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2"/>
            <a:ext cx="5811840" cy="2628902"/>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8"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9" name="Body Level One…"/>
          <p:cNvSpPr txBox="1"/>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6"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7" name="Body Level One…"/>
          <p:cNvSpPr txBox="1"/>
          <p:nvPr>
            <p:ph type="body" sz="quarter" idx="1"/>
          </p:nvPr>
        </p:nvSpPr>
        <p:spPr>
          <a:xfrm>
            <a:off x="831850" y="4589462"/>
            <a:ext cx="10515600" cy="1500189"/>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5" name="Title Text"/>
          <p:cNvSpPr txBox="1"/>
          <p:nvPr>
            <p:ph type="title"/>
          </p:nvPr>
        </p:nvSpPr>
        <p:spPr>
          <a:prstGeom prst="rect">
            <a:avLst/>
          </a:prstGeom>
        </p:spPr>
        <p:txBody>
          <a:bodyPr/>
          <a:lstStyle/>
          <a:p>
            <a:pPr/>
            <a:r>
              <a:t>Title Text</a:t>
            </a:r>
          </a:p>
        </p:txBody>
      </p:sp>
      <p:sp>
        <p:nvSpPr>
          <p:cNvPr id="46"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 name="Google Shape;36;p7"/>
          <p:cNvSpPr txBox="1"/>
          <p:nvPr>
            <p:ph type="body" sz="half" idx="21"/>
          </p:nvPr>
        </p:nvSpPr>
        <p:spPr>
          <a:xfrm>
            <a:off x="6172200" y="1825625"/>
            <a:ext cx="5181600" cy="4351338"/>
          </a:xfrm>
          <a:prstGeom prst="rect">
            <a:avLst/>
          </a:prstGeom>
        </p:spPr>
        <p:txBody>
          <a:bodyPr/>
          <a:lstStyle/>
          <a:p>
            <a:pPr indent="-406400"/>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5" name="Title Text"/>
          <p:cNvSpPr txBox="1"/>
          <p:nvPr>
            <p:ph type="title"/>
          </p:nvPr>
        </p:nvSpPr>
        <p:spPr>
          <a:xfrm>
            <a:off x="839787" y="365125"/>
            <a:ext cx="10515601" cy="1325563"/>
          </a:xfrm>
          <a:prstGeom prst="rect">
            <a:avLst/>
          </a:prstGeom>
        </p:spPr>
        <p:txBody>
          <a:bodyPr/>
          <a:lstStyle/>
          <a:p>
            <a:pPr/>
            <a:r>
              <a:t>Title Text</a:t>
            </a:r>
          </a:p>
        </p:txBody>
      </p:sp>
      <p:sp>
        <p:nvSpPr>
          <p:cNvPr id="56" name="Body Level One…"/>
          <p:cNvSpPr txBox="1"/>
          <p:nvPr>
            <p:ph type="body" sz="quarter" idx="1"/>
          </p:nvPr>
        </p:nvSpPr>
        <p:spPr>
          <a:xfrm>
            <a:off x="839787" y="1681163"/>
            <a:ext cx="5157790" cy="823914"/>
          </a:xfrm>
          <a:prstGeom prst="rect">
            <a:avLst/>
          </a:prstGeom>
        </p:spPr>
        <p:txBody>
          <a:bodyPr anchor="b"/>
          <a:lstStyle>
            <a:lvl1pPr marL="0" indent="228600">
              <a:buClrTx/>
              <a:buSzTx/>
              <a:buFontTx/>
              <a:buNone/>
              <a:defRPr b="1" sz="2400"/>
            </a:lvl1pPr>
            <a:lvl2pPr marL="0" indent="228600">
              <a:buClrTx/>
              <a:buSzTx/>
              <a:buFontTx/>
              <a:buNone/>
              <a:defRPr b="1" sz="2400"/>
            </a:lvl2pPr>
            <a:lvl3pPr marL="0" indent="228600">
              <a:buClrTx/>
              <a:buSzTx/>
              <a:buFontTx/>
              <a:buNone/>
              <a:defRPr b="1" sz="2400"/>
            </a:lvl3pPr>
            <a:lvl4pPr marL="0" indent="228600">
              <a:buClrTx/>
              <a:buSzTx/>
              <a:buFontTx/>
              <a:buNone/>
              <a:defRPr b="1" sz="2400"/>
            </a:lvl4pPr>
            <a:lvl5pPr marL="0" indent="2286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7" name="Google Shape;43;p8"/>
          <p:cNvSpPr txBox="1"/>
          <p:nvPr>
            <p:ph type="body" sz="half" idx="21"/>
          </p:nvPr>
        </p:nvSpPr>
        <p:spPr>
          <a:xfrm>
            <a:off x="839787" y="2505075"/>
            <a:ext cx="5157788" cy="3684588"/>
          </a:xfrm>
          <a:prstGeom prst="rect">
            <a:avLst/>
          </a:prstGeom>
        </p:spPr>
        <p:txBody>
          <a:bodyPr/>
          <a:lstStyle/>
          <a:p>
            <a:pPr indent="-406400"/>
          </a:p>
        </p:txBody>
      </p:sp>
      <p:sp>
        <p:nvSpPr>
          <p:cNvPr id="58" name="Google Shape;44;p8"/>
          <p:cNvSpPr txBox="1"/>
          <p:nvPr>
            <p:ph type="body" sz="quarter" idx="22"/>
          </p:nvPr>
        </p:nvSpPr>
        <p:spPr>
          <a:xfrm>
            <a:off x="6172200" y="1681163"/>
            <a:ext cx="5183188" cy="823914"/>
          </a:xfrm>
          <a:prstGeom prst="rect">
            <a:avLst/>
          </a:prstGeom>
        </p:spPr>
        <p:txBody>
          <a:bodyPr anchor="b"/>
          <a:lstStyle/>
          <a:p>
            <a:pPr indent="-406400"/>
          </a:p>
        </p:txBody>
      </p:sp>
      <p:sp>
        <p:nvSpPr>
          <p:cNvPr id="59" name="Google Shape;45;p8"/>
          <p:cNvSpPr txBox="1"/>
          <p:nvPr>
            <p:ph type="body" sz="half" idx="23"/>
          </p:nvPr>
        </p:nvSpPr>
        <p:spPr>
          <a:xfrm>
            <a:off x="6172200" y="2505075"/>
            <a:ext cx="5183188" cy="3684588"/>
          </a:xfrm>
          <a:prstGeom prst="rect">
            <a:avLst/>
          </a:prstGeom>
        </p:spPr>
        <p:txBody>
          <a:bodyPr/>
          <a:lstStyle/>
          <a:p>
            <a:pPr indent="-406400"/>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7" name="Title Text"/>
          <p:cNvSpPr txBox="1"/>
          <p:nvPr>
            <p:ph type="title"/>
          </p:nvPr>
        </p:nvSpPr>
        <p:spPr>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2"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57;p10"/>
          <p:cNvSpPr txBox="1"/>
          <p:nvPr>
            <p:ph type="body" sz="quarter" idx="21"/>
          </p:nvPr>
        </p:nvSpPr>
        <p:spPr>
          <a:xfrm>
            <a:off x="839787" y="2057400"/>
            <a:ext cx="3932238" cy="3811588"/>
          </a:xfrm>
          <a:prstGeom prst="rect">
            <a:avLst/>
          </a:prstGeom>
        </p:spPr>
        <p:txBody>
          <a:bodyPr/>
          <a:lstStyle/>
          <a:p>
            <a:pPr indent="-406400"/>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6" name="Google Shape;63;p11"/>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tif"/><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7" name="Rectangle 9"/>
          <p:cNvGrpSpPr/>
          <p:nvPr/>
        </p:nvGrpSpPr>
        <p:grpSpPr>
          <a:xfrm>
            <a:off x="8767584" y="1252590"/>
            <a:ext cx="3299345" cy="4352822"/>
            <a:chOff x="0" y="0"/>
            <a:chExt cx="3299343" cy="4352821"/>
          </a:xfrm>
        </p:grpSpPr>
        <p:sp>
          <p:nvSpPr>
            <p:cNvPr id="115" name="Rectangle"/>
            <p:cNvSpPr/>
            <p:nvPr/>
          </p:nvSpPr>
          <p:spPr>
            <a:xfrm>
              <a:off x="0" y="570199"/>
              <a:ext cx="3299344" cy="3212422"/>
            </a:xfrm>
            <a:prstGeom prst="rect">
              <a:avLst/>
            </a:prstGeom>
            <a:solidFill>
              <a:srgbClr val="FFFFFF"/>
            </a:solidFill>
            <a:ln w="25400" cap="flat">
              <a:solidFill>
                <a:srgbClr val="32538F"/>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16" name="Proposed Block diagram…"/>
            <p:cNvSpPr txBox="1"/>
            <p:nvPr/>
          </p:nvSpPr>
          <p:spPr>
            <a:xfrm>
              <a:off x="58419" y="-1"/>
              <a:ext cx="3182506" cy="4352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r>
                <a:t>Proposed Block diagram</a:t>
              </a:r>
              <a:endParaRPr>
                <a:solidFill>
                  <a:srgbClr val="FFFFFF"/>
                </a:solidFill>
              </a:endParaR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r>
                <a:t>P</a:t>
              </a:r>
            </a:p>
          </p:txBody>
        </p:sp>
      </p:grpSp>
      <p:pic>
        <p:nvPicPr>
          <p:cNvPr id="118" name="Google Shape;84;p1" descr="Google Shape;84;p1"/>
          <p:cNvPicPr>
            <a:picLocks noChangeAspect="1"/>
          </p:cNvPicPr>
          <p:nvPr/>
        </p:nvPicPr>
        <p:blipFill>
          <a:blip r:embed="rId2">
            <a:extLst/>
          </a:blip>
          <a:stretch>
            <a:fillRect/>
          </a:stretch>
        </p:blipFill>
        <p:spPr>
          <a:xfrm>
            <a:off x="153573" y="81283"/>
            <a:ext cx="2920932" cy="1354220"/>
          </a:xfrm>
          <a:prstGeom prst="rect">
            <a:avLst/>
          </a:prstGeom>
          <a:ln w="12700">
            <a:miter lim="400000"/>
          </a:ln>
        </p:spPr>
      </p:pic>
      <p:sp>
        <p:nvSpPr>
          <p:cNvPr id="119" name="Google Shape;85;p1"/>
          <p:cNvSpPr txBox="1"/>
          <p:nvPr/>
        </p:nvSpPr>
        <p:spPr>
          <a:xfrm>
            <a:off x="3074503" y="829023"/>
            <a:ext cx="9030762" cy="793354"/>
          </a:xfrm>
          <a:prstGeom prst="rect">
            <a:avLst/>
          </a:prstGeom>
          <a:solidFill>
            <a:srgbClr val="2F5597"/>
          </a:solidFill>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1800">
                <a:solidFill>
                  <a:srgbClr val="FFFFFF"/>
                </a:solidFill>
                <a:latin typeface="Century"/>
                <a:ea typeface="Century"/>
                <a:cs typeface="Century"/>
                <a:sym typeface="Century"/>
              </a:defRPr>
            </a:pPr>
            <a:r>
              <a:t>DEPARTMENT OF COMPUTER SCIENCE &amp; ENGINEERING</a:t>
            </a:r>
          </a:p>
          <a:p>
            <a:pPr algn="ctr">
              <a:defRPr sz="1800">
                <a:solidFill>
                  <a:srgbClr val="FFFFFF"/>
                </a:solidFill>
                <a:latin typeface="Century"/>
                <a:ea typeface="Century"/>
                <a:cs typeface="Century"/>
                <a:sym typeface="Century"/>
              </a:defRPr>
            </a:pPr>
            <a:r>
              <a:t>Machine Learning Model for Brain Tumour Detection</a:t>
            </a:r>
            <a:endParaRPr i="1" sz="2800">
              <a:latin typeface="Calibri"/>
              <a:ea typeface="Calibri"/>
              <a:cs typeface="Calibri"/>
              <a:sym typeface="Calibri"/>
            </a:endParaRPr>
          </a:p>
          <a:p>
            <a:pPr algn="ctr">
              <a:defRPr sz="1600">
                <a:solidFill>
                  <a:srgbClr val="FFFFFF"/>
                </a:solidFill>
                <a:latin typeface="Calibri"/>
                <a:ea typeface="Calibri"/>
                <a:cs typeface="Calibri"/>
                <a:sym typeface="Calibri"/>
              </a:defRPr>
            </a:pPr>
            <a:r>
              <a:t>Taranjot Kar, Nikhil Dagwar, Pratik Pawar, Sumit Walke </a:t>
            </a:r>
          </a:p>
        </p:txBody>
      </p:sp>
      <p:sp>
        <p:nvSpPr>
          <p:cNvPr id="120" name="Google Shape;87;p1"/>
          <p:cNvSpPr txBox="1"/>
          <p:nvPr/>
        </p:nvSpPr>
        <p:spPr>
          <a:xfrm>
            <a:off x="153571" y="1435502"/>
            <a:ext cx="2869546" cy="264213"/>
          </a:xfrm>
          <a:prstGeom prst="rect">
            <a:avLst/>
          </a:prstGeom>
          <a:solidFill>
            <a:srgbClr val="FFE699"/>
          </a:solidFill>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200"/>
            </a:lvl1pPr>
          </a:lstStyle>
          <a:p>
            <a:pPr/>
            <a:r>
              <a:t>Faculty Guide:   Prof. Anuja Chincholkar</a:t>
            </a:r>
          </a:p>
        </p:txBody>
      </p:sp>
      <p:sp>
        <p:nvSpPr>
          <p:cNvPr id="121" name="Google Shape;88;p1"/>
          <p:cNvSpPr txBox="1"/>
          <p:nvPr/>
        </p:nvSpPr>
        <p:spPr>
          <a:xfrm>
            <a:off x="13059058" y="-393524"/>
            <a:ext cx="4836249" cy="30055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600">
                <a:latin typeface="Calibri"/>
                <a:ea typeface="Calibri"/>
                <a:cs typeface="Calibri"/>
                <a:sym typeface="Calibri"/>
              </a:defRPr>
            </a:lvl1pPr>
          </a:lstStyle>
          <a:p>
            <a:pPr/>
            <a:r>
              <a:t>Proposed Architecture/ Diagram:</a:t>
            </a:r>
          </a:p>
        </p:txBody>
      </p:sp>
      <p:sp>
        <p:nvSpPr>
          <p:cNvPr id="122" name="TextBox 7"/>
          <p:cNvSpPr txBox="1"/>
          <p:nvPr/>
        </p:nvSpPr>
        <p:spPr>
          <a:xfrm>
            <a:off x="3074504" y="170084"/>
            <a:ext cx="7420624" cy="574039"/>
          </a:xfrm>
          <a:prstGeom prst="rect">
            <a:avLst/>
          </a:prstGeom>
          <a:solidFill>
            <a:srgbClr val="B4C7E7"/>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200">
                <a:solidFill>
                  <a:srgbClr val="333F50"/>
                </a:solidFill>
                <a:latin typeface="Century"/>
                <a:ea typeface="Century"/>
                <a:cs typeface="Century"/>
                <a:sym typeface="Century"/>
              </a:defRPr>
            </a:lvl1pPr>
          </a:lstStyle>
          <a:p>
            <a:pPr/>
            <a:r>
              <a:t>MIT SCHOOL OF COMPUTING </a:t>
            </a:r>
          </a:p>
        </p:txBody>
      </p:sp>
      <p:sp>
        <p:nvSpPr>
          <p:cNvPr id="123" name="Rectangle 8"/>
          <p:cNvSpPr txBox="1"/>
          <p:nvPr/>
        </p:nvSpPr>
        <p:spPr>
          <a:xfrm>
            <a:off x="-3174221" y="2290680"/>
            <a:ext cx="1881047" cy="30059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just">
              <a:defRPr b="1" sz="1600">
                <a:latin typeface="Calibri"/>
                <a:ea typeface="Calibri"/>
                <a:cs typeface="Calibri"/>
                <a:sym typeface="Calibri"/>
              </a:defRPr>
            </a:lvl1pPr>
          </a:lstStyle>
          <a:p>
            <a:pPr/>
            <a:r>
              <a:t>Abstract/ Objectives:</a:t>
            </a:r>
          </a:p>
        </p:txBody>
      </p:sp>
      <p:grpSp>
        <p:nvGrpSpPr>
          <p:cNvPr id="126" name="Rectangle 20"/>
          <p:cNvGrpSpPr/>
          <p:nvPr/>
        </p:nvGrpSpPr>
        <p:grpSpPr>
          <a:xfrm>
            <a:off x="176695" y="1817603"/>
            <a:ext cx="4147657" cy="3222793"/>
            <a:chOff x="0" y="-1"/>
            <a:chExt cx="4147656" cy="3222791"/>
          </a:xfrm>
        </p:grpSpPr>
        <p:sp>
          <p:nvSpPr>
            <p:cNvPr id="124" name="Rectangle"/>
            <p:cNvSpPr/>
            <p:nvPr/>
          </p:nvSpPr>
          <p:spPr>
            <a:xfrm>
              <a:off x="-1" y="-2"/>
              <a:ext cx="4147657" cy="3222793"/>
            </a:xfrm>
            <a:prstGeom prst="rect">
              <a:avLst/>
            </a:prstGeom>
            <a:solidFill>
              <a:srgbClr val="FFFFFF"/>
            </a:solidFill>
            <a:ln w="25400" cap="flat">
              <a:solidFill>
                <a:srgbClr val="32538F"/>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25" name="Empathy Chart"/>
            <p:cNvSpPr txBox="1"/>
            <p:nvPr/>
          </p:nvSpPr>
          <p:spPr>
            <a:xfrm>
              <a:off x="58419" y="1466984"/>
              <a:ext cx="4030816"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Empathy Chart</a:t>
              </a:r>
            </a:p>
          </p:txBody>
        </p:sp>
      </p:grpSp>
      <p:sp>
        <p:nvSpPr>
          <p:cNvPr id="127" name="Rectangle 10"/>
          <p:cNvSpPr/>
          <p:nvPr/>
        </p:nvSpPr>
        <p:spPr>
          <a:xfrm>
            <a:off x="45791" y="88197"/>
            <a:ext cx="12105265" cy="6641325"/>
          </a:xfrm>
          <a:prstGeom prst="rect">
            <a:avLst/>
          </a:prstGeom>
          <a:ln w="38100">
            <a:solidFill>
              <a:srgbClr val="0070C0"/>
            </a:solidFill>
          </a:ln>
        </p:spPr>
        <p:txBody>
          <a:bodyPr lIns="45718" tIns="45718" rIns="45718" bIns="45718" anchor="ctr"/>
          <a:lstStyle/>
          <a:p>
            <a:pPr algn="ctr">
              <a:defRPr>
                <a:solidFill>
                  <a:srgbClr val="FFFFFF"/>
                </a:solidFill>
              </a:defRPr>
            </a:pPr>
          </a:p>
        </p:txBody>
      </p:sp>
      <p:sp>
        <p:nvSpPr>
          <p:cNvPr id="128" name="TextBox 3"/>
          <p:cNvSpPr txBox="1"/>
          <p:nvPr/>
        </p:nvSpPr>
        <p:spPr>
          <a:xfrm>
            <a:off x="-3300266" y="2629236"/>
            <a:ext cx="2778182" cy="37948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Times New Roman"/>
                <a:ea typeface="Times New Roman"/>
                <a:cs typeface="Times New Roman"/>
                <a:sym typeface="Times New Roman"/>
              </a:defRPr>
            </a:pPr>
            <a:r>
              <a:t>1. </a:t>
            </a:r>
            <a:r>
              <a:rPr b="0"/>
              <a:t>It can be accessed by unlimited number of users.</a:t>
            </a:r>
            <a:endParaRPr>
              <a:latin typeface="Calibri"/>
              <a:ea typeface="Calibri"/>
              <a:cs typeface="Calibri"/>
              <a:sym typeface="Calibri"/>
            </a:endParaRP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2.The user can have access to all the information in the site with limited services and provide extra services to registered users.</a:t>
            </a:r>
            <a:endParaRPr>
              <a:latin typeface="Calibri"/>
              <a:ea typeface="Calibri"/>
              <a:cs typeface="Calibri"/>
              <a:sym typeface="Calibri"/>
            </a:endParaRPr>
          </a:p>
          <a:p>
            <a:pPr/>
            <a:endParaRPr>
              <a:latin typeface="Calibri"/>
              <a:ea typeface="Calibri"/>
              <a:cs typeface="Calibri"/>
              <a:sym typeface="Calibri"/>
            </a:endParaRPr>
          </a:p>
          <a:p>
            <a:pPr>
              <a:defRPr>
                <a:latin typeface="Times New Roman"/>
                <a:ea typeface="Times New Roman"/>
                <a:cs typeface="Times New Roman"/>
                <a:sym typeface="Times New Roman"/>
              </a:defRPr>
            </a:pPr>
            <a:r>
              <a:t>3.Only registered members will be provided with communication between user, experts and owner of the house.</a:t>
            </a:r>
            <a:endParaRPr>
              <a:latin typeface="Calibri"/>
              <a:ea typeface="Calibri"/>
              <a:cs typeface="Calibri"/>
              <a:sym typeface="Calibri"/>
            </a:endParaRPr>
          </a:p>
          <a:p>
            <a:pPr/>
            <a:endParaRPr>
              <a:latin typeface="Calibri"/>
              <a:ea typeface="Calibri"/>
              <a:cs typeface="Calibri"/>
              <a:sym typeface="Calibri"/>
            </a:endParaRPr>
          </a:p>
          <a:p>
            <a:pPr/>
            <a:r>
              <a:t>4.</a:t>
            </a:r>
            <a:r>
              <a:rPr>
                <a:latin typeface="Times New Roman"/>
                <a:ea typeface="Times New Roman"/>
                <a:cs typeface="Times New Roman"/>
                <a:sym typeface="Times New Roman"/>
              </a:rPr>
              <a:t> . Our  project laid a web based platform for the city guide and can search every place in the city with out taking the help of any personal broker.</a:t>
            </a:r>
          </a:p>
        </p:txBody>
      </p:sp>
      <p:grpSp>
        <p:nvGrpSpPr>
          <p:cNvPr id="131" name="Rectangle 2"/>
          <p:cNvGrpSpPr/>
          <p:nvPr/>
        </p:nvGrpSpPr>
        <p:grpSpPr>
          <a:xfrm>
            <a:off x="4514262" y="1252589"/>
            <a:ext cx="4063413" cy="4352823"/>
            <a:chOff x="0" y="0"/>
            <a:chExt cx="4063412" cy="4352821"/>
          </a:xfrm>
        </p:grpSpPr>
        <p:sp>
          <p:nvSpPr>
            <p:cNvPr id="129" name="Rectangle"/>
            <p:cNvSpPr/>
            <p:nvPr/>
          </p:nvSpPr>
          <p:spPr>
            <a:xfrm>
              <a:off x="0" y="561774"/>
              <a:ext cx="4063413" cy="3229274"/>
            </a:xfrm>
            <a:prstGeom prst="rect">
              <a:avLst/>
            </a:prstGeom>
            <a:solidFill>
              <a:srgbClr val="FFFFFF"/>
            </a:solidFill>
            <a:ln w="25400" cap="flat">
              <a:solidFill>
                <a:srgbClr val="32538F"/>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30" name="Ideation"/>
            <p:cNvSpPr txBox="1"/>
            <p:nvPr/>
          </p:nvSpPr>
          <p:spPr>
            <a:xfrm>
              <a:off x="57233" y="-1"/>
              <a:ext cx="3948946" cy="4352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r>
                <a:t>Ideation</a:t>
              </a:r>
              <a:endParaRPr>
                <a:solidFill>
                  <a:srgbClr val="FFFFFF"/>
                </a:solidFill>
              </a:endParaR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p:txBody>
        </p:sp>
      </p:grpSp>
      <p:sp>
        <p:nvSpPr>
          <p:cNvPr id="132" name="TextBox 11"/>
          <p:cNvSpPr txBox="1"/>
          <p:nvPr/>
        </p:nvSpPr>
        <p:spPr>
          <a:xfrm>
            <a:off x="181458" y="5117913"/>
            <a:ext cx="4138130" cy="705994"/>
          </a:xfrm>
          <a:prstGeom prst="rect">
            <a:avLst/>
          </a:prstGeom>
          <a:ln>
            <a:solidFill>
              <a:schemeClr val="accent1"/>
            </a:solidFill>
          </a:ln>
          <a:extLst>
            <a:ext uri="{C572A759-6A51-4108-AA02-DFA0A04FC94B}">
              <ma14:wrappingTextBoxFlag xmlns:ma14="http://schemas.microsoft.com/office/mac/drawingml/2011/main" val="1"/>
            </a:ext>
          </a:extLst>
        </p:spPr>
        <p:txBody>
          <a:bodyPr lIns="45718" tIns="45718" rIns="45718" bIns="45718">
            <a:spAutoFit/>
          </a:bodyPr>
          <a:lstStyle>
            <a:lvl1pPr algn="just">
              <a:defRPr sz="1100"/>
            </a:lvl1pPr>
          </a:lstStyle>
          <a:p>
            <a:pPr/>
            <a:r>
              <a:t>Problem Statement : Timely detection of brain tumors is critical for effective treatment, yet traditional methods relying on Radiologist's assessments can be time-consuming and are subject to human error.</a:t>
            </a:r>
          </a:p>
        </p:txBody>
      </p:sp>
      <p:sp>
        <p:nvSpPr>
          <p:cNvPr id="133" name="TextBox 12"/>
          <p:cNvSpPr txBox="1"/>
          <p:nvPr/>
        </p:nvSpPr>
        <p:spPr>
          <a:xfrm>
            <a:off x="4425255" y="5117913"/>
            <a:ext cx="4241424" cy="1620394"/>
          </a:xfrm>
          <a:prstGeom prst="rect">
            <a:avLst/>
          </a:prstGeom>
          <a:ln>
            <a:solidFill>
              <a:schemeClr val="accent1"/>
            </a:solidFill>
          </a:ln>
          <a:extLst>
            <a:ext uri="{C572A759-6A51-4108-AA02-DFA0A04FC94B}">
              <ma14:wrappingTextBoxFlag xmlns:ma14="http://schemas.microsoft.com/office/mac/drawingml/2011/main" val="1"/>
            </a:ext>
          </a:extLst>
        </p:spPr>
        <p:txBody>
          <a:bodyPr lIns="45718" tIns="45718" rIns="45718" bIns="45718">
            <a:spAutoFit/>
          </a:bodyPr>
          <a:lstStyle>
            <a:lvl1pPr algn="just">
              <a:defRPr sz="1100"/>
            </a:lvl1pPr>
          </a:lstStyle>
          <a:p>
            <a:pPr/>
            <a:r>
              <a:t>Proposed Solution: Our model deals with automated brain tumor detection and classification using transfer learning i.e using a pre-trained model .Normally the anatomy of the brain is analyzed by MRI scans or CT scans, our aim is to detect and identify the tumor in brain through images generated by the Magnetic Resonance Imaging. The main reason for detection of brain tumors is to provide aid to clinical diagnosis and to provide an algorithm that guarantees the presence of a tumor by combining several procedures to provide a foolproof method for the detection of tumors.</a:t>
            </a:r>
          </a:p>
        </p:txBody>
      </p:sp>
      <p:sp>
        <p:nvSpPr>
          <p:cNvPr id="134" name="TextBox 14"/>
          <p:cNvSpPr txBox="1"/>
          <p:nvPr/>
        </p:nvSpPr>
        <p:spPr>
          <a:xfrm>
            <a:off x="8772346" y="5130469"/>
            <a:ext cx="3289819" cy="1010793"/>
          </a:xfrm>
          <a:prstGeom prst="rect">
            <a:avLst/>
          </a:prstGeom>
          <a:ln>
            <a:solidFill>
              <a:schemeClr val="accent1"/>
            </a:solidFill>
          </a:ln>
          <a:extLst>
            <a:ext uri="{C572A759-6A51-4108-AA02-DFA0A04FC94B}">
              <ma14:wrappingTextBoxFlag xmlns:ma14="http://schemas.microsoft.com/office/mac/drawingml/2011/main" val="1"/>
            </a:ext>
          </a:extLst>
        </p:spPr>
        <p:txBody>
          <a:bodyPr lIns="45718" tIns="45718" rIns="45718" bIns="45718">
            <a:spAutoFit/>
          </a:bodyPr>
          <a:lstStyle>
            <a:lvl1pPr algn="just">
              <a:defRPr sz="1100"/>
            </a:lvl1pPr>
          </a:lstStyle>
          <a:p>
            <a:pPr/>
            <a:r>
              <a:t>Scope and Feasibility: The system can be used by neurosurgeons and healthcare specialists. The system incorporates image processing, pattern analysis, and computer vision techniques and is expected to improve the sensitivity, specificity, and efficiency of brain tumor screening.</a:t>
            </a:r>
          </a:p>
        </p:txBody>
      </p:sp>
      <p:sp>
        <p:nvSpPr>
          <p:cNvPr id="135" name="Google Shape;87;p1"/>
          <p:cNvSpPr txBox="1"/>
          <p:nvPr/>
        </p:nvSpPr>
        <p:spPr>
          <a:xfrm>
            <a:off x="10565338" y="180102"/>
            <a:ext cx="1556454" cy="554552"/>
          </a:xfrm>
          <a:prstGeom prst="rect">
            <a:avLst/>
          </a:prstGeom>
          <a:solidFill>
            <a:srgbClr val="FFE699"/>
          </a:solidFill>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600">
                <a:latin typeface="Calibri"/>
                <a:ea typeface="Calibri"/>
                <a:cs typeface="Calibri"/>
                <a:sym typeface="Calibri"/>
              </a:defRPr>
            </a:pPr>
            <a:r>
              <a:t>Class : </a:t>
            </a:r>
            <a:r>
              <a:t>TYCSE-8</a:t>
            </a:r>
          </a:p>
          <a:p>
            <a:pPr>
              <a:defRPr sz="1600">
                <a:latin typeface="Calibri"/>
                <a:ea typeface="Calibri"/>
                <a:cs typeface="Calibri"/>
                <a:sym typeface="Calibri"/>
              </a:defRPr>
            </a:pPr>
            <a:r>
              <a:t>Group Id: 5</a:t>
            </a:r>
          </a:p>
        </p:txBody>
      </p:sp>
      <p:pic>
        <p:nvPicPr>
          <p:cNvPr id="136" name="Screenshot 2023-08-09 at 10.36.25 PM.png" descr="Screenshot 2023-08-09 at 10.36.25 PM.png"/>
          <p:cNvPicPr>
            <a:picLocks noChangeAspect="1"/>
          </p:cNvPicPr>
          <p:nvPr/>
        </p:nvPicPr>
        <p:blipFill>
          <a:blip r:embed="rId3">
            <a:extLst/>
          </a:blip>
          <a:stretch>
            <a:fillRect/>
          </a:stretch>
        </p:blipFill>
        <p:spPr>
          <a:xfrm>
            <a:off x="218817" y="1881072"/>
            <a:ext cx="4063412" cy="3055575"/>
          </a:xfrm>
          <a:prstGeom prst="rect">
            <a:avLst/>
          </a:prstGeom>
          <a:ln w="12700">
            <a:miter lim="400000"/>
          </a:ln>
        </p:spPr>
      </p:pic>
      <p:pic>
        <p:nvPicPr>
          <p:cNvPr id="137" name="Image" descr="Image"/>
          <p:cNvPicPr>
            <a:picLocks noChangeAspect="1"/>
          </p:cNvPicPr>
          <p:nvPr/>
        </p:nvPicPr>
        <p:blipFill>
          <a:blip r:embed="rId4">
            <a:extLst/>
          </a:blip>
          <a:stretch>
            <a:fillRect/>
          </a:stretch>
        </p:blipFill>
        <p:spPr>
          <a:xfrm>
            <a:off x="8832729" y="2680410"/>
            <a:ext cx="3169055" cy="1647602"/>
          </a:xfrm>
          <a:prstGeom prst="rect">
            <a:avLst/>
          </a:prstGeom>
          <a:ln w="12700">
            <a:miter lim="400000"/>
          </a:ln>
        </p:spPr>
      </p:pic>
      <p:pic>
        <p:nvPicPr>
          <p:cNvPr id="138" name="Screenshot 2023-08-10 at 3.57.13 PM.png" descr="Screenshot 2023-08-10 at 3.57.13 PM.png"/>
          <p:cNvPicPr>
            <a:picLocks noChangeAspect="1"/>
          </p:cNvPicPr>
          <p:nvPr/>
        </p:nvPicPr>
        <p:blipFill>
          <a:blip r:embed="rId5">
            <a:extLst/>
          </a:blip>
          <a:stretch>
            <a:fillRect/>
          </a:stretch>
        </p:blipFill>
        <p:spPr>
          <a:xfrm>
            <a:off x="4543047" y="2348026"/>
            <a:ext cx="4005842" cy="2312371"/>
          </a:xfrm>
          <a:prstGeom prst="rect">
            <a:avLst/>
          </a:prstGeom>
          <a:ln w="12700">
            <a:miter lim="400000"/>
          </a:ln>
        </p:spPr>
      </p:pic>
      <p:sp>
        <p:nvSpPr>
          <p:cNvPr id="139" name="Text"/>
          <p:cNvSpPr txBox="1"/>
          <p:nvPr/>
        </p:nvSpPr>
        <p:spPr>
          <a:xfrm>
            <a:off x="7967923" y="3064456"/>
            <a:ext cx="430221" cy="288822"/>
          </a:xfrm>
          <a:prstGeom prst="rect">
            <a:avLst/>
          </a:prstGeom>
          <a:ln w="12700">
            <a:miter lim="400000"/>
          </a:ln>
        </p:spPr>
        <p:txBody>
          <a:bodyPr wrap="none" lIns="45718" tIns="45718" rIns="45718" bIns="45718">
            <a:spAutoFit/>
          </a:bodyPr>
          <a:lstStyle/>
          <a:p>
            <a:pPr/>
          </a:p>
        </p:txBody>
      </p:sp>
      <p:sp>
        <p:nvSpPr>
          <p:cNvPr id="140" name="Rectangle"/>
          <p:cNvSpPr/>
          <p:nvPr/>
        </p:nvSpPr>
        <p:spPr>
          <a:xfrm>
            <a:off x="11232819" y="2936561"/>
            <a:ext cx="353232" cy="80748"/>
          </a:xfrm>
          <a:prstGeom prst="rect">
            <a:avLst/>
          </a:prstGeom>
          <a:solidFill>
            <a:srgbClr val="FFFFFF"/>
          </a:solidFill>
          <a:ln w="12700">
            <a:miter lim="400000"/>
          </a:ln>
        </p:spPr>
        <p:txBody>
          <a:bodyPr lIns="45718" tIns="45718" rIns="45718" bIns="45718" anchor="ctr"/>
          <a:lstStyle/>
          <a:p>
            <a:pPr/>
          </a:p>
        </p:txBody>
      </p:sp>
      <p:sp>
        <p:nvSpPr>
          <p:cNvPr id="141" name="Rectangle"/>
          <p:cNvSpPr/>
          <p:nvPr/>
        </p:nvSpPr>
        <p:spPr>
          <a:xfrm>
            <a:off x="10790567" y="4184135"/>
            <a:ext cx="430221" cy="80748"/>
          </a:xfrm>
          <a:prstGeom prst="rect">
            <a:avLst/>
          </a:prstGeom>
          <a:solidFill>
            <a:srgbClr val="FFFFFF"/>
          </a:solidFill>
          <a:ln w="12700">
            <a:miter lim="400000"/>
          </a:ln>
        </p:spPr>
        <p:txBody>
          <a:bodyPr lIns="45718" tIns="45718" rIns="45718" bIns="45718"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