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ac9b5d4b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ac9b5d4b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5ac9b5d4b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ac9b5d4b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ac9b5d4b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5ac9b5d4b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2.png"/><Relationship Id="rId6" Type="http://schemas.openxmlformats.org/officeDocument/2006/relationships/slide" Target="/ppt/slides/slide10.xml"/><Relationship Id="rId7"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2.png"/><Relationship Id="rId6" Type="http://schemas.openxmlformats.org/officeDocument/2006/relationships/slide" Target="/ppt/slid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2.png"/><Relationship Id="rId6" Type="http://schemas.openxmlformats.org/officeDocument/2006/relationships/slide" Target="/ppt/slid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2.png"/><Relationship Id="rId6" Type="http://schemas.openxmlformats.org/officeDocument/2006/relationships/slide" Target="/ppt/slid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2.png"/><Relationship Id="rId6" Type="http://schemas.openxmlformats.org/officeDocument/2006/relationships/slide" Target="/ppt/slid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2.png"/><Relationship Id="rId6" Type="http://schemas.openxmlformats.org/officeDocument/2006/relationships/slide" Target="/ppt/slides/slide15.xml"/><Relationship Id="rId7"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2.png"/><Relationship Id="rId6" Type="http://schemas.openxmlformats.org/officeDocument/2006/relationships/slide" Target="/ppt/slid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2.png"/><Relationship Id="rId6" Type="http://schemas.openxmlformats.org/officeDocument/2006/relationships/slide" Target="/ppt/slid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2.png"/><Relationship Id="rId6" Type="http://schemas.openxmlformats.org/officeDocument/2006/relationships/slide" Target="/ppt/slid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8.jpg"/><Relationship Id="rId6" Type="http://schemas.openxmlformats.org/officeDocument/2006/relationships/image" Target="../media/image13.png"/><Relationship Id="rId7" Type="http://schemas.openxmlformats.org/officeDocument/2006/relationships/slide" Target="/ppt/slid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3.png"/><Relationship Id="rId6" Type="http://schemas.openxmlformats.org/officeDocument/2006/relationships/slide" Target="/ppt/slid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3.png"/><Relationship Id="rId6" Type="http://schemas.openxmlformats.org/officeDocument/2006/relationships/slide" Target="/ppt/slid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3.png"/><Relationship Id="rId6" Type="http://schemas.openxmlformats.org/officeDocument/2006/relationships/slide" Target="/ppt/slid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3.png"/><Relationship Id="rId6" Type="http://schemas.openxmlformats.org/officeDocument/2006/relationships/slide" Target="/ppt/slid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4.gif"/><Relationship Id="rId6" Type="http://schemas.openxmlformats.org/officeDocument/2006/relationships/image" Target="../media/image15.png"/><Relationship Id="rId7" Type="http://schemas.openxmlformats.org/officeDocument/2006/relationships/slide" Target="/ppt/slid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5.png"/><Relationship Id="rId6" Type="http://schemas.openxmlformats.org/officeDocument/2006/relationships/slide" Target="/ppt/slid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5.png"/><Relationship Id="rId6" Type="http://schemas.openxmlformats.org/officeDocument/2006/relationships/slide" Target="/ppt/slid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5.png"/><Relationship Id="rId6" Type="http://schemas.openxmlformats.org/officeDocument/2006/relationships/slide" Target="/ppt/slid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hyperlink" Target="https://www.ispringsolutions.com/blog/user-guide-for-non-linear-presentations" TargetMode="External"/><Relationship Id="rId6" Type="http://schemas.openxmlformats.org/officeDocument/2006/relationships/hyperlink" Target="https://www.ispringsolutions.com/blog/user-guide-for-non-linear-presentations" TargetMode="External"/><Relationship Id="rId7"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7.jpg"/><Relationship Id="rId6" Type="http://schemas.openxmlformats.org/officeDocument/2006/relationships/image" Target="../media/image11.jpg"/><Relationship Id="rId7" Type="http://schemas.openxmlformats.org/officeDocument/2006/relationships/slide" Target="/ppt/slid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1.jpg"/><Relationship Id="rId6" Type="http://schemas.openxmlformats.org/officeDocument/2006/relationships/slide" Target="/ppt/slid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1.jpg"/><Relationship Id="rId6" Type="http://schemas.openxmlformats.org/officeDocument/2006/relationships/slide" Target="/ppt/slid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11.jpg"/><Relationship Id="rId6" Type="http://schemas.openxmlformats.org/officeDocument/2006/relationships/slide" Target="/ppt/slides/slide30.xml"/></Relationships>
</file>

<file path=ppt/slides/_rels/slide4.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slide" Target="/ppt/slides/slide9.xml"/><Relationship Id="rId13" Type="http://schemas.openxmlformats.org/officeDocument/2006/relationships/slide" Target="/ppt/slides/slide4.xml"/><Relationship Id="rId12"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slide" Target="/ppt/slides/slide2.xml"/><Relationship Id="rId9" Type="http://schemas.openxmlformats.org/officeDocument/2006/relationships/slide" Target="/ppt/slides/slide8.xml"/><Relationship Id="rId5" Type="http://schemas.openxmlformats.org/officeDocument/2006/relationships/slide" Target="/ppt/slides/slide5.xml"/><Relationship Id="rId6" Type="http://schemas.openxmlformats.org/officeDocument/2006/relationships/slide" Target="/ppt/slides/slide5.xml"/><Relationship Id="rId7" Type="http://schemas.openxmlformats.org/officeDocument/2006/relationships/slide" Target="/ppt/slides/slide6.xml"/><Relationship Id="rId8" Type="http://schemas.openxmlformats.org/officeDocument/2006/relationships/slide" Target="/ppt/slid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4.png"/><Relationship Id="rId6" Type="http://schemas.openxmlformats.org/officeDocument/2006/relationships/slide" Target="/ppt/slid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4.png"/><Relationship Id="rId6" Type="http://schemas.openxmlformats.org/officeDocument/2006/relationships/slide" Target="/ppt/slid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4.png"/><Relationship Id="rId6" Type="http://schemas.openxmlformats.org/officeDocument/2006/relationships/slide" Target="/ppt/slid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4.png"/><Relationship Id="rId6" Type="http://schemas.openxmlformats.org/officeDocument/2006/relationships/slide" Target="/ppt/slid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slide" Target="/ppt/slides/slide2.xml"/><Relationship Id="rId5" Type="http://schemas.openxmlformats.org/officeDocument/2006/relationships/image" Target="../media/image4.png"/><Relationship Id="rId6" Type="http://schemas.openxmlformats.org/officeDocument/2006/relationships/slide" Target="/ppt/slid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CA"/>
              <a:t>Networking Concepts Template</a:t>
            </a:r>
            <a:endParaRPr/>
          </a:p>
        </p:txBody>
      </p:sp>
      <p:sp>
        <p:nvSpPr>
          <p:cNvPr id="89" name="Google Shape;89;p1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CA"/>
              <a:t>A Hyperlink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grpSp>
        <p:nvGrpSpPr>
          <p:cNvPr id="183" name="Google Shape;183;p22"/>
          <p:cNvGrpSpPr/>
          <p:nvPr/>
        </p:nvGrpSpPr>
        <p:grpSpPr>
          <a:xfrm>
            <a:off x="10641945" y="6092176"/>
            <a:ext cx="1185363" cy="439448"/>
            <a:chOff x="5598891" y="5389418"/>
            <a:chExt cx="1185363" cy="439448"/>
          </a:xfrm>
        </p:grpSpPr>
        <p:pic>
          <p:nvPicPr>
            <p:cNvPr id="184" name="Google Shape;184;p22"/>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85" name="Google Shape;185;p22"/>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86" name="Google Shape;186;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3) Web Servers &amp; Web Pages</a:t>
            </a:r>
            <a:endParaRPr/>
          </a:p>
        </p:txBody>
      </p:sp>
      <p:sp>
        <p:nvSpPr>
          <p:cNvPr id="187" name="Google Shape;187;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a:t>HTML</a:t>
            </a:r>
            <a:endParaRPr/>
          </a:p>
          <a:p>
            <a:pPr indent="-228600" lvl="1" marL="685800" rtl="0" algn="l">
              <a:lnSpc>
                <a:spcPct val="90000"/>
              </a:lnSpc>
              <a:spcBef>
                <a:spcPts val="500"/>
              </a:spcBef>
              <a:spcAft>
                <a:spcPts val="0"/>
              </a:spcAft>
              <a:buClr>
                <a:schemeClr val="dk1"/>
              </a:buClr>
              <a:buSzPts val="2400"/>
              <a:buChar char="•"/>
            </a:pPr>
            <a:r>
              <a:rPr lang="en-CA"/>
              <a:t>Browsing A Web Page</a:t>
            </a:r>
            <a:endParaRPr/>
          </a:p>
          <a:p>
            <a:pPr indent="-228600" lvl="1" marL="685800" rtl="0" algn="l">
              <a:lnSpc>
                <a:spcPct val="90000"/>
              </a:lnSpc>
              <a:spcBef>
                <a:spcPts val="500"/>
              </a:spcBef>
              <a:spcAft>
                <a:spcPts val="0"/>
              </a:spcAft>
              <a:buClr>
                <a:schemeClr val="dk1"/>
              </a:buClr>
              <a:buSzPts val="2400"/>
              <a:buChar char="•"/>
            </a:pPr>
            <a:r>
              <a:rPr lang="en-CA"/>
              <a:t>Web Client Hardware &amp; Software</a:t>
            </a:r>
            <a:endParaRPr/>
          </a:p>
          <a:p>
            <a:pPr indent="-228600" lvl="1" marL="685800" rtl="0" algn="l">
              <a:lnSpc>
                <a:spcPct val="90000"/>
              </a:lnSpc>
              <a:spcBef>
                <a:spcPts val="500"/>
              </a:spcBef>
              <a:spcAft>
                <a:spcPts val="0"/>
              </a:spcAft>
              <a:buClr>
                <a:schemeClr val="dk1"/>
              </a:buClr>
              <a:buSzPts val="2400"/>
              <a:buChar char="•"/>
            </a:pPr>
            <a:r>
              <a:rPr lang="en-CA"/>
              <a:t>Web Server Hardware &amp; Software</a:t>
            </a:r>
            <a:endParaRPr/>
          </a:p>
        </p:txBody>
      </p:sp>
      <p:pic>
        <p:nvPicPr>
          <p:cNvPr descr="Image result for webpage icon" id="188" name="Google Shape;188;p22"/>
          <p:cNvPicPr preferRelativeResize="0"/>
          <p:nvPr/>
        </p:nvPicPr>
        <p:blipFill rotWithShape="1">
          <a:blip r:embed="rId5">
            <a:alphaModFix/>
          </a:blip>
          <a:srcRect b="0" l="0" r="0" t="0"/>
          <a:stretch/>
        </p:blipFill>
        <p:spPr>
          <a:xfrm>
            <a:off x="8697263" y="6092176"/>
            <a:ext cx="505329" cy="505329"/>
          </a:xfrm>
          <a:prstGeom prst="rect">
            <a:avLst/>
          </a:prstGeom>
          <a:noFill/>
          <a:ln>
            <a:noFill/>
          </a:ln>
        </p:spPr>
      </p:pic>
      <p:sp>
        <p:nvSpPr>
          <p:cNvPr id="189" name="Google Shape;189;p22"/>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Web Servers</a:t>
            </a:r>
            <a:endParaRPr b="1" sz="1800">
              <a:solidFill>
                <a:srgbClr val="C55A11"/>
              </a:solidFill>
              <a:latin typeface="Calibri"/>
              <a:ea typeface="Calibri"/>
              <a:cs typeface="Calibri"/>
              <a:sym typeface="Calibri"/>
            </a:endParaRPr>
          </a:p>
        </p:txBody>
      </p:sp>
      <p:pic>
        <p:nvPicPr>
          <p:cNvPr descr="Image result for web server" id="190" name="Google Shape;190;p22"/>
          <p:cNvPicPr preferRelativeResize="0"/>
          <p:nvPr/>
        </p:nvPicPr>
        <p:blipFill rotWithShape="1">
          <a:blip r:embed="rId7">
            <a:alphaModFix/>
          </a:blip>
          <a:srcRect b="0" l="0" r="0" t="0"/>
          <a:stretch/>
        </p:blipFill>
        <p:spPr>
          <a:xfrm>
            <a:off x="6024263" y="2299448"/>
            <a:ext cx="5116526" cy="2771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grpSp>
        <p:nvGrpSpPr>
          <p:cNvPr id="195" name="Google Shape;195;p23"/>
          <p:cNvGrpSpPr/>
          <p:nvPr/>
        </p:nvGrpSpPr>
        <p:grpSpPr>
          <a:xfrm>
            <a:off x="10641945" y="6092176"/>
            <a:ext cx="1185363" cy="439448"/>
            <a:chOff x="5598891" y="5389418"/>
            <a:chExt cx="1185363" cy="439448"/>
          </a:xfrm>
        </p:grpSpPr>
        <p:pic>
          <p:nvPicPr>
            <p:cNvPr id="196" name="Google Shape;196;p23"/>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97" name="Google Shape;197;p23"/>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98" name="Google Shape;198;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3.1) HTML &amp; Web Pages</a:t>
            </a:r>
            <a:endParaRPr/>
          </a:p>
        </p:txBody>
      </p:sp>
      <p:sp>
        <p:nvSpPr>
          <p:cNvPr id="199" name="Google Shape;199;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does HTML stand for?</a:t>
            </a:r>
            <a:endParaRPr/>
          </a:p>
          <a:p>
            <a:pPr indent="-50800" lvl="0" marL="228600" rtl="0" algn="l">
              <a:lnSpc>
                <a:spcPct val="90000"/>
              </a:lnSpc>
              <a:spcBef>
                <a:spcPts val="1000"/>
              </a:spcBef>
              <a:spcAft>
                <a:spcPts val="0"/>
              </a:spcAft>
              <a:buClr>
                <a:schemeClr val="dk1"/>
              </a:buClr>
              <a:buSzPts val="2800"/>
              <a:buNone/>
            </a:pPr>
            <a:r>
              <a:rPr lang="en-CA">
                <a:solidFill>
                  <a:srgbClr val="222222"/>
                </a:solidFill>
                <a:highlight>
                  <a:srgbClr val="FFFFFF"/>
                </a:highlight>
                <a:latin typeface="Arial"/>
                <a:ea typeface="Arial"/>
                <a:cs typeface="Arial"/>
                <a:sym typeface="Arial"/>
              </a:rPr>
              <a:t>Hypertext Markup Language</a:t>
            </a:r>
            <a:endParaRPr/>
          </a:p>
          <a:p>
            <a:pPr indent="-228600" lvl="0" marL="228600" rtl="0" algn="l">
              <a:lnSpc>
                <a:spcPct val="90000"/>
              </a:lnSpc>
              <a:spcBef>
                <a:spcPts val="1000"/>
              </a:spcBef>
              <a:spcAft>
                <a:spcPts val="0"/>
              </a:spcAft>
              <a:buClr>
                <a:schemeClr val="dk1"/>
              </a:buClr>
              <a:buSzPts val="2800"/>
              <a:buChar char="•"/>
            </a:pPr>
            <a:r>
              <a:rPr lang="en-CA"/>
              <a:t>How is HTML related to Web Pages?</a:t>
            </a:r>
            <a:endParaRPr/>
          </a:p>
          <a:p>
            <a:pPr indent="-50800" lvl="0" marL="228600" rtl="0" algn="l">
              <a:lnSpc>
                <a:spcPct val="90000"/>
              </a:lnSpc>
              <a:spcBef>
                <a:spcPts val="1000"/>
              </a:spcBef>
              <a:spcAft>
                <a:spcPts val="0"/>
              </a:spcAft>
              <a:buClr>
                <a:schemeClr val="dk1"/>
              </a:buClr>
              <a:buSzPts val="2800"/>
              <a:buNone/>
            </a:pPr>
            <a:r>
              <a:rPr lang="en-CA"/>
              <a:t>It is the base of the web page.</a:t>
            </a:r>
            <a:endParaRPr/>
          </a:p>
          <a:p>
            <a:pPr indent="-228600" lvl="0" marL="228600" rtl="0" algn="l">
              <a:lnSpc>
                <a:spcPct val="90000"/>
              </a:lnSpc>
              <a:spcBef>
                <a:spcPts val="1000"/>
              </a:spcBef>
              <a:spcAft>
                <a:spcPts val="0"/>
              </a:spcAft>
              <a:buClr>
                <a:schemeClr val="dk1"/>
              </a:buClr>
              <a:buSzPts val="2800"/>
              <a:buChar char="•"/>
            </a:pPr>
            <a:r>
              <a:rPr lang="en-CA"/>
              <a:t>What are some examples of HTML tags used in Web Pages?</a:t>
            </a:r>
            <a:endParaRPr/>
          </a:p>
          <a:p>
            <a:pPr indent="-50800" lvl="0" marL="228600" rtl="0" algn="l">
              <a:lnSpc>
                <a:spcPct val="90000"/>
              </a:lnSpc>
              <a:spcBef>
                <a:spcPts val="1000"/>
              </a:spcBef>
              <a:spcAft>
                <a:spcPts val="0"/>
              </a:spcAft>
              <a:buClr>
                <a:schemeClr val="dk1"/>
              </a:buClr>
              <a:buSzPts val="2800"/>
              <a:buNone/>
            </a:pPr>
            <a:r>
              <a:rPr lang="en-CA"/>
              <a:t>&lt;h1&gt;,&lt;p&gt;,&lt;br&gt;,</a:t>
            </a:r>
            <a:endParaRPr/>
          </a:p>
          <a:p>
            <a:pPr indent="-228600" lvl="0" marL="228600" rtl="0" algn="l">
              <a:lnSpc>
                <a:spcPct val="90000"/>
              </a:lnSpc>
              <a:spcBef>
                <a:spcPts val="1000"/>
              </a:spcBef>
              <a:spcAft>
                <a:spcPts val="0"/>
              </a:spcAft>
              <a:buClr>
                <a:schemeClr val="dk1"/>
              </a:buClr>
              <a:buSzPts val="2800"/>
              <a:buChar char="•"/>
            </a:pPr>
            <a:r>
              <a:rPr lang="en-CA"/>
              <a:t>What are some other languages used in Web Pages?</a:t>
            </a:r>
            <a:endParaRPr/>
          </a:p>
          <a:p>
            <a:pPr indent="0" lvl="0" marL="0" rtl="0" algn="l">
              <a:lnSpc>
                <a:spcPct val="90000"/>
              </a:lnSpc>
              <a:spcBef>
                <a:spcPts val="1000"/>
              </a:spcBef>
              <a:spcAft>
                <a:spcPts val="0"/>
              </a:spcAft>
              <a:buNone/>
            </a:pPr>
            <a:r>
              <a:rPr lang="en-CA"/>
              <a:t>	Javascript, Php, Cascading style sheet.</a:t>
            </a:r>
            <a:endParaRPr/>
          </a:p>
        </p:txBody>
      </p:sp>
      <p:pic>
        <p:nvPicPr>
          <p:cNvPr descr="Image result for webpage icon" id="200" name="Google Shape;200;p23"/>
          <p:cNvPicPr preferRelativeResize="0"/>
          <p:nvPr/>
        </p:nvPicPr>
        <p:blipFill rotWithShape="1">
          <a:blip r:embed="rId5">
            <a:alphaModFix/>
          </a:blip>
          <a:srcRect b="0" l="0" r="0" t="0"/>
          <a:stretch/>
        </p:blipFill>
        <p:spPr>
          <a:xfrm>
            <a:off x="8697263" y="6092176"/>
            <a:ext cx="505329" cy="505329"/>
          </a:xfrm>
          <a:prstGeom prst="rect">
            <a:avLst/>
          </a:prstGeom>
          <a:noFill/>
          <a:ln>
            <a:noFill/>
          </a:ln>
        </p:spPr>
      </p:pic>
      <p:sp>
        <p:nvSpPr>
          <p:cNvPr id="201" name="Google Shape;201;p23"/>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Web Servers</a:t>
            </a:r>
            <a:endParaRPr b="1" sz="1800">
              <a:solidFill>
                <a:srgbClr val="C55A1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grpSp>
        <p:nvGrpSpPr>
          <p:cNvPr id="206" name="Google Shape;206;p24"/>
          <p:cNvGrpSpPr/>
          <p:nvPr/>
        </p:nvGrpSpPr>
        <p:grpSpPr>
          <a:xfrm>
            <a:off x="10641945" y="6092176"/>
            <a:ext cx="1185363" cy="439448"/>
            <a:chOff x="5598891" y="5389418"/>
            <a:chExt cx="1185363" cy="439448"/>
          </a:xfrm>
        </p:grpSpPr>
        <p:pic>
          <p:nvPicPr>
            <p:cNvPr id="207" name="Google Shape;207;p24"/>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08" name="Google Shape;208;p24"/>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09" name="Google Shape;209;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3.2) Browsing a Web Page</a:t>
            </a:r>
            <a:endParaRPr/>
          </a:p>
        </p:txBody>
      </p:sp>
      <p:sp>
        <p:nvSpPr>
          <p:cNvPr id="210" name="Google Shape;210;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happens when you browse a web page?</a:t>
            </a:r>
            <a:endParaRPr/>
          </a:p>
          <a:p>
            <a:pPr indent="-228600" lvl="1" marL="685800" rtl="0" algn="l">
              <a:lnSpc>
                <a:spcPct val="90000"/>
              </a:lnSpc>
              <a:spcBef>
                <a:spcPts val="500"/>
              </a:spcBef>
              <a:spcAft>
                <a:spcPts val="0"/>
              </a:spcAft>
              <a:buClr>
                <a:schemeClr val="dk1"/>
              </a:buClr>
              <a:buSzPts val="2400"/>
              <a:buChar char="•"/>
            </a:pPr>
            <a:r>
              <a:rPr lang="en-CA"/>
              <a:t>What are the main steps?</a:t>
            </a:r>
            <a:endParaRPr/>
          </a:p>
          <a:p>
            <a:pPr indent="0" lvl="0" marL="0" rtl="0" algn="l">
              <a:lnSpc>
                <a:spcPct val="90000"/>
              </a:lnSpc>
              <a:spcBef>
                <a:spcPts val="500"/>
              </a:spcBef>
              <a:spcAft>
                <a:spcPts val="0"/>
              </a:spcAft>
              <a:buNone/>
            </a:pPr>
            <a:r>
              <a:rPr lang="en-CA"/>
              <a:t>The browser sends an HTTP request to the server, asking it to send a copy of the website to the user. “This message, and all other data sent between the client and the server, is sent across your internet connection using TCP/IP”.</a:t>
            </a:r>
            <a:endParaRPr/>
          </a:p>
        </p:txBody>
      </p:sp>
      <p:pic>
        <p:nvPicPr>
          <p:cNvPr descr="Image result for webpage icon" id="211" name="Google Shape;211;p24"/>
          <p:cNvPicPr preferRelativeResize="0"/>
          <p:nvPr/>
        </p:nvPicPr>
        <p:blipFill rotWithShape="1">
          <a:blip r:embed="rId5">
            <a:alphaModFix/>
          </a:blip>
          <a:srcRect b="0" l="0" r="0" t="0"/>
          <a:stretch/>
        </p:blipFill>
        <p:spPr>
          <a:xfrm>
            <a:off x="8697263" y="6092176"/>
            <a:ext cx="505329" cy="505329"/>
          </a:xfrm>
          <a:prstGeom prst="rect">
            <a:avLst/>
          </a:prstGeom>
          <a:noFill/>
          <a:ln>
            <a:noFill/>
          </a:ln>
        </p:spPr>
      </p:pic>
      <p:sp>
        <p:nvSpPr>
          <p:cNvPr id="212" name="Google Shape;212;p24"/>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Web Servers</a:t>
            </a:r>
            <a:endParaRPr b="1" sz="1800">
              <a:solidFill>
                <a:srgbClr val="C55A1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grpSp>
        <p:nvGrpSpPr>
          <p:cNvPr id="217" name="Google Shape;217;p25"/>
          <p:cNvGrpSpPr/>
          <p:nvPr/>
        </p:nvGrpSpPr>
        <p:grpSpPr>
          <a:xfrm>
            <a:off x="10641945" y="6092176"/>
            <a:ext cx="1185363" cy="439448"/>
            <a:chOff x="5598891" y="5389418"/>
            <a:chExt cx="1185363" cy="439448"/>
          </a:xfrm>
        </p:grpSpPr>
        <p:pic>
          <p:nvPicPr>
            <p:cNvPr id="218" name="Google Shape;218;p25"/>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19" name="Google Shape;219;p25"/>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20" name="Google Shape;220;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3.4) Web Client Hardware &amp; Software</a:t>
            </a:r>
            <a:endParaRPr/>
          </a:p>
        </p:txBody>
      </p:sp>
      <p:sp>
        <p:nvSpPr>
          <p:cNvPr id="221" name="Google Shape;221;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139700" lvl="0" marL="228600" rtl="0" algn="l">
              <a:lnSpc>
                <a:spcPct val="90000"/>
              </a:lnSpc>
              <a:spcBef>
                <a:spcPts val="0"/>
              </a:spcBef>
              <a:spcAft>
                <a:spcPts val="0"/>
              </a:spcAft>
              <a:buClr>
                <a:schemeClr val="dk1"/>
              </a:buClr>
              <a:buSzPts val="1400"/>
              <a:buChar char="•"/>
            </a:pPr>
            <a:r>
              <a:rPr lang="en-CA" sz="1400"/>
              <a:t>What does a Web Browser do?</a:t>
            </a:r>
            <a:endParaRPr sz="1400"/>
          </a:p>
          <a:p>
            <a:pPr indent="-50800" lvl="0" marL="228600" rtl="0" algn="l">
              <a:lnSpc>
                <a:spcPct val="90000"/>
              </a:lnSpc>
              <a:spcBef>
                <a:spcPts val="1000"/>
              </a:spcBef>
              <a:spcAft>
                <a:spcPts val="0"/>
              </a:spcAft>
              <a:buClr>
                <a:schemeClr val="dk1"/>
              </a:buClr>
              <a:buSzPts val="2800"/>
              <a:buNone/>
            </a:pPr>
            <a:r>
              <a:rPr lang="en-CA" sz="1200"/>
              <a:t>A web browser is a software program that allows a user to locate, access, and display web pages. Some common browsers are Google chrome, Opera, Safari, Internet explorer, Microsoft Edge and etc.</a:t>
            </a:r>
            <a:endParaRPr sz="1200"/>
          </a:p>
          <a:p>
            <a:pPr indent="-139700" lvl="0" marL="228600" rtl="0" algn="l">
              <a:lnSpc>
                <a:spcPct val="90000"/>
              </a:lnSpc>
              <a:spcBef>
                <a:spcPts val="1000"/>
              </a:spcBef>
              <a:spcAft>
                <a:spcPts val="0"/>
              </a:spcAft>
              <a:buClr>
                <a:schemeClr val="dk1"/>
              </a:buClr>
              <a:buSzPts val="1400"/>
              <a:buChar char="•"/>
            </a:pPr>
            <a:r>
              <a:rPr lang="en-CA" sz="1400"/>
              <a:t>What are some common web browsers? </a:t>
            </a:r>
            <a:endParaRPr sz="1400"/>
          </a:p>
          <a:p>
            <a:pPr indent="-152400" lvl="1" marL="685800" rtl="0" algn="l">
              <a:lnSpc>
                <a:spcPct val="90000"/>
              </a:lnSpc>
              <a:spcBef>
                <a:spcPts val="500"/>
              </a:spcBef>
              <a:spcAft>
                <a:spcPts val="0"/>
              </a:spcAft>
              <a:buClr>
                <a:schemeClr val="dk1"/>
              </a:buClr>
              <a:buSzPts val="1200"/>
              <a:buChar char="•"/>
            </a:pPr>
            <a:r>
              <a:rPr lang="en-CA" sz="1200"/>
              <a:t>How are they different? </a:t>
            </a:r>
            <a:endParaRPr sz="1200"/>
          </a:p>
          <a:p>
            <a:pPr indent="-50800" lvl="0" marL="228600" rtl="0" algn="l">
              <a:lnSpc>
                <a:spcPct val="90000"/>
              </a:lnSpc>
              <a:spcBef>
                <a:spcPts val="1000"/>
              </a:spcBef>
              <a:spcAft>
                <a:spcPts val="0"/>
              </a:spcAft>
              <a:buClr>
                <a:schemeClr val="dk1"/>
              </a:buClr>
              <a:buSzPts val="2800"/>
              <a:buNone/>
            </a:pPr>
            <a:r>
              <a:rPr lang="en-CA" sz="1200"/>
              <a:t>Most browsers are similar to each other, they are usually used to access and display web pages. Some browsers are different because some have different features and different things they are compatible with/can support.</a:t>
            </a:r>
            <a:endParaRPr sz="1200"/>
          </a:p>
          <a:p>
            <a:pPr indent="-139700" lvl="0" marL="228600" rtl="0" algn="l">
              <a:lnSpc>
                <a:spcPct val="90000"/>
              </a:lnSpc>
              <a:spcBef>
                <a:spcPts val="1000"/>
              </a:spcBef>
              <a:spcAft>
                <a:spcPts val="0"/>
              </a:spcAft>
              <a:buClr>
                <a:schemeClr val="dk1"/>
              </a:buClr>
              <a:buSzPts val="1400"/>
              <a:buChar char="•"/>
            </a:pPr>
            <a:r>
              <a:rPr lang="en-CA" sz="1400"/>
              <a:t>What are some other types of Web Clients?</a:t>
            </a:r>
            <a:endParaRPr sz="1400"/>
          </a:p>
          <a:p>
            <a:pPr indent="-50800" lvl="0" marL="228600" rtl="0" algn="l">
              <a:lnSpc>
                <a:spcPct val="90000"/>
              </a:lnSpc>
              <a:spcBef>
                <a:spcPts val="1000"/>
              </a:spcBef>
              <a:spcAft>
                <a:spcPts val="0"/>
              </a:spcAft>
              <a:buClr>
                <a:schemeClr val="dk1"/>
              </a:buClr>
              <a:buSzPts val="2800"/>
              <a:buNone/>
            </a:pPr>
            <a:r>
              <a:rPr lang="en-CA" sz="1200"/>
              <a:t>It can be a program, email clients, safari, opera, microsoft edge, google chrome</a:t>
            </a:r>
            <a:endParaRPr sz="1200"/>
          </a:p>
          <a:p>
            <a:pPr indent="-139700" lvl="0" marL="228600" rtl="0" algn="l">
              <a:lnSpc>
                <a:spcPct val="90000"/>
              </a:lnSpc>
              <a:spcBef>
                <a:spcPts val="1000"/>
              </a:spcBef>
              <a:spcAft>
                <a:spcPts val="0"/>
              </a:spcAft>
              <a:buClr>
                <a:schemeClr val="dk1"/>
              </a:buClr>
              <a:buSzPts val="1400"/>
              <a:buChar char="•"/>
            </a:pPr>
            <a:r>
              <a:rPr lang="en-CA" sz="1400"/>
              <a:t>Is there any special Hardware or Software required to run a web client?</a:t>
            </a:r>
            <a:endParaRPr sz="1400"/>
          </a:p>
          <a:p>
            <a:pPr indent="0" lvl="0" marL="228600" rtl="0" algn="l">
              <a:lnSpc>
                <a:spcPct val="90000"/>
              </a:lnSpc>
              <a:spcBef>
                <a:spcPts val="1000"/>
              </a:spcBef>
              <a:spcAft>
                <a:spcPts val="0"/>
              </a:spcAft>
              <a:buNone/>
            </a:pPr>
            <a:r>
              <a:rPr lang="en-CA" sz="1200"/>
              <a:t>You only need the basic technology like a cpu, network, gpu and etc to run a web client, unless you are creating a database or </a:t>
            </a:r>
            <a:r>
              <a:rPr lang="en-CA" sz="1200"/>
              <a:t>something</a:t>
            </a:r>
            <a:r>
              <a:rPr lang="en-CA" sz="1200"/>
              <a:t> similar then you will need better specs and different softwares. There are also some browsers that only work on certain devices like safari which only works on apple devices.</a:t>
            </a:r>
            <a:endParaRPr sz="1200"/>
          </a:p>
        </p:txBody>
      </p:sp>
      <p:pic>
        <p:nvPicPr>
          <p:cNvPr descr="Image result for webpage icon" id="222" name="Google Shape;222;p25"/>
          <p:cNvPicPr preferRelativeResize="0"/>
          <p:nvPr/>
        </p:nvPicPr>
        <p:blipFill rotWithShape="1">
          <a:blip r:embed="rId5">
            <a:alphaModFix/>
          </a:blip>
          <a:srcRect b="0" l="0" r="0" t="0"/>
          <a:stretch/>
        </p:blipFill>
        <p:spPr>
          <a:xfrm>
            <a:off x="8697263" y="6092176"/>
            <a:ext cx="505329" cy="505329"/>
          </a:xfrm>
          <a:prstGeom prst="rect">
            <a:avLst/>
          </a:prstGeom>
          <a:noFill/>
          <a:ln>
            <a:noFill/>
          </a:ln>
        </p:spPr>
      </p:pic>
      <p:sp>
        <p:nvSpPr>
          <p:cNvPr id="223" name="Google Shape;223;p25"/>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Web Servers</a:t>
            </a:r>
            <a:endParaRPr b="1" sz="1800">
              <a:solidFill>
                <a:srgbClr val="C55A1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grpSp>
        <p:nvGrpSpPr>
          <p:cNvPr id="228" name="Google Shape;228;p26"/>
          <p:cNvGrpSpPr/>
          <p:nvPr/>
        </p:nvGrpSpPr>
        <p:grpSpPr>
          <a:xfrm>
            <a:off x="10641945" y="6092176"/>
            <a:ext cx="1185363" cy="439448"/>
            <a:chOff x="5598891" y="5389418"/>
            <a:chExt cx="1185363" cy="439448"/>
          </a:xfrm>
        </p:grpSpPr>
        <p:pic>
          <p:nvPicPr>
            <p:cNvPr id="229" name="Google Shape;229;p26"/>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30" name="Google Shape;230;p26"/>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31" name="Google Shape;231;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3.4) Web Server Hardware &amp; Software</a:t>
            </a:r>
            <a:endParaRPr/>
          </a:p>
        </p:txBody>
      </p:sp>
      <p:sp>
        <p:nvSpPr>
          <p:cNvPr id="232" name="Google Shape;232;p26"/>
          <p:cNvSpPr txBox="1"/>
          <p:nvPr>
            <p:ph idx="1" type="body"/>
          </p:nvPr>
        </p:nvSpPr>
        <p:spPr>
          <a:xfrm>
            <a:off x="838200" y="1902525"/>
            <a:ext cx="10515600" cy="4351200"/>
          </a:xfrm>
          <a:prstGeom prst="rect">
            <a:avLst/>
          </a:prstGeom>
          <a:noFill/>
          <a:ln>
            <a:noFill/>
          </a:ln>
        </p:spPr>
        <p:txBody>
          <a:bodyPr anchorCtr="0" anchor="t" bIns="45700" lIns="91425" spcFirstLastPara="1" rIns="91425" wrap="square" tIns="45700">
            <a:noAutofit/>
          </a:bodyPr>
          <a:lstStyle/>
          <a:p>
            <a:pPr indent="-165100" lvl="0" marL="228600" rtl="0" algn="l">
              <a:lnSpc>
                <a:spcPct val="90000"/>
              </a:lnSpc>
              <a:spcBef>
                <a:spcPts val="0"/>
              </a:spcBef>
              <a:spcAft>
                <a:spcPts val="0"/>
              </a:spcAft>
              <a:buClr>
                <a:schemeClr val="dk1"/>
              </a:buClr>
              <a:buSzPts val="1800"/>
              <a:buChar char="•"/>
            </a:pPr>
            <a:r>
              <a:rPr lang="en-CA" sz="1800"/>
              <a:t>What does a Web Server do?</a:t>
            </a:r>
            <a:endParaRPr sz="1800"/>
          </a:p>
          <a:p>
            <a:pPr indent="-50800" lvl="0" marL="228600" rtl="0" algn="l">
              <a:lnSpc>
                <a:spcPct val="90000"/>
              </a:lnSpc>
              <a:spcBef>
                <a:spcPts val="1000"/>
              </a:spcBef>
              <a:spcAft>
                <a:spcPts val="0"/>
              </a:spcAft>
              <a:buClr>
                <a:schemeClr val="dk1"/>
              </a:buClr>
              <a:buSzPts val="2800"/>
              <a:buNone/>
            </a:pPr>
            <a:r>
              <a:rPr lang="en-CA" sz="1800"/>
              <a:t>On the hardware side,It is a computer that stores the websites web server software and a websites component files (HTML DOCS, Images). or it on the software side, it includes several parts that control how web user access hosted files.</a:t>
            </a:r>
            <a:endParaRPr sz="1800"/>
          </a:p>
          <a:p>
            <a:pPr indent="-165100" lvl="0" marL="228600" rtl="0" algn="l">
              <a:lnSpc>
                <a:spcPct val="90000"/>
              </a:lnSpc>
              <a:spcBef>
                <a:spcPts val="1000"/>
              </a:spcBef>
              <a:spcAft>
                <a:spcPts val="0"/>
              </a:spcAft>
              <a:buClr>
                <a:schemeClr val="dk1"/>
              </a:buClr>
              <a:buSzPts val="1800"/>
              <a:buChar char="•"/>
            </a:pPr>
            <a:r>
              <a:rPr lang="en-CA" sz="1800"/>
              <a:t>Where are Web Servers located in the Network / Internet?</a:t>
            </a:r>
            <a:endParaRPr sz="1800"/>
          </a:p>
          <a:p>
            <a:pPr indent="-50800" lvl="0" marL="228600" rtl="0" algn="l">
              <a:lnSpc>
                <a:spcPct val="90000"/>
              </a:lnSpc>
              <a:spcBef>
                <a:spcPts val="1000"/>
              </a:spcBef>
              <a:spcAft>
                <a:spcPts val="0"/>
              </a:spcAft>
              <a:buClr>
                <a:schemeClr val="dk1"/>
              </a:buClr>
              <a:buSzPts val="2800"/>
              <a:buNone/>
            </a:pPr>
            <a:r>
              <a:rPr lang="en-CA" sz="1800"/>
              <a:t>Most of the time websites are hosted on a set of servers called a server farm which may be located in one or multiple different data centres.</a:t>
            </a:r>
            <a:endParaRPr sz="1800"/>
          </a:p>
          <a:p>
            <a:pPr indent="-165100" lvl="0" marL="228600" rtl="0" algn="l">
              <a:lnSpc>
                <a:spcPct val="90000"/>
              </a:lnSpc>
              <a:spcBef>
                <a:spcPts val="1000"/>
              </a:spcBef>
              <a:spcAft>
                <a:spcPts val="0"/>
              </a:spcAft>
              <a:buClr>
                <a:schemeClr val="dk1"/>
              </a:buClr>
              <a:buSzPts val="1800"/>
              <a:buChar char="•"/>
            </a:pPr>
            <a:r>
              <a:rPr lang="en-CA" sz="1800"/>
              <a:t>What special Software is needed for a Web Server</a:t>
            </a:r>
            <a:endParaRPr sz="1800"/>
          </a:p>
          <a:p>
            <a:pPr indent="-50800" lvl="0" marL="228600" rtl="0" algn="l">
              <a:lnSpc>
                <a:spcPct val="90000"/>
              </a:lnSpc>
              <a:spcBef>
                <a:spcPts val="1000"/>
              </a:spcBef>
              <a:spcAft>
                <a:spcPts val="0"/>
              </a:spcAft>
              <a:buClr>
                <a:schemeClr val="dk1"/>
              </a:buClr>
              <a:buSzPts val="2800"/>
              <a:buNone/>
            </a:pPr>
            <a:r>
              <a:rPr lang="en-CA" sz="1800"/>
              <a:t>Yes there is software that is needed to create a web server, for example Webstar, active server pages and etc.</a:t>
            </a:r>
            <a:endParaRPr sz="1800"/>
          </a:p>
          <a:p>
            <a:pPr indent="-165100" lvl="0" marL="228600" rtl="0" algn="l">
              <a:lnSpc>
                <a:spcPct val="90000"/>
              </a:lnSpc>
              <a:spcBef>
                <a:spcPts val="1000"/>
              </a:spcBef>
              <a:spcAft>
                <a:spcPts val="0"/>
              </a:spcAft>
              <a:buClr>
                <a:schemeClr val="dk1"/>
              </a:buClr>
              <a:buSzPts val="1800"/>
              <a:buChar char="•"/>
            </a:pPr>
            <a:r>
              <a:rPr lang="en-CA" sz="1800"/>
              <a:t>What special Hardware is needed for a Web Server</a:t>
            </a:r>
            <a:endParaRPr sz="1800"/>
          </a:p>
          <a:p>
            <a:pPr indent="0" lvl="0" marL="0" rtl="0" algn="l">
              <a:lnSpc>
                <a:spcPct val="90000"/>
              </a:lnSpc>
              <a:spcBef>
                <a:spcPts val="1000"/>
              </a:spcBef>
              <a:spcAft>
                <a:spcPts val="0"/>
              </a:spcAft>
              <a:buNone/>
            </a:pPr>
            <a:r>
              <a:rPr lang="en-CA" sz="1800"/>
              <a:t>There is no special hardware needed for a web server, mainly all you need is a dedicated server computer.</a:t>
            </a:r>
            <a:endParaRPr sz="1800"/>
          </a:p>
          <a:p>
            <a:pPr indent="0" lvl="0" marL="0" rtl="0" algn="l">
              <a:lnSpc>
                <a:spcPct val="90000"/>
              </a:lnSpc>
              <a:spcBef>
                <a:spcPts val="1000"/>
              </a:spcBef>
              <a:spcAft>
                <a:spcPts val="0"/>
              </a:spcAft>
              <a:buNone/>
            </a:pPr>
            <a:r>
              <a:t/>
            </a:r>
            <a:endParaRPr sz="1800"/>
          </a:p>
        </p:txBody>
      </p:sp>
      <p:pic>
        <p:nvPicPr>
          <p:cNvPr descr="Image result for webpage icon" id="233" name="Google Shape;233;p26"/>
          <p:cNvPicPr preferRelativeResize="0"/>
          <p:nvPr/>
        </p:nvPicPr>
        <p:blipFill rotWithShape="1">
          <a:blip r:embed="rId5">
            <a:alphaModFix/>
          </a:blip>
          <a:srcRect b="0" l="0" r="0" t="0"/>
          <a:stretch/>
        </p:blipFill>
        <p:spPr>
          <a:xfrm>
            <a:off x="8697263" y="6092176"/>
            <a:ext cx="505329" cy="505329"/>
          </a:xfrm>
          <a:prstGeom prst="rect">
            <a:avLst/>
          </a:prstGeom>
          <a:noFill/>
          <a:ln>
            <a:noFill/>
          </a:ln>
        </p:spPr>
      </p:pic>
      <p:sp>
        <p:nvSpPr>
          <p:cNvPr id="234" name="Google Shape;234;p26"/>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Web Servers</a:t>
            </a:r>
            <a:endParaRPr b="1" sz="1800">
              <a:solidFill>
                <a:srgbClr val="C55A1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grpSp>
        <p:nvGrpSpPr>
          <p:cNvPr id="239" name="Google Shape;239;p27"/>
          <p:cNvGrpSpPr/>
          <p:nvPr/>
        </p:nvGrpSpPr>
        <p:grpSpPr>
          <a:xfrm>
            <a:off x="10641945" y="6092176"/>
            <a:ext cx="1185363" cy="439448"/>
            <a:chOff x="5598891" y="5389418"/>
            <a:chExt cx="1185363" cy="439448"/>
          </a:xfrm>
        </p:grpSpPr>
        <p:pic>
          <p:nvPicPr>
            <p:cNvPr id="240" name="Google Shape;240;p27"/>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41" name="Google Shape;241;p27"/>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42" name="Google Shape;242;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4) Domain Names &amp; IP Addresses</a:t>
            </a:r>
            <a:endParaRPr/>
          </a:p>
        </p:txBody>
      </p:sp>
      <p:sp>
        <p:nvSpPr>
          <p:cNvPr id="243" name="Google Shape;243;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a:t>What is a Domain Name?</a:t>
            </a:r>
            <a:endParaRPr/>
          </a:p>
          <a:p>
            <a:pPr indent="0" lvl="0" marL="0" rtl="0" algn="l">
              <a:lnSpc>
                <a:spcPct val="90000"/>
              </a:lnSpc>
              <a:spcBef>
                <a:spcPts val="500"/>
              </a:spcBef>
              <a:spcAft>
                <a:spcPts val="0"/>
              </a:spcAft>
              <a:buNone/>
            </a:pPr>
            <a:r>
              <a:rPr lang="en-CA" sz="1400"/>
              <a:t>It is your websites name, it is the address that allows users to access your website. It is used to find and identify computers on networks. Computers use ip </a:t>
            </a:r>
            <a:r>
              <a:rPr lang="en-CA" sz="1400"/>
              <a:t>address</a:t>
            </a:r>
            <a:r>
              <a:rPr lang="en-CA" sz="1400"/>
              <a:t> which are series of numbers, but since they are hard to remember domain names were created.</a:t>
            </a:r>
            <a:endParaRPr sz="1400"/>
          </a:p>
          <a:p>
            <a:pPr indent="-228600" lvl="1" marL="685800" rtl="0" algn="l">
              <a:lnSpc>
                <a:spcPct val="90000"/>
              </a:lnSpc>
              <a:spcBef>
                <a:spcPts val="500"/>
              </a:spcBef>
              <a:spcAft>
                <a:spcPts val="0"/>
              </a:spcAft>
              <a:buClr>
                <a:schemeClr val="dk1"/>
              </a:buClr>
              <a:buSzPts val="2400"/>
              <a:buChar char="•"/>
            </a:pPr>
            <a:r>
              <a:rPr lang="en-CA"/>
              <a:t>What is an IP Address?</a:t>
            </a:r>
            <a:endParaRPr/>
          </a:p>
          <a:p>
            <a:pPr indent="0" lvl="0" marL="0" rtl="0" algn="l">
              <a:lnSpc>
                <a:spcPct val="90000"/>
              </a:lnSpc>
              <a:spcBef>
                <a:spcPts val="500"/>
              </a:spcBef>
              <a:spcAft>
                <a:spcPts val="0"/>
              </a:spcAft>
              <a:buNone/>
            </a:pPr>
            <a:r>
              <a:rPr lang="en-CA" sz="1400"/>
              <a:t>An internet protocol address is a string of numbers that are separated by periods used to represent computers on the internet.</a:t>
            </a:r>
            <a:endParaRPr sz="1400"/>
          </a:p>
          <a:p>
            <a:pPr indent="-228600" lvl="1" marL="685800" rtl="0" algn="l">
              <a:lnSpc>
                <a:spcPct val="90000"/>
              </a:lnSpc>
              <a:spcBef>
                <a:spcPts val="500"/>
              </a:spcBef>
              <a:spcAft>
                <a:spcPts val="0"/>
              </a:spcAft>
              <a:buClr>
                <a:schemeClr val="dk1"/>
              </a:buClr>
              <a:buSzPts val="2400"/>
              <a:buChar char="•"/>
            </a:pPr>
            <a:r>
              <a:rPr lang="en-CA"/>
              <a:t>Controls the assignment of Names &amp; Addresses?</a:t>
            </a:r>
            <a:endParaRPr/>
          </a:p>
          <a:p>
            <a:pPr indent="0" lvl="0" marL="685800" rtl="0" algn="l">
              <a:lnSpc>
                <a:spcPct val="90000"/>
              </a:lnSpc>
              <a:spcBef>
                <a:spcPts val="500"/>
              </a:spcBef>
              <a:spcAft>
                <a:spcPts val="0"/>
              </a:spcAft>
              <a:buNone/>
            </a:pPr>
            <a:r>
              <a:rPr lang="en-CA" sz="1400"/>
              <a:t>ICANN (Internet Corporation for Assigned Names and Numbers) is a private company that controls the allocation of ip address and domain name management.</a:t>
            </a:r>
            <a:endParaRPr sz="1400"/>
          </a:p>
        </p:txBody>
      </p:sp>
      <p:pic>
        <p:nvPicPr>
          <p:cNvPr descr="Image result for domain name icon" id="244" name="Google Shape;244;p27"/>
          <p:cNvPicPr preferRelativeResize="0"/>
          <p:nvPr/>
        </p:nvPicPr>
        <p:blipFill rotWithShape="1">
          <a:blip r:embed="rId5">
            <a:alphaModFix/>
          </a:blip>
          <a:srcRect b="0" l="0" r="0" t="0"/>
          <a:stretch/>
        </p:blipFill>
        <p:spPr>
          <a:xfrm>
            <a:off x="8486054" y="6092177"/>
            <a:ext cx="439448" cy="439448"/>
          </a:xfrm>
          <a:prstGeom prst="rect">
            <a:avLst/>
          </a:prstGeom>
          <a:noFill/>
          <a:ln>
            <a:noFill/>
          </a:ln>
        </p:spPr>
      </p:pic>
      <p:sp>
        <p:nvSpPr>
          <p:cNvPr id="245" name="Google Shape;245;p27"/>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Domain Names</a:t>
            </a:r>
            <a:endParaRPr b="1" sz="1800">
              <a:solidFill>
                <a:srgbClr val="C55A11"/>
              </a:solidFill>
              <a:latin typeface="Calibri"/>
              <a:ea typeface="Calibri"/>
              <a:cs typeface="Calibri"/>
              <a:sym typeface="Calibri"/>
            </a:endParaRPr>
          </a:p>
        </p:txBody>
      </p:sp>
      <p:pic>
        <p:nvPicPr>
          <p:cNvPr descr="Image result for Domain NAmes" id="246" name="Google Shape;246;p27"/>
          <p:cNvPicPr preferRelativeResize="0"/>
          <p:nvPr/>
        </p:nvPicPr>
        <p:blipFill rotWithShape="1">
          <a:blip r:embed="rId7">
            <a:alphaModFix/>
          </a:blip>
          <a:srcRect b="0" l="0" r="0" t="0"/>
          <a:stretch/>
        </p:blipFill>
        <p:spPr>
          <a:xfrm>
            <a:off x="208499" y="4634498"/>
            <a:ext cx="3414550" cy="207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grpSp>
        <p:nvGrpSpPr>
          <p:cNvPr id="251" name="Google Shape;251;p28"/>
          <p:cNvGrpSpPr/>
          <p:nvPr/>
        </p:nvGrpSpPr>
        <p:grpSpPr>
          <a:xfrm>
            <a:off x="10641945" y="6092176"/>
            <a:ext cx="1185363" cy="439448"/>
            <a:chOff x="5598891" y="5389418"/>
            <a:chExt cx="1185363" cy="439448"/>
          </a:xfrm>
        </p:grpSpPr>
        <p:pic>
          <p:nvPicPr>
            <p:cNvPr id="252" name="Google Shape;252;p28"/>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53" name="Google Shape;253;p28"/>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54" name="Google Shape;254;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4.1) What is a Domain Name?</a:t>
            </a:r>
            <a:endParaRPr/>
          </a:p>
        </p:txBody>
      </p:sp>
      <p:sp>
        <p:nvSpPr>
          <p:cNvPr id="255" name="Google Shape;255;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Domain Name?</a:t>
            </a:r>
            <a:endParaRPr/>
          </a:p>
          <a:p>
            <a:pPr indent="-50800" lvl="0" marL="228600" rtl="0" algn="l">
              <a:lnSpc>
                <a:spcPct val="90000"/>
              </a:lnSpc>
              <a:spcBef>
                <a:spcPts val="1000"/>
              </a:spcBef>
              <a:spcAft>
                <a:spcPts val="0"/>
              </a:spcAft>
              <a:buClr>
                <a:schemeClr val="dk1"/>
              </a:buClr>
              <a:buSzPts val="2800"/>
              <a:buNone/>
            </a:pPr>
            <a:r>
              <a:rPr lang="en-CA" sz="1400"/>
              <a:t>It is your websites name, it is the address that allows users to access your website. It is used to find and identify computers on networks. Computers use ip address which are series of numbers, but since they are hard to remember domain names were created.</a:t>
            </a:r>
            <a:endParaRPr sz="1400"/>
          </a:p>
          <a:p>
            <a:pPr indent="-228600" lvl="0" marL="228600" rtl="0" algn="l">
              <a:lnSpc>
                <a:spcPct val="90000"/>
              </a:lnSpc>
              <a:spcBef>
                <a:spcPts val="1000"/>
              </a:spcBef>
              <a:spcAft>
                <a:spcPts val="0"/>
              </a:spcAft>
              <a:buClr>
                <a:schemeClr val="dk1"/>
              </a:buClr>
              <a:buSzPts val="2800"/>
              <a:buChar char="•"/>
            </a:pPr>
            <a:r>
              <a:rPr lang="en-CA"/>
              <a:t>How are Domain Names related to Web Pages?</a:t>
            </a:r>
            <a:endParaRPr/>
          </a:p>
          <a:p>
            <a:pPr indent="-50800" lvl="0" marL="228600" rtl="0" algn="l">
              <a:lnSpc>
                <a:spcPct val="90000"/>
              </a:lnSpc>
              <a:spcBef>
                <a:spcPts val="1000"/>
              </a:spcBef>
              <a:spcAft>
                <a:spcPts val="0"/>
              </a:spcAft>
              <a:buClr>
                <a:schemeClr val="dk1"/>
              </a:buClr>
              <a:buSzPts val="2800"/>
              <a:buNone/>
            </a:pPr>
            <a:r>
              <a:rPr lang="en-CA" sz="1800"/>
              <a:t>Domain names are used in urls to identify web pages. This is because domain names basically represent the ip address.</a:t>
            </a:r>
            <a:endParaRPr sz="1800"/>
          </a:p>
          <a:p>
            <a:pPr indent="-228600" lvl="0" marL="228600" rtl="0" algn="l">
              <a:lnSpc>
                <a:spcPct val="90000"/>
              </a:lnSpc>
              <a:spcBef>
                <a:spcPts val="1000"/>
              </a:spcBef>
              <a:spcAft>
                <a:spcPts val="0"/>
              </a:spcAft>
              <a:buClr>
                <a:schemeClr val="dk1"/>
              </a:buClr>
              <a:buSzPts val="2800"/>
              <a:buChar char="•"/>
            </a:pPr>
            <a:r>
              <a:rPr lang="en-CA"/>
              <a:t>How does my computer find and use Domain Names? </a:t>
            </a:r>
            <a:endParaRPr/>
          </a:p>
          <a:p>
            <a:pPr indent="0" lvl="0" marL="0" rtl="0" algn="l">
              <a:lnSpc>
                <a:spcPct val="90000"/>
              </a:lnSpc>
              <a:spcBef>
                <a:spcPts val="1000"/>
              </a:spcBef>
              <a:spcAft>
                <a:spcPts val="0"/>
              </a:spcAft>
              <a:buNone/>
            </a:pPr>
            <a:r>
              <a:rPr lang="en-CA" sz="1800"/>
              <a:t>When a web address is searched it then uses the domain name and converts it into a ip address then it initiates a process that begins to locate the requested page. </a:t>
            </a:r>
            <a:endParaRPr sz="1800"/>
          </a:p>
        </p:txBody>
      </p:sp>
      <p:pic>
        <p:nvPicPr>
          <p:cNvPr descr="Image result for domain name icon" id="256" name="Google Shape;256;p28"/>
          <p:cNvPicPr preferRelativeResize="0"/>
          <p:nvPr/>
        </p:nvPicPr>
        <p:blipFill rotWithShape="1">
          <a:blip r:embed="rId5">
            <a:alphaModFix/>
          </a:blip>
          <a:srcRect b="0" l="0" r="0" t="0"/>
          <a:stretch/>
        </p:blipFill>
        <p:spPr>
          <a:xfrm>
            <a:off x="8486054" y="6092177"/>
            <a:ext cx="439448" cy="439448"/>
          </a:xfrm>
          <a:prstGeom prst="rect">
            <a:avLst/>
          </a:prstGeom>
          <a:noFill/>
          <a:ln>
            <a:noFill/>
          </a:ln>
        </p:spPr>
      </p:pic>
      <p:sp>
        <p:nvSpPr>
          <p:cNvPr id="257" name="Google Shape;257;p28"/>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Domain Names</a:t>
            </a:r>
            <a:endParaRPr b="1" sz="1800">
              <a:solidFill>
                <a:srgbClr val="C55A1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grpSp>
        <p:nvGrpSpPr>
          <p:cNvPr id="262" name="Google Shape;262;p29"/>
          <p:cNvGrpSpPr/>
          <p:nvPr/>
        </p:nvGrpSpPr>
        <p:grpSpPr>
          <a:xfrm>
            <a:off x="10641945" y="6092176"/>
            <a:ext cx="1185363" cy="439448"/>
            <a:chOff x="5598891" y="5389418"/>
            <a:chExt cx="1185363" cy="439448"/>
          </a:xfrm>
        </p:grpSpPr>
        <p:pic>
          <p:nvPicPr>
            <p:cNvPr id="263" name="Google Shape;263;p29"/>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64" name="Google Shape;264;p29"/>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65" name="Google Shape;265;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4.2) What is an IP Address?</a:t>
            </a:r>
            <a:endParaRPr/>
          </a:p>
        </p:txBody>
      </p:sp>
      <p:sp>
        <p:nvSpPr>
          <p:cNvPr id="266" name="Google Shape;266;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an IP Address?</a:t>
            </a:r>
            <a:endParaRPr/>
          </a:p>
          <a:p>
            <a:pPr indent="0" lvl="0" marL="0" rtl="0" algn="l">
              <a:spcBef>
                <a:spcPts val="500"/>
              </a:spcBef>
              <a:spcAft>
                <a:spcPts val="0"/>
              </a:spcAft>
              <a:buNone/>
            </a:pPr>
            <a:r>
              <a:rPr lang="en-CA" sz="1400"/>
              <a:t>An internet protocol address is a string of numbers that are separated by periods used to represent computers on the internet.</a:t>
            </a:r>
            <a:endParaRPr/>
          </a:p>
          <a:p>
            <a:pPr indent="-228600" lvl="0" marL="228600" rtl="0" algn="l">
              <a:lnSpc>
                <a:spcPct val="90000"/>
              </a:lnSpc>
              <a:spcBef>
                <a:spcPts val="1000"/>
              </a:spcBef>
              <a:spcAft>
                <a:spcPts val="0"/>
              </a:spcAft>
              <a:buClr>
                <a:schemeClr val="dk1"/>
              </a:buClr>
              <a:buSzPts val="2800"/>
              <a:buChar char="•"/>
            </a:pPr>
            <a:r>
              <a:rPr lang="en-CA"/>
              <a:t>What is the difference between IPv4 and IPv6?</a:t>
            </a:r>
            <a:endParaRPr/>
          </a:p>
          <a:p>
            <a:pPr indent="-50800" lvl="0" marL="228600" rtl="0" algn="l">
              <a:lnSpc>
                <a:spcPct val="90000"/>
              </a:lnSpc>
              <a:spcBef>
                <a:spcPts val="1000"/>
              </a:spcBef>
              <a:spcAft>
                <a:spcPts val="0"/>
              </a:spcAft>
              <a:buClr>
                <a:schemeClr val="dk1"/>
              </a:buClr>
              <a:buSzPts val="2800"/>
              <a:buNone/>
            </a:pPr>
            <a:r>
              <a:rPr lang="en-CA" sz="1800"/>
              <a:t>IPv4 is a </a:t>
            </a:r>
            <a:r>
              <a:rPr lang="en-CA" sz="1800"/>
              <a:t>32 bit</a:t>
            </a:r>
            <a:r>
              <a:rPr lang="en-CA" sz="1800"/>
              <a:t> numeric address that is written in decimal as four numbers separated by periods. IPv6 addresses are 128-bit IP address written in hexadecimal and separated by colons.</a:t>
            </a:r>
            <a:endParaRPr sz="1800"/>
          </a:p>
          <a:p>
            <a:pPr indent="-228600" lvl="0" marL="228600" rtl="0" algn="l">
              <a:lnSpc>
                <a:spcPct val="90000"/>
              </a:lnSpc>
              <a:spcBef>
                <a:spcPts val="1000"/>
              </a:spcBef>
              <a:spcAft>
                <a:spcPts val="0"/>
              </a:spcAft>
              <a:buClr>
                <a:schemeClr val="dk1"/>
              </a:buClr>
              <a:buSzPts val="2800"/>
              <a:buChar char="•"/>
            </a:pPr>
            <a:r>
              <a:rPr lang="en-CA"/>
              <a:t>How does my computer convert a Domain Name to an IP Address?</a:t>
            </a:r>
            <a:endParaRPr/>
          </a:p>
          <a:p>
            <a:pPr indent="0" lvl="0" marL="228600" rtl="0" algn="l">
              <a:spcBef>
                <a:spcPts val="1000"/>
              </a:spcBef>
              <a:spcAft>
                <a:spcPts val="0"/>
              </a:spcAft>
              <a:buNone/>
            </a:pPr>
            <a:r>
              <a:rPr lang="en-CA" sz="1800"/>
              <a:t>Every web server requires a Domain Name System (DNS) server to translate domain names into IP addresses. </a:t>
            </a:r>
            <a:endParaRPr/>
          </a:p>
        </p:txBody>
      </p:sp>
      <p:pic>
        <p:nvPicPr>
          <p:cNvPr descr="Image result for domain name icon" id="267" name="Google Shape;267;p29"/>
          <p:cNvPicPr preferRelativeResize="0"/>
          <p:nvPr/>
        </p:nvPicPr>
        <p:blipFill rotWithShape="1">
          <a:blip r:embed="rId5">
            <a:alphaModFix/>
          </a:blip>
          <a:srcRect b="0" l="0" r="0" t="0"/>
          <a:stretch/>
        </p:blipFill>
        <p:spPr>
          <a:xfrm>
            <a:off x="8486054" y="6092177"/>
            <a:ext cx="439448" cy="439448"/>
          </a:xfrm>
          <a:prstGeom prst="rect">
            <a:avLst/>
          </a:prstGeom>
          <a:noFill/>
          <a:ln>
            <a:noFill/>
          </a:ln>
        </p:spPr>
      </p:pic>
      <p:sp>
        <p:nvSpPr>
          <p:cNvPr id="268" name="Google Shape;268;p29"/>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Domain Names</a:t>
            </a:r>
            <a:endParaRPr b="1" sz="1800">
              <a:solidFill>
                <a:srgbClr val="C55A1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grpSp>
        <p:nvGrpSpPr>
          <p:cNvPr id="273" name="Google Shape;273;p30"/>
          <p:cNvGrpSpPr/>
          <p:nvPr/>
        </p:nvGrpSpPr>
        <p:grpSpPr>
          <a:xfrm>
            <a:off x="10641945" y="6092176"/>
            <a:ext cx="1185363" cy="439448"/>
            <a:chOff x="5598891" y="5389418"/>
            <a:chExt cx="1185363" cy="439448"/>
          </a:xfrm>
        </p:grpSpPr>
        <p:pic>
          <p:nvPicPr>
            <p:cNvPr id="274" name="Google Shape;274;p30"/>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75" name="Google Shape;275;p30"/>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76" name="Google Shape;27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4.3) Who Controls Domain Names?</a:t>
            </a:r>
            <a:endParaRPr/>
          </a:p>
        </p:txBody>
      </p:sp>
      <p:sp>
        <p:nvSpPr>
          <p:cNvPr id="277" name="Google Shape;277;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Who Owns and Controls Domain Names and IP Addresses?</a:t>
            </a:r>
            <a:endParaRPr/>
          </a:p>
          <a:p>
            <a:pPr indent="0" lvl="0" marL="685800" rtl="0" algn="l">
              <a:spcBef>
                <a:spcPts val="500"/>
              </a:spcBef>
              <a:spcAft>
                <a:spcPts val="0"/>
              </a:spcAft>
              <a:buNone/>
            </a:pPr>
            <a:r>
              <a:rPr lang="en-CA" sz="1800"/>
              <a:t>ICANN (Internet Corporation for Assigned Names and Numbers) is a private company that controls the allocation of ip address and domain name management.</a:t>
            </a:r>
            <a:endParaRPr sz="1800"/>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CA"/>
              <a:t>How can I register a Domain Name for my own use?</a:t>
            </a:r>
            <a:endParaRPr/>
          </a:p>
          <a:p>
            <a:pPr indent="0" lvl="0" marL="0" rtl="0" algn="l">
              <a:lnSpc>
                <a:spcPct val="90000"/>
              </a:lnSpc>
              <a:spcBef>
                <a:spcPts val="1000"/>
              </a:spcBef>
              <a:spcAft>
                <a:spcPts val="0"/>
              </a:spcAft>
              <a:buNone/>
            </a:pPr>
            <a:r>
              <a:rPr lang="en-CA"/>
              <a:t>You register the name at an organization called ICANN and pay a registration fee which will have to be </a:t>
            </a:r>
            <a:r>
              <a:rPr lang="en-CA"/>
              <a:t>paid</a:t>
            </a:r>
            <a:r>
              <a:rPr lang="en-CA"/>
              <a:t> every year and pick your domain name.</a:t>
            </a:r>
            <a:endParaRPr/>
          </a:p>
        </p:txBody>
      </p:sp>
      <p:pic>
        <p:nvPicPr>
          <p:cNvPr descr="Image result for domain name icon" id="278" name="Google Shape;278;p30"/>
          <p:cNvPicPr preferRelativeResize="0"/>
          <p:nvPr/>
        </p:nvPicPr>
        <p:blipFill rotWithShape="1">
          <a:blip r:embed="rId5">
            <a:alphaModFix/>
          </a:blip>
          <a:srcRect b="0" l="0" r="0" t="0"/>
          <a:stretch/>
        </p:blipFill>
        <p:spPr>
          <a:xfrm>
            <a:off x="8486054" y="6092177"/>
            <a:ext cx="439448" cy="439448"/>
          </a:xfrm>
          <a:prstGeom prst="rect">
            <a:avLst/>
          </a:prstGeom>
          <a:noFill/>
          <a:ln>
            <a:noFill/>
          </a:ln>
        </p:spPr>
      </p:pic>
      <p:sp>
        <p:nvSpPr>
          <p:cNvPr id="279" name="Google Shape;279;p30"/>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Domain Names</a:t>
            </a:r>
            <a:endParaRPr b="1" sz="1800">
              <a:solidFill>
                <a:srgbClr val="C55A1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grpSp>
        <p:nvGrpSpPr>
          <p:cNvPr id="284" name="Google Shape;284;p31"/>
          <p:cNvGrpSpPr/>
          <p:nvPr/>
        </p:nvGrpSpPr>
        <p:grpSpPr>
          <a:xfrm>
            <a:off x="10641945" y="6092176"/>
            <a:ext cx="1185363" cy="439448"/>
            <a:chOff x="5598891" y="5389418"/>
            <a:chExt cx="1185363" cy="439448"/>
          </a:xfrm>
        </p:grpSpPr>
        <p:pic>
          <p:nvPicPr>
            <p:cNvPr id="285" name="Google Shape;285;p31"/>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86" name="Google Shape;286;p31"/>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87" name="Google Shape;287;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5) Mail &amp; Other Servers</a:t>
            </a:r>
            <a:endParaRPr/>
          </a:p>
        </p:txBody>
      </p:sp>
      <p:sp>
        <p:nvSpPr>
          <p:cNvPr id="288" name="Google Shape;288;p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a:t>Mail Servers</a:t>
            </a:r>
            <a:endParaRPr/>
          </a:p>
          <a:p>
            <a:pPr indent="-228600" lvl="1" marL="685800" rtl="0" algn="l">
              <a:lnSpc>
                <a:spcPct val="90000"/>
              </a:lnSpc>
              <a:spcBef>
                <a:spcPts val="500"/>
              </a:spcBef>
              <a:spcAft>
                <a:spcPts val="0"/>
              </a:spcAft>
              <a:buClr>
                <a:schemeClr val="dk1"/>
              </a:buClr>
              <a:buSzPts val="2400"/>
              <a:buChar char="•"/>
            </a:pPr>
            <a:r>
              <a:rPr lang="en-CA"/>
              <a:t>File Servers</a:t>
            </a:r>
            <a:endParaRPr/>
          </a:p>
          <a:p>
            <a:pPr indent="-228600" lvl="1" marL="685800" rtl="0" algn="l">
              <a:lnSpc>
                <a:spcPct val="90000"/>
              </a:lnSpc>
              <a:spcBef>
                <a:spcPts val="500"/>
              </a:spcBef>
              <a:spcAft>
                <a:spcPts val="0"/>
              </a:spcAft>
              <a:buClr>
                <a:schemeClr val="dk1"/>
              </a:buClr>
              <a:buSzPts val="2400"/>
              <a:buChar char="•"/>
            </a:pPr>
            <a:r>
              <a:rPr lang="en-CA"/>
              <a:t>Database Servers</a:t>
            </a:r>
            <a:endParaRPr/>
          </a:p>
          <a:p>
            <a:pPr indent="-228600" lvl="1" marL="685800" rtl="0" algn="l">
              <a:lnSpc>
                <a:spcPct val="90000"/>
              </a:lnSpc>
              <a:spcBef>
                <a:spcPts val="500"/>
              </a:spcBef>
              <a:spcAft>
                <a:spcPts val="0"/>
              </a:spcAft>
              <a:buClr>
                <a:schemeClr val="dk1"/>
              </a:buClr>
              <a:buSzPts val="2400"/>
              <a:buChar char="•"/>
            </a:pPr>
            <a:r>
              <a:rPr lang="en-CA"/>
              <a:t>Other Types of Servers</a:t>
            </a:r>
            <a:endParaRPr/>
          </a:p>
        </p:txBody>
      </p:sp>
      <p:pic>
        <p:nvPicPr>
          <p:cNvPr descr="Image result for MAil Server" id="289" name="Google Shape;289;p31"/>
          <p:cNvPicPr preferRelativeResize="0"/>
          <p:nvPr/>
        </p:nvPicPr>
        <p:blipFill rotWithShape="1">
          <a:blip r:embed="rId5">
            <a:alphaModFix/>
          </a:blip>
          <a:srcRect b="0" l="0" r="0" t="0"/>
          <a:stretch/>
        </p:blipFill>
        <p:spPr>
          <a:xfrm>
            <a:off x="5628528" y="1620044"/>
            <a:ext cx="4631578" cy="3308270"/>
          </a:xfrm>
          <a:prstGeom prst="rect">
            <a:avLst/>
          </a:prstGeom>
          <a:noFill/>
          <a:ln>
            <a:noFill/>
          </a:ln>
        </p:spPr>
      </p:pic>
      <p:pic>
        <p:nvPicPr>
          <p:cNvPr descr="Related image" id="290" name="Google Shape;290;p31"/>
          <p:cNvPicPr preferRelativeResize="0"/>
          <p:nvPr/>
        </p:nvPicPr>
        <p:blipFill rotWithShape="1">
          <a:blip r:embed="rId6">
            <a:alphaModFix/>
          </a:blip>
          <a:srcRect b="0" l="0" r="0" t="0"/>
          <a:stretch/>
        </p:blipFill>
        <p:spPr>
          <a:xfrm>
            <a:off x="9187048" y="6092176"/>
            <a:ext cx="486990" cy="486990"/>
          </a:xfrm>
          <a:prstGeom prst="rect">
            <a:avLst/>
          </a:prstGeom>
          <a:noFill/>
          <a:ln>
            <a:noFill/>
          </a:ln>
        </p:spPr>
      </p:pic>
      <p:sp>
        <p:nvSpPr>
          <p:cNvPr id="291" name="Google Shape;291;p31"/>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Servers</a:t>
            </a:r>
            <a:endParaRPr b="1" sz="1800">
              <a:solidFill>
                <a:srgbClr val="C55A1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Table of Contents</a:t>
            </a:r>
            <a:endParaRPr/>
          </a:p>
        </p:txBody>
      </p:sp>
      <p:sp>
        <p:nvSpPr>
          <p:cNvPr id="95" name="Google Shape;95;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CA" u="sng">
                <a:solidFill>
                  <a:schemeClr val="hlink"/>
                </a:solidFill>
                <a:hlinkClick action="ppaction://hlinksldjump" r:id="rId3"/>
              </a:rPr>
              <a:t>Some Useful Documentation</a:t>
            </a:r>
            <a:r>
              <a:rPr lang="en-CA"/>
              <a:t>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CA" u="sng">
                <a:solidFill>
                  <a:schemeClr val="hlink"/>
                </a:solidFill>
                <a:hlinkClick action="ppaction://hlinksldjump" r:id="rId4"/>
              </a:rPr>
              <a:t>Some Basic Concepts</a:t>
            </a:r>
            <a:r>
              <a:rPr lang="en-CA"/>
              <a:t> </a:t>
            </a:r>
            <a:r>
              <a:rPr b="1" lang="en-CA"/>
              <a:t>(Taranpreet)</a:t>
            </a:r>
            <a:endParaRPr b="1"/>
          </a:p>
          <a:p>
            <a:pPr indent="-514350" lvl="0" marL="514350" rtl="0" algn="l">
              <a:lnSpc>
                <a:spcPct val="90000"/>
              </a:lnSpc>
              <a:spcBef>
                <a:spcPts val="1000"/>
              </a:spcBef>
              <a:spcAft>
                <a:spcPts val="0"/>
              </a:spcAft>
              <a:buClr>
                <a:schemeClr val="dk1"/>
              </a:buClr>
              <a:buSzPts val="2800"/>
              <a:buFont typeface="Calibri"/>
              <a:buAutoNum type="arabicPeriod"/>
            </a:pPr>
            <a:r>
              <a:rPr lang="en-CA" u="sng">
                <a:solidFill>
                  <a:schemeClr val="hlink"/>
                </a:solidFill>
                <a:hlinkClick action="ppaction://hlinksldjump" r:id="rId5"/>
              </a:rPr>
              <a:t>Web Servers &amp; Web Pages</a:t>
            </a:r>
            <a:r>
              <a:rPr lang="en-CA"/>
              <a:t> </a:t>
            </a:r>
            <a:r>
              <a:rPr b="1" lang="en-CA"/>
              <a:t>(Tejveer)</a:t>
            </a:r>
            <a:endParaRPr b="1"/>
          </a:p>
          <a:p>
            <a:pPr indent="-514350" lvl="0" marL="514350" rtl="0" algn="l">
              <a:lnSpc>
                <a:spcPct val="90000"/>
              </a:lnSpc>
              <a:spcBef>
                <a:spcPts val="1000"/>
              </a:spcBef>
              <a:spcAft>
                <a:spcPts val="0"/>
              </a:spcAft>
              <a:buClr>
                <a:schemeClr val="dk1"/>
              </a:buClr>
              <a:buSzPts val="2800"/>
              <a:buFont typeface="Calibri"/>
              <a:buAutoNum type="arabicPeriod"/>
            </a:pPr>
            <a:r>
              <a:rPr lang="en-CA"/>
              <a:t>Domain Names &amp; IP Addresses </a:t>
            </a:r>
            <a:r>
              <a:rPr b="1" lang="en-CA"/>
              <a:t>(Tejveer)</a:t>
            </a:r>
            <a:endParaRPr b="1"/>
          </a:p>
          <a:p>
            <a:pPr indent="-514350" lvl="0" marL="514350" rtl="0" algn="l">
              <a:lnSpc>
                <a:spcPct val="90000"/>
              </a:lnSpc>
              <a:spcBef>
                <a:spcPts val="1000"/>
              </a:spcBef>
              <a:spcAft>
                <a:spcPts val="0"/>
              </a:spcAft>
              <a:buClr>
                <a:schemeClr val="dk1"/>
              </a:buClr>
              <a:buSzPts val="2800"/>
              <a:buFont typeface="Calibri"/>
              <a:buAutoNum type="arabicPeriod"/>
            </a:pPr>
            <a:r>
              <a:rPr lang="en-CA"/>
              <a:t>Mail Servers &amp; Other Types of Servers </a:t>
            </a:r>
            <a:r>
              <a:rPr b="1" lang="en-CA"/>
              <a:t>(Raymond)</a:t>
            </a:r>
            <a:endParaRPr b="1"/>
          </a:p>
          <a:p>
            <a:pPr indent="-514350" lvl="0" marL="514350" rtl="0" algn="l">
              <a:lnSpc>
                <a:spcPct val="90000"/>
              </a:lnSpc>
              <a:spcBef>
                <a:spcPts val="1000"/>
              </a:spcBef>
              <a:spcAft>
                <a:spcPts val="0"/>
              </a:spcAft>
              <a:buClr>
                <a:schemeClr val="dk1"/>
              </a:buClr>
              <a:buSzPts val="2800"/>
              <a:buFont typeface="Calibri"/>
              <a:buAutoNum type="arabicPeriod"/>
            </a:pPr>
            <a:r>
              <a:rPr lang="en-CA"/>
              <a:t>Network Routing &amp; ISPs </a:t>
            </a:r>
            <a:r>
              <a:rPr b="1" lang="en-CA"/>
              <a:t>(Daksha)</a:t>
            </a:r>
            <a:endParaRPr b="1"/>
          </a:p>
          <a:p>
            <a:pPr indent="-514350" lvl="0" marL="514350" rtl="0" algn="l">
              <a:lnSpc>
                <a:spcPct val="90000"/>
              </a:lnSpc>
              <a:spcBef>
                <a:spcPts val="1000"/>
              </a:spcBef>
              <a:spcAft>
                <a:spcPts val="0"/>
              </a:spcAft>
              <a:buClr>
                <a:schemeClr val="dk1"/>
              </a:buClr>
              <a:buSzPts val="2800"/>
              <a:buFont typeface="Calibri"/>
              <a:buAutoNum type="arabicPeriod"/>
            </a:pPr>
            <a:r>
              <a:rPr lang="en-CA"/>
              <a:t>Local Area &amp; Wide Area Networks &amp; VPNs </a:t>
            </a:r>
            <a:r>
              <a:rPr b="1" lang="en-CA"/>
              <a:t>(Daksha)</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grpSp>
        <p:nvGrpSpPr>
          <p:cNvPr id="296" name="Google Shape;296;p32"/>
          <p:cNvGrpSpPr/>
          <p:nvPr/>
        </p:nvGrpSpPr>
        <p:grpSpPr>
          <a:xfrm>
            <a:off x="10641945" y="6092176"/>
            <a:ext cx="1185363" cy="439448"/>
            <a:chOff x="5598891" y="5389418"/>
            <a:chExt cx="1185363" cy="439448"/>
          </a:xfrm>
        </p:grpSpPr>
        <p:pic>
          <p:nvPicPr>
            <p:cNvPr id="297" name="Google Shape;297;p32"/>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98" name="Google Shape;298;p32"/>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99" name="Google Shape;299;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5.1) Mail Servers</a:t>
            </a:r>
            <a:endParaRPr/>
          </a:p>
        </p:txBody>
      </p:sp>
      <p:sp>
        <p:nvSpPr>
          <p:cNvPr id="300" name="Google Shape;300;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191135" lvl="0" marL="228600" rtl="0" algn="l">
              <a:lnSpc>
                <a:spcPct val="70000"/>
              </a:lnSpc>
              <a:spcBef>
                <a:spcPts val="0"/>
              </a:spcBef>
              <a:spcAft>
                <a:spcPts val="0"/>
              </a:spcAft>
              <a:buClr>
                <a:schemeClr val="dk1"/>
              </a:buClr>
              <a:buSzPts val="2000"/>
              <a:buChar char="•"/>
            </a:pPr>
            <a:r>
              <a:rPr lang="en-CA" sz="2000"/>
              <a:t>Downloaded Mail</a:t>
            </a:r>
            <a:endParaRPr sz="2000"/>
          </a:p>
          <a:p>
            <a:pPr indent="-214630" lvl="1" marL="685800" rtl="0" algn="l">
              <a:lnSpc>
                <a:spcPct val="70000"/>
              </a:lnSpc>
              <a:spcBef>
                <a:spcPts val="500"/>
              </a:spcBef>
              <a:spcAft>
                <a:spcPts val="0"/>
              </a:spcAft>
              <a:buClr>
                <a:schemeClr val="dk1"/>
              </a:buClr>
              <a:buSzPts val="2000"/>
              <a:buChar char="•"/>
            </a:pPr>
            <a:r>
              <a:rPr lang="en-CA" sz="2000"/>
              <a:t>What is SMTP / POP3?</a:t>
            </a:r>
            <a:endParaRPr sz="2000"/>
          </a:p>
          <a:p>
            <a:pPr indent="0" lvl="0" marL="685800" rtl="0" algn="l">
              <a:lnSpc>
                <a:spcPct val="70000"/>
              </a:lnSpc>
              <a:spcBef>
                <a:spcPts val="500"/>
              </a:spcBef>
              <a:spcAft>
                <a:spcPts val="0"/>
              </a:spcAft>
              <a:buNone/>
            </a:pPr>
            <a:r>
              <a:rPr lang="en-CA" sz="2000"/>
              <a:t>SMTP stands for simple mail transfer protocol, a data transmission format used to send and </a:t>
            </a:r>
            <a:r>
              <a:rPr lang="en-CA" sz="2000"/>
              <a:t>receive</a:t>
            </a:r>
            <a:r>
              <a:rPr lang="en-CA" sz="2000"/>
              <a:t> mail</a:t>
            </a:r>
            <a:endParaRPr sz="2000"/>
          </a:p>
          <a:p>
            <a:pPr indent="0" lvl="0" marL="685800" rtl="0" algn="l">
              <a:lnSpc>
                <a:spcPct val="70000"/>
              </a:lnSpc>
              <a:spcBef>
                <a:spcPts val="500"/>
              </a:spcBef>
              <a:spcAft>
                <a:spcPts val="0"/>
              </a:spcAft>
              <a:buNone/>
            </a:pPr>
            <a:r>
              <a:rPr lang="en-CA" sz="2000"/>
              <a:t>POP3 us a protocol for </a:t>
            </a:r>
            <a:r>
              <a:rPr lang="en-CA" sz="2000"/>
              <a:t>receiving</a:t>
            </a:r>
            <a:r>
              <a:rPr lang="en-CA" sz="2000"/>
              <a:t> email by downloading it to a local computer from an internet data server.</a:t>
            </a:r>
            <a:endParaRPr sz="2000"/>
          </a:p>
          <a:p>
            <a:pPr indent="-214630" lvl="1" marL="685800" rtl="0" algn="l">
              <a:lnSpc>
                <a:spcPct val="70000"/>
              </a:lnSpc>
              <a:spcBef>
                <a:spcPts val="500"/>
              </a:spcBef>
              <a:spcAft>
                <a:spcPts val="0"/>
              </a:spcAft>
              <a:buClr>
                <a:schemeClr val="dk1"/>
              </a:buClr>
              <a:buSzPts val="2000"/>
              <a:buChar char="•"/>
            </a:pPr>
            <a:r>
              <a:rPr lang="en-CA" sz="2000"/>
              <a:t>What are some common Mail Clients </a:t>
            </a:r>
            <a:endParaRPr sz="2000"/>
          </a:p>
          <a:p>
            <a:pPr indent="0" lvl="0" marL="685800" rtl="0" algn="l">
              <a:lnSpc>
                <a:spcPct val="70000"/>
              </a:lnSpc>
              <a:spcBef>
                <a:spcPts val="500"/>
              </a:spcBef>
              <a:spcAft>
                <a:spcPts val="0"/>
              </a:spcAft>
              <a:buNone/>
            </a:pPr>
            <a:r>
              <a:rPr lang="en-CA" sz="2000"/>
              <a:t>Some popular mail clients are gmail, outlook, apple mail, yahoo, and thunderbird.</a:t>
            </a:r>
            <a:endParaRPr sz="2000"/>
          </a:p>
          <a:p>
            <a:pPr indent="-214630" lvl="1" marL="685800" rtl="0" algn="l">
              <a:lnSpc>
                <a:spcPct val="70000"/>
              </a:lnSpc>
              <a:spcBef>
                <a:spcPts val="500"/>
              </a:spcBef>
              <a:spcAft>
                <a:spcPts val="0"/>
              </a:spcAft>
              <a:buClr>
                <a:schemeClr val="dk1"/>
              </a:buClr>
              <a:buSzPts val="2000"/>
              <a:buChar char="•"/>
            </a:pPr>
            <a:r>
              <a:rPr lang="en-CA" sz="2000"/>
              <a:t>What are some advantages of downloaded mail?</a:t>
            </a:r>
            <a:endParaRPr sz="2000"/>
          </a:p>
          <a:p>
            <a:pPr indent="0" lvl="0" marL="685800" rtl="0" algn="l">
              <a:lnSpc>
                <a:spcPct val="70000"/>
              </a:lnSpc>
              <a:spcBef>
                <a:spcPts val="500"/>
              </a:spcBef>
              <a:spcAft>
                <a:spcPts val="0"/>
              </a:spcAft>
              <a:buNone/>
            </a:pPr>
            <a:r>
              <a:rPr lang="en-CA" sz="2000"/>
              <a:t>All mail files are accessed by a server, and doesn’t </a:t>
            </a:r>
            <a:r>
              <a:rPr lang="en-CA" sz="2000"/>
              <a:t>take</a:t>
            </a:r>
            <a:r>
              <a:rPr lang="en-CA" sz="2000"/>
              <a:t> up local space on your PC. It’s a 2 way connection with access as long as there is an internet connection. You can sort though, recover, and delete online mail files with ease.</a:t>
            </a:r>
            <a:endParaRPr sz="2000"/>
          </a:p>
          <a:p>
            <a:pPr indent="0" lvl="0" marL="685800" rtl="0" algn="l">
              <a:lnSpc>
                <a:spcPct val="70000"/>
              </a:lnSpc>
              <a:spcBef>
                <a:spcPts val="500"/>
              </a:spcBef>
              <a:spcAft>
                <a:spcPts val="0"/>
              </a:spcAft>
              <a:buNone/>
            </a:pPr>
            <a:r>
              <a:t/>
            </a:r>
            <a:endParaRPr sz="2000"/>
          </a:p>
        </p:txBody>
      </p:sp>
      <p:pic>
        <p:nvPicPr>
          <p:cNvPr descr="Related image" id="301" name="Google Shape;301;p32"/>
          <p:cNvPicPr preferRelativeResize="0"/>
          <p:nvPr/>
        </p:nvPicPr>
        <p:blipFill rotWithShape="1">
          <a:blip r:embed="rId5">
            <a:alphaModFix/>
          </a:blip>
          <a:srcRect b="0" l="0" r="0" t="0"/>
          <a:stretch/>
        </p:blipFill>
        <p:spPr>
          <a:xfrm>
            <a:off x="9187048" y="6092176"/>
            <a:ext cx="486990" cy="486990"/>
          </a:xfrm>
          <a:prstGeom prst="rect">
            <a:avLst/>
          </a:prstGeom>
          <a:noFill/>
          <a:ln>
            <a:noFill/>
          </a:ln>
        </p:spPr>
      </p:pic>
      <p:sp>
        <p:nvSpPr>
          <p:cNvPr id="302" name="Google Shape;302;p32"/>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Servers</a:t>
            </a:r>
            <a:endParaRPr b="1" sz="1800">
              <a:solidFill>
                <a:srgbClr val="C55A1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CA"/>
              <a:t>5.1) Mail Servers</a:t>
            </a:r>
            <a:endParaRPr/>
          </a:p>
        </p:txBody>
      </p:sp>
      <p:sp>
        <p:nvSpPr>
          <p:cNvPr id="309" name="Google Shape;309;p3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191135" lvl="0" marL="228600" rtl="0" algn="l">
              <a:lnSpc>
                <a:spcPct val="70000"/>
              </a:lnSpc>
              <a:spcBef>
                <a:spcPts val="1000"/>
              </a:spcBef>
              <a:spcAft>
                <a:spcPts val="0"/>
              </a:spcAft>
              <a:buSzPts val="2000"/>
              <a:buChar char="•"/>
            </a:pPr>
            <a:r>
              <a:rPr lang="en-CA" sz="2000"/>
              <a:t>Web Based Mail</a:t>
            </a:r>
            <a:endParaRPr sz="2000"/>
          </a:p>
          <a:p>
            <a:pPr indent="-214630" lvl="1" marL="685800" rtl="0" algn="l">
              <a:lnSpc>
                <a:spcPct val="70000"/>
              </a:lnSpc>
              <a:spcBef>
                <a:spcPts val="500"/>
              </a:spcBef>
              <a:spcAft>
                <a:spcPts val="0"/>
              </a:spcAft>
              <a:buSzPts val="2000"/>
              <a:buChar char="•"/>
            </a:pPr>
            <a:r>
              <a:rPr lang="en-CA" sz="2000"/>
              <a:t>What are some common Browser Based Mail Services</a:t>
            </a:r>
            <a:endParaRPr sz="2000"/>
          </a:p>
          <a:p>
            <a:pPr indent="0" lvl="0" marL="685800" rtl="0" algn="l">
              <a:lnSpc>
                <a:spcPct val="70000"/>
              </a:lnSpc>
              <a:spcBef>
                <a:spcPts val="1000"/>
              </a:spcBef>
              <a:spcAft>
                <a:spcPts val="0"/>
              </a:spcAft>
              <a:buNone/>
            </a:pPr>
            <a:r>
              <a:rPr lang="en-CA" sz="2000"/>
              <a:t>Some browser based mail services include gmail, yahoo, outlook, apple mail, etc...</a:t>
            </a:r>
            <a:endParaRPr sz="2000"/>
          </a:p>
          <a:p>
            <a:pPr indent="-214630" lvl="1" marL="685800" rtl="0" algn="l">
              <a:lnSpc>
                <a:spcPct val="70000"/>
              </a:lnSpc>
              <a:spcBef>
                <a:spcPts val="500"/>
              </a:spcBef>
              <a:spcAft>
                <a:spcPts val="0"/>
              </a:spcAft>
              <a:buSzPts val="2000"/>
              <a:buChar char="•"/>
            </a:pPr>
            <a:r>
              <a:rPr lang="en-CA" sz="2000"/>
              <a:t>What are some advantages of browser based mail?</a:t>
            </a:r>
            <a:endParaRPr sz="2000"/>
          </a:p>
          <a:p>
            <a:pPr indent="0" lvl="0" marL="685800" rtl="0" algn="l">
              <a:lnSpc>
                <a:spcPct val="70000"/>
              </a:lnSpc>
              <a:spcBef>
                <a:spcPts val="1000"/>
              </a:spcBef>
              <a:spcAft>
                <a:spcPts val="0"/>
              </a:spcAft>
              <a:buNone/>
            </a:pPr>
            <a:r>
              <a:rPr lang="en-CA" sz="2000"/>
              <a:t>some common advantages of browser based mail is that you would get the latest updates on new mail arriving, easy access to files and links, and you can have organization tools such as filters and easy deletion from seperate servers.</a:t>
            </a:r>
            <a:endParaRPr sz="2000"/>
          </a:p>
        </p:txBody>
      </p:sp>
      <p:pic>
        <p:nvPicPr>
          <p:cNvPr id="310" name="Google Shape;310;p33"/>
          <p:cNvPicPr preferRelativeResize="0"/>
          <p:nvPr/>
        </p:nvPicPr>
        <p:blipFill>
          <a:blip r:embed="rId3">
            <a:alphaModFix/>
          </a:blip>
          <a:stretch>
            <a:fillRect/>
          </a:stretch>
        </p:blipFill>
        <p:spPr>
          <a:xfrm>
            <a:off x="9137425" y="5885650"/>
            <a:ext cx="3054575" cy="972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5.1) Mail Servers</a:t>
            </a:r>
            <a:endParaRPr/>
          </a:p>
        </p:txBody>
      </p:sp>
      <p:sp>
        <p:nvSpPr>
          <p:cNvPr id="317" name="Google Shape;317;p3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184785" lvl="0" marL="228600" rtl="0" algn="l">
              <a:lnSpc>
                <a:spcPct val="70000"/>
              </a:lnSpc>
              <a:spcBef>
                <a:spcPts val="1000"/>
              </a:spcBef>
              <a:spcAft>
                <a:spcPts val="0"/>
              </a:spcAft>
              <a:buSzPts val="1900"/>
              <a:buChar char="•"/>
            </a:pPr>
            <a:r>
              <a:rPr lang="en-CA" sz="1900"/>
              <a:t>Mail Servers</a:t>
            </a:r>
            <a:endParaRPr sz="1900"/>
          </a:p>
          <a:p>
            <a:pPr indent="-208280" lvl="1" marL="685800" rtl="0" algn="l">
              <a:lnSpc>
                <a:spcPct val="70000"/>
              </a:lnSpc>
              <a:spcBef>
                <a:spcPts val="500"/>
              </a:spcBef>
              <a:spcAft>
                <a:spcPts val="0"/>
              </a:spcAft>
              <a:buSzPts val="1900"/>
              <a:buChar char="•"/>
            </a:pPr>
            <a:r>
              <a:rPr lang="en-CA" sz="1900"/>
              <a:t>Where is mail stored in the Internet?</a:t>
            </a:r>
            <a:endParaRPr sz="1900"/>
          </a:p>
          <a:p>
            <a:pPr indent="0" lvl="0" marL="685800" rtl="0" algn="l">
              <a:lnSpc>
                <a:spcPct val="70000"/>
              </a:lnSpc>
              <a:spcBef>
                <a:spcPts val="1000"/>
              </a:spcBef>
              <a:spcAft>
                <a:spcPts val="0"/>
              </a:spcAft>
              <a:buNone/>
            </a:pPr>
            <a:r>
              <a:rPr lang="en-CA" sz="1900"/>
              <a:t>Mail is stored on the provider’s data servers, to be sent or stored for later use for the consumers to look through and delete.</a:t>
            </a:r>
            <a:endParaRPr sz="1900"/>
          </a:p>
          <a:p>
            <a:pPr indent="-208280" lvl="1" marL="685800" rtl="0" algn="l">
              <a:lnSpc>
                <a:spcPct val="70000"/>
              </a:lnSpc>
              <a:spcBef>
                <a:spcPts val="500"/>
              </a:spcBef>
              <a:spcAft>
                <a:spcPts val="0"/>
              </a:spcAft>
              <a:buSzPts val="1900"/>
              <a:buChar char="•"/>
            </a:pPr>
            <a:r>
              <a:rPr lang="en-CA" sz="1900"/>
              <a:t>How is male delivered across the Internet?</a:t>
            </a:r>
            <a:endParaRPr sz="1900"/>
          </a:p>
          <a:p>
            <a:pPr indent="0" lvl="0" marL="685800" rtl="0" algn="l">
              <a:lnSpc>
                <a:spcPct val="70000"/>
              </a:lnSpc>
              <a:spcBef>
                <a:spcPts val="1000"/>
              </a:spcBef>
              <a:spcAft>
                <a:spcPts val="0"/>
              </a:spcAft>
              <a:buNone/>
            </a:pPr>
            <a:r>
              <a:rPr lang="en-CA" sz="1900"/>
              <a:t>mail is delivered via internet, and you can access your mail as long as you have a stable connection with access to either the application or web browser.</a:t>
            </a:r>
            <a:endParaRPr sz="1900"/>
          </a:p>
          <a:p>
            <a:pPr indent="-208280" lvl="1" marL="685800" rtl="0" algn="l">
              <a:lnSpc>
                <a:spcPct val="70000"/>
              </a:lnSpc>
              <a:spcBef>
                <a:spcPts val="500"/>
              </a:spcBef>
              <a:spcAft>
                <a:spcPts val="0"/>
              </a:spcAft>
              <a:buSzPts val="1900"/>
              <a:buChar char="•"/>
            </a:pPr>
            <a:r>
              <a:rPr lang="en-CA" sz="1900"/>
              <a:t>What special Hardware &amp; Software is required for a mail server?</a:t>
            </a:r>
            <a:endParaRPr sz="1900"/>
          </a:p>
          <a:p>
            <a:pPr indent="0" lvl="0" marL="685800" rtl="0" algn="l">
              <a:lnSpc>
                <a:spcPct val="70000"/>
              </a:lnSpc>
              <a:spcBef>
                <a:spcPts val="1000"/>
              </a:spcBef>
              <a:spcAft>
                <a:spcPts val="0"/>
              </a:spcAft>
              <a:buNone/>
            </a:pPr>
            <a:r>
              <a:rPr lang="en-CA" sz="1900"/>
              <a:t>You need enough hardware to be able to store thousands or even millions of data coming into the servers, and have enough storage in order to store all of those mail packages for sending out to the client’s computers.</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grpSp>
        <p:nvGrpSpPr>
          <p:cNvPr id="322" name="Google Shape;322;p35"/>
          <p:cNvGrpSpPr/>
          <p:nvPr/>
        </p:nvGrpSpPr>
        <p:grpSpPr>
          <a:xfrm>
            <a:off x="10641945" y="6092176"/>
            <a:ext cx="1185363" cy="439448"/>
            <a:chOff x="5598891" y="5389418"/>
            <a:chExt cx="1185363" cy="439448"/>
          </a:xfrm>
        </p:grpSpPr>
        <p:pic>
          <p:nvPicPr>
            <p:cNvPr id="323" name="Google Shape;323;p35"/>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24" name="Google Shape;324;p35"/>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25" name="Google Shape;325;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5.2) File Servers</a:t>
            </a:r>
            <a:endParaRPr/>
          </a:p>
        </p:txBody>
      </p:sp>
      <p:sp>
        <p:nvSpPr>
          <p:cNvPr id="326" name="Google Shape;326;p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177800" lvl="0" marL="228600" rtl="0" algn="l">
              <a:lnSpc>
                <a:spcPct val="90000"/>
              </a:lnSpc>
              <a:spcBef>
                <a:spcPts val="0"/>
              </a:spcBef>
              <a:spcAft>
                <a:spcPts val="0"/>
              </a:spcAft>
              <a:buClr>
                <a:schemeClr val="dk1"/>
              </a:buClr>
              <a:buSzPts val="2000"/>
              <a:buChar char="•"/>
            </a:pPr>
            <a:r>
              <a:rPr lang="en-CA" sz="2000"/>
              <a:t>Cloud Based Storage</a:t>
            </a:r>
            <a:endParaRPr sz="2000"/>
          </a:p>
          <a:p>
            <a:pPr indent="-203200" lvl="1" marL="685800" rtl="0" algn="l">
              <a:lnSpc>
                <a:spcPct val="90000"/>
              </a:lnSpc>
              <a:spcBef>
                <a:spcPts val="500"/>
              </a:spcBef>
              <a:spcAft>
                <a:spcPts val="0"/>
              </a:spcAft>
              <a:buClr>
                <a:schemeClr val="dk1"/>
              </a:buClr>
              <a:buSzPts val="2000"/>
              <a:buChar char="•"/>
            </a:pPr>
            <a:r>
              <a:rPr lang="en-CA" sz="2000"/>
              <a:t>What are some Cloud Storage Services (applications) ?</a:t>
            </a:r>
            <a:endParaRPr sz="2000"/>
          </a:p>
          <a:p>
            <a:pPr indent="0" lvl="0" marL="685800" rtl="0" algn="l">
              <a:lnSpc>
                <a:spcPct val="90000"/>
              </a:lnSpc>
              <a:spcBef>
                <a:spcPts val="500"/>
              </a:spcBef>
              <a:spcAft>
                <a:spcPts val="0"/>
              </a:spcAft>
              <a:buNone/>
            </a:pPr>
            <a:r>
              <a:rPr lang="en-CA" sz="2000"/>
              <a:t>some cloud storage services include icloud, google drive, dropbox, microsoft Azure, etc...</a:t>
            </a:r>
            <a:endParaRPr sz="2000"/>
          </a:p>
          <a:p>
            <a:pPr indent="-203200" lvl="1" marL="685800" rtl="0" algn="l">
              <a:lnSpc>
                <a:spcPct val="90000"/>
              </a:lnSpc>
              <a:spcBef>
                <a:spcPts val="500"/>
              </a:spcBef>
              <a:spcAft>
                <a:spcPts val="0"/>
              </a:spcAft>
              <a:buClr>
                <a:schemeClr val="dk1"/>
              </a:buClr>
              <a:buSzPts val="2000"/>
              <a:buChar char="•"/>
            </a:pPr>
            <a:r>
              <a:rPr lang="en-CA" sz="2000"/>
              <a:t>What are some advantages of cloud based storage over local storage?</a:t>
            </a:r>
            <a:endParaRPr sz="2000"/>
          </a:p>
          <a:p>
            <a:pPr indent="0" lvl="0" marL="685800" rtl="0" algn="l">
              <a:lnSpc>
                <a:spcPct val="90000"/>
              </a:lnSpc>
              <a:spcBef>
                <a:spcPts val="500"/>
              </a:spcBef>
              <a:spcAft>
                <a:spcPts val="0"/>
              </a:spcAft>
              <a:buNone/>
            </a:pPr>
            <a:r>
              <a:rPr lang="en-CA" sz="2000"/>
              <a:t>unlimited storage capacities, and less hassle of having local storage full due to mass file amounts. Backups can also be uploaded on a regular basis.</a:t>
            </a:r>
            <a:endParaRPr sz="2000"/>
          </a:p>
          <a:p>
            <a:pPr indent="-76200" lvl="1" marL="685800" rtl="0" algn="l">
              <a:lnSpc>
                <a:spcPct val="90000"/>
              </a:lnSpc>
              <a:spcBef>
                <a:spcPts val="500"/>
              </a:spcBef>
              <a:spcAft>
                <a:spcPts val="0"/>
              </a:spcAft>
              <a:buClr>
                <a:schemeClr val="dk1"/>
              </a:buClr>
              <a:buSzPts val="2400"/>
              <a:buNone/>
            </a:pPr>
            <a:r>
              <a:t/>
            </a:r>
            <a:endParaRPr sz="2000"/>
          </a:p>
          <a:p>
            <a:pPr indent="-177800" lvl="0" marL="228600" rtl="0" algn="l">
              <a:lnSpc>
                <a:spcPct val="90000"/>
              </a:lnSpc>
              <a:spcBef>
                <a:spcPts val="1000"/>
              </a:spcBef>
              <a:spcAft>
                <a:spcPts val="0"/>
              </a:spcAft>
              <a:buClr>
                <a:schemeClr val="dk1"/>
              </a:buClr>
              <a:buSzPts val="2000"/>
              <a:buChar char="•"/>
            </a:pPr>
            <a:r>
              <a:rPr lang="en-CA" sz="2000"/>
              <a:t>File Servers</a:t>
            </a:r>
            <a:endParaRPr sz="2000"/>
          </a:p>
          <a:p>
            <a:pPr indent="-203200" lvl="1" marL="685800" rtl="0" algn="l">
              <a:lnSpc>
                <a:spcPct val="90000"/>
              </a:lnSpc>
              <a:spcBef>
                <a:spcPts val="500"/>
              </a:spcBef>
              <a:spcAft>
                <a:spcPts val="0"/>
              </a:spcAft>
              <a:buClr>
                <a:schemeClr val="dk1"/>
              </a:buClr>
              <a:buSzPts val="2000"/>
              <a:buChar char="•"/>
            </a:pPr>
            <a:r>
              <a:rPr lang="en-CA" sz="2000"/>
              <a:t>What special Hardware &amp; Software is required for a file server?</a:t>
            </a:r>
            <a:endParaRPr sz="2000"/>
          </a:p>
          <a:p>
            <a:pPr indent="0" lvl="0" marL="685800" rtl="0" algn="l">
              <a:lnSpc>
                <a:spcPct val="90000"/>
              </a:lnSpc>
              <a:spcBef>
                <a:spcPts val="500"/>
              </a:spcBef>
              <a:spcAft>
                <a:spcPts val="0"/>
              </a:spcAft>
              <a:buNone/>
            </a:pPr>
            <a:r>
              <a:rPr lang="en-CA" sz="2000"/>
              <a:t>You need a lot of storage, and on top of that a great internet connection for all of those who want to upload their files onto your data servers for later use.</a:t>
            </a:r>
            <a:endParaRPr sz="2000"/>
          </a:p>
        </p:txBody>
      </p:sp>
      <p:pic>
        <p:nvPicPr>
          <p:cNvPr descr="Related image" id="327" name="Google Shape;327;p35"/>
          <p:cNvPicPr preferRelativeResize="0"/>
          <p:nvPr/>
        </p:nvPicPr>
        <p:blipFill rotWithShape="1">
          <a:blip r:embed="rId5">
            <a:alphaModFix/>
          </a:blip>
          <a:srcRect b="0" l="0" r="0" t="0"/>
          <a:stretch/>
        </p:blipFill>
        <p:spPr>
          <a:xfrm>
            <a:off x="9187048" y="6092176"/>
            <a:ext cx="486990" cy="486990"/>
          </a:xfrm>
          <a:prstGeom prst="rect">
            <a:avLst/>
          </a:prstGeom>
          <a:noFill/>
          <a:ln>
            <a:noFill/>
          </a:ln>
        </p:spPr>
      </p:pic>
      <p:sp>
        <p:nvSpPr>
          <p:cNvPr id="328" name="Google Shape;328;p35"/>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Servers</a:t>
            </a:r>
            <a:endParaRPr b="1" sz="1800">
              <a:solidFill>
                <a:srgbClr val="C55A1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grpSp>
        <p:nvGrpSpPr>
          <p:cNvPr id="333" name="Google Shape;333;p36"/>
          <p:cNvGrpSpPr/>
          <p:nvPr/>
        </p:nvGrpSpPr>
        <p:grpSpPr>
          <a:xfrm>
            <a:off x="10641945" y="6092176"/>
            <a:ext cx="1185363" cy="439448"/>
            <a:chOff x="5598891" y="5389418"/>
            <a:chExt cx="1185363" cy="439448"/>
          </a:xfrm>
        </p:grpSpPr>
        <p:pic>
          <p:nvPicPr>
            <p:cNvPr id="334" name="Google Shape;334;p36"/>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35" name="Google Shape;335;p36"/>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36" name="Google Shape;336;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5.3) Database Servers</a:t>
            </a:r>
            <a:endParaRPr/>
          </a:p>
        </p:txBody>
      </p:sp>
      <p:sp>
        <p:nvSpPr>
          <p:cNvPr id="337" name="Google Shape;337;p3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146050" lvl="0" marL="228600" rtl="0" algn="l">
              <a:lnSpc>
                <a:spcPct val="90000"/>
              </a:lnSpc>
              <a:spcBef>
                <a:spcPts val="0"/>
              </a:spcBef>
              <a:spcAft>
                <a:spcPts val="0"/>
              </a:spcAft>
              <a:buClr>
                <a:schemeClr val="dk1"/>
              </a:buClr>
              <a:buSzPts val="1500"/>
              <a:buChar char="•"/>
            </a:pPr>
            <a:r>
              <a:rPr lang="en-CA" sz="1500"/>
              <a:t>What is a Database?</a:t>
            </a:r>
            <a:endParaRPr sz="1500"/>
          </a:p>
          <a:p>
            <a:pPr indent="-171450" lvl="1" marL="685800" rtl="0" algn="l">
              <a:lnSpc>
                <a:spcPct val="90000"/>
              </a:lnSpc>
              <a:spcBef>
                <a:spcPts val="500"/>
              </a:spcBef>
              <a:spcAft>
                <a:spcPts val="0"/>
              </a:spcAft>
              <a:buClr>
                <a:schemeClr val="dk1"/>
              </a:buClr>
              <a:buSzPts val="1500"/>
              <a:buChar char="•"/>
            </a:pPr>
            <a:r>
              <a:rPr lang="en-CA" sz="1500"/>
              <a:t>What is SQL?</a:t>
            </a:r>
            <a:endParaRPr sz="1500"/>
          </a:p>
          <a:p>
            <a:pPr indent="0" lvl="0" marL="685800" rtl="0" algn="l">
              <a:lnSpc>
                <a:spcPct val="90000"/>
              </a:lnSpc>
              <a:spcBef>
                <a:spcPts val="500"/>
              </a:spcBef>
              <a:spcAft>
                <a:spcPts val="0"/>
              </a:spcAft>
              <a:buNone/>
            </a:pPr>
            <a:r>
              <a:rPr lang="en-CA" sz="1500"/>
              <a:t>Structured Query Language is what SQL stands for, and this language is used by servers to communicate throughout a database.</a:t>
            </a:r>
            <a:endParaRPr sz="1500"/>
          </a:p>
          <a:p>
            <a:pPr indent="-171450" lvl="1" marL="685800" rtl="0" algn="l">
              <a:lnSpc>
                <a:spcPct val="90000"/>
              </a:lnSpc>
              <a:spcBef>
                <a:spcPts val="500"/>
              </a:spcBef>
              <a:spcAft>
                <a:spcPts val="0"/>
              </a:spcAft>
              <a:buClr>
                <a:schemeClr val="dk1"/>
              </a:buClr>
              <a:buSzPts val="1500"/>
              <a:buChar char="•"/>
            </a:pPr>
            <a:r>
              <a:rPr lang="en-CA" sz="1500"/>
              <a:t>What type of information is stored in a database?</a:t>
            </a:r>
            <a:endParaRPr sz="1500"/>
          </a:p>
          <a:p>
            <a:pPr indent="0" lvl="0" marL="685800" rtl="0" algn="l">
              <a:lnSpc>
                <a:spcPct val="90000"/>
              </a:lnSpc>
              <a:spcBef>
                <a:spcPts val="500"/>
              </a:spcBef>
              <a:spcAft>
                <a:spcPts val="0"/>
              </a:spcAft>
              <a:buNone/>
            </a:pPr>
            <a:r>
              <a:rPr lang="en-CA" sz="1500"/>
              <a:t>Information that each and every user needs in order to fulfill the needs of the consumer and what the company is providing the database for.</a:t>
            </a:r>
            <a:endParaRPr sz="1500"/>
          </a:p>
          <a:p>
            <a:pPr indent="-171450" lvl="1" marL="685800" rtl="0" algn="l">
              <a:lnSpc>
                <a:spcPct val="90000"/>
              </a:lnSpc>
              <a:spcBef>
                <a:spcPts val="500"/>
              </a:spcBef>
              <a:spcAft>
                <a:spcPts val="0"/>
              </a:spcAft>
              <a:buClr>
                <a:schemeClr val="dk1"/>
              </a:buClr>
              <a:buSzPts val="1500"/>
              <a:buChar char="•"/>
            </a:pPr>
            <a:r>
              <a:rPr lang="en-CA" sz="1500"/>
              <a:t>How are databases used and combined with web pages?</a:t>
            </a:r>
            <a:endParaRPr sz="1500"/>
          </a:p>
          <a:p>
            <a:pPr indent="-76200" lvl="1" marL="685800" rtl="0" algn="l">
              <a:lnSpc>
                <a:spcPct val="90000"/>
              </a:lnSpc>
              <a:spcBef>
                <a:spcPts val="500"/>
              </a:spcBef>
              <a:spcAft>
                <a:spcPts val="0"/>
              </a:spcAft>
              <a:buClr>
                <a:schemeClr val="dk1"/>
              </a:buClr>
              <a:buSzPts val="2400"/>
              <a:buNone/>
            </a:pPr>
            <a:r>
              <a:rPr lang="en-CA" sz="1500"/>
              <a:t>Databases allow users to have their own unique data set, and have personal data assigned to each user safely and securely.</a:t>
            </a:r>
            <a:endParaRPr sz="1500"/>
          </a:p>
          <a:p>
            <a:pPr indent="-146050" lvl="0" marL="228600" rtl="0" algn="l">
              <a:lnSpc>
                <a:spcPct val="90000"/>
              </a:lnSpc>
              <a:spcBef>
                <a:spcPts val="1000"/>
              </a:spcBef>
              <a:spcAft>
                <a:spcPts val="0"/>
              </a:spcAft>
              <a:buClr>
                <a:schemeClr val="dk1"/>
              </a:buClr>
              <a:buSzPts val="1500"/>
              <a:buChar char="•"/>
            </a:pPr>
            <a:r>
              <a:rPr lang="en-CA" sz="1500"/>
              <a:t>Database Servers</a:t>
            </a:r>
            <a:endParaRPr sz="1500"/>
          </a:p>
          <a:p>
            <a:pPr indent="-171450" lvl="1" marL="685800" rtl="0" algn="l">
              <a:lnSpc>
                <a:spcPct val="90000"/>
              </a:lnSpc>
              <a:spcBef>
                <a:spcPts val="500"/>
              </a:spcBef>
              <a:spcAft>
                <a:spcPts val="0"/>
              </a:spcAft>
              <a:buClr>
                <a:schemeClr val="dk1"/>
              </a:buClr>
              <a:buSzPts val="1500"/>
              <a:buChar char="•"/>
            </a:pPr>
            <a:r>
              <a:rPr lang="en-CA" sz="1500"/>
              <a:t>What are some common Database products?</a:t>
            </a:r>
            <a:endParaRPr sz="1500"/>
          </a:p>
          <a:p>
            <a:pPr indent="0" lvl="0" marL="685800" rtl="0" algn="l">
              <a:lnSpc>
                <a:spcPct val="90000"/>
              </a:lnSpc>
              <a:spcBef>
                <a:spcPts val="500"/>
              </a:spcBef>
              <a:spcAft>
                <a:spcPts val="0"/>
              </a:spcAft>
              <a:buNone/>
            </a:pPr>
            <a:r>
              <a:rPr lang="en-CA" sz="1500"/>
              <a:t>Oracle RDBMS, IBM DB2, Microsoft SQL server, Teradata, MySQL, SAP, ADABAS</a:t>
            </a:r>
            <a:endParaRPr sz="1500"/>
          </a:p>
          <a:p>
            <a:pPr indent="-171450" lvl="1" marL="685800" rtl="0" algn="l">
              <a:lnSpc>
                <a:spcPct val="90000"/>
              </a:lnSpc>
              <a:spcBef>
                <a:spcPts val="500"/>
              </a:spcBef>
              <a:spcAft>
                <a:spcPts val="0"/>
              </a:spcAft>
              <a:buClr>
                <a:schemeClr val="dk1"/>
              </a:buClr>
              <a:buSzPts val="1500"/>
              <a:buChar char="•"/>
            </a:pPr>
            <a:r>
              <a:rPr lang="en-CA" sz="1500"/>
              <a:t>What special Hardware &amp; Software is required for a database server?</a:t>
            </a:r>
            <a:endParaRPr sz="1500"/>
          </a:p>
          <a:p>
            <a:pPr indent="0" lvl="0" marL="685800" rtl="0" algn="l">
              <a:lnSpc>
                <a:spcPct val="90000"/>
              </a:lnSpc>
              <a:spcBef>
                <a:spcPts val="500"/>
              </a:spcBef>
              <a:spcAft>
                <a:spcPts val="0"/>
              </a:spcAft>
              <a:buNone/>
            </a:pPr>
            <a:r>
              <a:rPr lang="en-CA" sz="1500"/>
              <a:t>Everything that basic computers would need, with a more powerful CPU, and more RAM to make the job of controlling data more efficient. With controlling data, you also need a lot of storage capabilities.</a:t>
            </a:r>
            <a:endParaRPr sz="1500"/>
          </a:p>
        </p:txBody>
      </p:sp>
      <p:pic>
        <p:nvPicPr>
          <p:cNvPr descr="Related image" id="338" name="Google Shape;338;p36"/>
          <p:cNvPicPr preferRelativeResize="0"/>
          <p:nvPr/>
        </p:nvPicPr>
        <p:blipFill rotWithShape="1">
          <a:blip r:embed="rId5">
            <a:alphaModFix/>
          </a:blip>
          <a:srcRect b="0" l="0" r="0" t="0"/>
          <a:stretch/>
        </p:blipFill>
        <p:spPr>
          <a:xfrm>
            <a:off x="9187048" y="6092176"/>
            <a:ext cx="486990" cy="486990"/>
          </a:xfrm>
          <a:prstGeom prst="rect">
            <a:avLst/>
          </a:prstGeom>
          <a:noFill/>
          <a:ln>
            <a:noFill/>
          </a:ln>
        </p:spPr>
      </p:pic>
      <p:sp>
        <p:nvSpPr>
          <p:cNvPr id="339" name="Google Shape;339;p36"/>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Servers</a:t>
            </a:r>
            <a:endParaRPr b="1" sz="1800">
              <a:solidFill>
                <a:srgbClr val="C55A1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grpSp>
        <p:nvGrpSpPr>
          <p:cNvPr id="344" name="Google Shape;344;p37"/>
          <p:cNvGrpSpPr/>
          <p:nvPr/>
        </p:nvGrpSpPr>
        <p:grpSpPr>
          <a:xfrm>
            <a:off x="10641945" y="6092176"/>
            <a:ext cx="1185363" cy="439448"/>
            <a:chOff x="5598891" y="5389418"/>
            <a:chExt cx="1185363" cy="439448"/>
          </a:xfrm>
        </p:grpSpPr>
        <p:pic>
          <p:nvPicPr>
            <p:cNvPr id="345" name="Google Shape;345;p37"/>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46" name="Google Shape;346;p37"/>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47" name="Google Shape;347;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5.4) Other Servers</a:t>
            </a:r>
            <a:endParaRPr/>
          </a:p>
        </p:txBody>
      </p:sp>
      <p:sp>
        <p:nvSpPr>
          <p:cNvPr id="348" name="Google Shape;348;p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196850" lvl="0" marL="228600" rtl="0" algn="l">
              <a:lnSpc>
                <a:spcPct val="90000"/>
              </a:lnSpc>
              <a:spcBef>
                <a:spcPts val="0"/>
              </a:spcBef>
              <a:spcAft>
                <a:spcPts val="0"/>
              </a:spcAft>
              <a:buClr>
                <a:schemeClr val="dk1"/>
              </a:buClr>
              <a:buSzPts val="2300"/>
              <a:buChar char="•"/>
            </a:pPr>
            <a:r>
              <a:rPr lang="en-CA" sz="2300"/>
              <a:t>Describe some other types of internet servers not covered by the slides above.</a:t>
            </a:r>
            <a:endParaRPr sz="2300"/>
          </a:p>
          <a:p>
            <a:pPr indent="0" lvl="0" marL="228600" rtl="0" algn="l">
              <a:lnSpc>
                <a:spcPct val="90000"/>
              </a:lnSpc>
              <a:spcBef>
                <a:spcPts val="0"/>
              </a:spcBef>
              <a:spcAft>
                <a:spcPts val="0"/>
              </a:spcAft>
              <a:buNone/>
            </a:pPr>
            <a:r>
              <a:t/>
            </a:r>
            <a:endParaRPr sz="2300"/>
          </a:p>
          <a:p>
            <a:pPr indent="0" lvl="0" marL="228600" rtl="0" algn="l">
              <a:lnSpc>
                <a:spcPct val="90000"/>
              </a:lnSpc>
              <a:spcBef>
                <a:spcPts val="0"/>
              </a:spcBef>
              <a:spcAft>
                <a:spcPts val="0"/>
              </a:spcAft>
              <a:buNone/>
            </a:pPr>
            <a:r>
              <a:rPr lang="en-CA" sz="2300"/>
              <a:t>Some other data servers that are not listed, are proxy servers, which store proxy configurations of each user that people can go onto and use. </a:t>
            </a:r>
            <a:endParaRPr sz="2300"/>
          </a:p>
          <a:p>
            <a:pPr indent="0" lvl="0" marL="228600" rtl="0" algn="l">
              <a:lnSpc>
                <a:spcPct val="90000"/>
              </a:lnSpc>
              <a:spcBef>
                <a:spcPts val="0"/>
              </a:spcBef>
              <a:spcAft>
                <a:spcPts val="0"/>
              </a:spcAft>
              <a:buNone/>
            </a:pPr>
            <a:r>
              <a:t/>
            </a:r>
            <a:endParaRPr sz="2300"/>
          </a:p>
          <a:p>
            <a:pPr indent="0" lvl="0" marL="228600" rtl="0" algn="l">
              <a:lnSpc>
                <a:spcPct val="90000"/>
              </a:lnSpc>
              <a:spcBef>
                <a:spcPts val="0"/>
              </a:spcBef>
              <a:spcAft>
                <a:spcPts val="0"/>
              </a:spcAft>
              <a:buNone/>
            </a:pPr>
            <a:r>
              <a:rPr lang="en-CA" sz="2300"/>
              <a:t>Message servers which allow users to communicate via text in real time applications, assuming that users have constant connection to the internet.</a:t>
            </a:r>
            <a:endParaRPr sz="2300"/>
          </a:p>
          <a:p>
            <a:pPr indent="0" lvl="0" marL="228600" rtl="0" algn="l">
              <a:lnSpc>
                <a:spcPct val="90000"/>
              </a:lnSpc>
              <a:spcBef>
                <a:spcPts val="0"/>
              </a:spcBef>
              <a:spcAft>
                <a:spcPts val="0"/>
              </a:spcAft>
              <a:buNone/>
            </a:pPr>
            <a:r>
              <a:t/>
            </a:r>
            <a:endParaRPr sz="2300"/>
          </a:p>
          <a:p>
            <a:pPr indent="0" lvl="0" marL="228600" rtl="0" algn="l">
              <a:lnSpc>
                <a:spcPct val="90000"/>
              </a:lnSpc>
              <a:spcBef>
                <a:spcPts val="0"/>
              </a:spcBef>
              <a:spcAft>
                <a:spcPts val="0"/>
              </a:spcAft>
              <a:buNone/>
            </a:pPr>
            <a:r>
              <a:rPr lang="en-CA" sz="2300"/>
              <a:t>Application servers that are used for different operating systems to store their unique applications and the software that runs the applications for them to work for users.</a:t>
            </a:r>
            <a:endParaRPr sz="2300"/>
          </a:p>
        </p:txBody>
      </p:sp>
      <p:pic>
        <p:nvPicPr>
          <p:cNvPr descr="Related image" id="349" name="Google Shape;349;p37"/>
          <p:cNvPicPr preferRelativeResize="0"/>
          <p:nvPr/>
        </p:nvPicPr>
        <p:blipFill rotWithShape="1">
          <a:blip r:embed="rId5">
            <a:alphaModFix/>
          </a:blip>
          <a:srcRect b="0" l="0" r="0" t="0"/>
          <a:stretch/>
        </p:blipFill>
        <p:spPr>
          <a:xfrm>
            <a:off x="9187048" y="6092176"/>
            <a:ext cx="486990" cy="486990"/>
          </a:xfrm>
          <a:prstGeom prst="rect">
            <a:avLst/>
          </a:prstGeom>
          <a:noFill/>
          <a:ln>
            <a:noFill/>
          </a:ln>
        </p:spPr>
      </p:pic>
      <p:sp>
        <p:nvSpPr>
          <p:cNvPr id="350" name="Google Shape;350;p37"/>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Servers</a:t>
            </a:r>
            <a:endParaRPr b="1" sz="1800">
              <a:solidFill>
                <a:srgbClr val="C55A1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grpSp>
        <p:nvGrpSpPr>
          <p:cNvPr id="355" name="Google Shape;355;p38"/>
          <p:cNvGrpSpPr/>
          <p:nvPr/>
        </p:nvGrpSpPr>
        <p:grpSpPr>
          <a:xfrm>
            <a:off x="10641945" y="6092176"/>
            <a:ext cx="1185363" cy="439448"/>
            <a:chOff x="5598891" y="5389418"/>
            <a:chExt cx="1185363" cy="439448"/>
          </a:xfrm>
        </p:grpSpPr>
        <p:pic>
          <p:nvPicPr>
            <p:cNvPr id="356" name="Google Shape;356;p38"/>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57" name="Google Shape;357;p38"/>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58" name="Google Shape;358;p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 Network Routing &amp; ISPs</a:t>
            </a:r>
            <a:endParaRPr/>
          </a:p>
        </p:txBody>
      </p:sp>
      <p:sp>
        <p:nvSpPr>
          <p:cNvPr id="359" name="Google Shape;359;p3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a:t>Internet Service Provider (ISP)</a:t>
            </a:r>
            <a:endParaRPr/>
          </a:p>
          <a:p>
            <a:pPr indent="-228600" lvl="1" marL="685800" rtl="0" algn="l">
              <a:lnSpc>
                <a:spcPct val="90000"/>
              </a:lnSpc>
              <a:spcBef>
                <a:spcPts val="500"/>
              </a:spcBef>
              <a:spcAft>
                <a:spcPts val="0"/>
              </a:spcAft>
              <a:buClr>
                <a:schemeClr val="dk1"/>
              </a:buClr>
              <a:buSzPts val="2400"/>
              <a:buChar char="•"/>
            </a:pPr>
            <a:r>
              <a:rPr lang="en-CA"/>
              <a:t>Internet Connection Technologies</a:t>
            </a:r>
            <a:endParaRPr/>
          </a:p>
          <a:p>
            <a:pPr indent="-228600" lvl="1" marL="685800" rtl="0" algn="l">
              <a:lnSpc>
                <a:spcPct val="90000"/>
              </a:lnSpc>
              <a:spcBef>
                <a:spcPts val="500"/>
              </a:spcBef>
              <a:spcAft>
                <a:spcPts val="0"/>
              </a:spcAft>
              <a:buClr>
                <a:schemeClr val="dk1"/>
              </a:buClr>
              <a:buSzPts val="2400"/>
              <a:buChar char="•"/>
            </a:pPr>
            <a:r>
              <a:rPr lang="en-CA"/>
              <a:t>Network Routers &amp; Switches</a:t>
            </a:r>
            <a:endParaRPr/>
          </a:p>
          <a:p>
            <a:pPr indent="0" lvl="1" marL="457200" rtl="0" algn="l">
              <a:lnSpc>
                <a:spcPct val="90000"/>
              </a:lnSpc>
              <a:spcBef>
                <a:spcPts val="500"/>
              </a:spcBef>
              <a:spcAft>
                <a:spcPts val="0"/>
              </a:spcAft>
              <a:buClr>
                <a:schemeClr val="dk1"/>
              </a:buClr>
              <a:buSzPts val="2400"/>
              <a:buNone/>
            </a:pPr>
            <a:r>
              <a:t/>
            </a:r>
            <a:endParaRPr/>
          </a:p>
        </p:txBody>
      </p:sp>
      <p:pic>
        <p:nvPicPr>
          <p:cNvPr descr="Image result for Network Routing" id="360" name="Google Shape;360;p38"/>
          <p:cNvPicPr preferRelativeResize="0"/>
          <p:nvPr/>
        </p:nvPicPr>
        <p:blipFill rotWithShape="1">
          <a:blip r:embed="rId5">
            <a:alphaModFix/>
          </a:blip>
          <a:srcRect b="0" l="0" r="0" t="0"/>
          <a:stretch/>
        </p:blipFill>
        <p:spPr>
          <a:xfrm>
            <a:off x="5947426" y="2266076"/>
            <a:ext cx="5306869" cy="2964830"/>
          </a:xfrm>
          <a:prstGeom prst="rect">
            <a:avLst/>
          </a:prstGeom>
          <a:noFill/>
          <a:ln>
            <a:noFill/>
          </a:ln>
        </p:spPr>
      </p:pic>
      <p:pic>
        <p:nvPicPr>
          <p:cNvPr id="361" name="Google Shape;361;p38"/>
          <p:cNvPicPr preferRelativeResize="0"/>
          <p:nvPr/>
        </p:nvPicPr>
        <p:blipFill rotWithShape="1">
          <a:blip r:embed="rId6">
            <a:alphaModFix/>
          </a:blip>
          <a:srcRect b="0" l="0" r="0" t="0"/>
          <a:stretch/>
        </p:blipFill>
        <p:spPr>
          <a:xfrm>
            <a:off x="8930177" y="6176963"/>
            <a:ext cx="411045" cy="378348"/>
          </a:xfrm>
          <a:prstGeom prst="rect">
            <a:avLst/>
          </a:prstGeom>
          <a:noFill/>
          <a:ln>
            <a:noFill/>
          </a:ln>
        </p:spPr>
      </p:pic>
      <p:sp>
        <p:nvSpPr>
          <p:cNvPr id="362" name="Google Shape;362;p38"/>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Networks</a:t>
            </a:r>
            <a:endParaRPr b="1" sz="1800">
              <a:solidFill>
                <a:srgbClr val="C55A1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grpSp>
        <p:nvGrpSpPr>
          <p:cNvPr id="367" name="Google Shape;367;p39"/>
          <p:cNvGrpSpPr/>
          <p:nvPr/>
        </p:nvGrpSpPr>
        <p:grpSpPr>
          <a:xfrm>
            <a:off x="10641945" y="6092176"/>
            <a:ext cx="1185363" cy="439448"/>
            <a:chOff x="5598891" y="5389418"/>
            <a:chExt cx="1185363" cy="439448"/>
          </a:xfrm>
        </p:grpSpPr>
        <p:pic>
          <p:nvPicPr>
            <p:cNvPr id="368" name="Google Shape;368;p39"/>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69" name="Google Shape;369;p39"/>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70" name="Google Shape;370;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6.1) Internet Service Providers (ISPs)</a:t>
            </a:r>
            <a:endParaRPr/>
          </a:p>
        </p:txBody>
      </p:sp>
      <p:sp>
        <p:nvSpPr>
          <p:cNvPr id="371" name="Google Shape;371;p3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an ISP?</a:t>
            </a:r>
            <a:endParaRPr/>
          </a:p>
          <a:p>
            <a:pPr indent="0" lvl="0" marL="0" rtl="0" algn="l">
              <a:lnSpc>
                <a:spcPct val="9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lang="en-CA" sz="1800">
                <a:solidFill>
                  <a:srgbClr val="333333"/>
                </a:solidFill>
                <a:highlight>
                  <a:srgbClr val="FFFFFF"/>
                </a:highlight>
                <a:latin typeface="Arial"/>
                <a:ea typeface="Arial"/>
                <a:cs typeface="Arial"/>
                <a:sym typeface="Arial"/>
              </a:rPr>
              <a:t>An Internet Service Provider (ISP) is the industry term for the company that is able to provide you with access to the Internet, typically from a computer. If you hear someone talking about the Internet and they mention their "provider," they're usually talking about their ISP.</a:t>
            </a:r>
            <a:endParaRPr/>
          </a:p>
          <a:p>
            <a:pPr indent="-228600" lvl="0" marL="228600" rtl="0" algn="l">
              <a:lnSpc>
                <a:spcPct val="90000"/>
              </a:lnSpc>
              <a:spcBef>
                <a:spcPts val="1000"/>
              </a:spcBef>
              <a:spcAft>
                <a:spcPts val="0"/>
              </a:spcAft>
              <a:buClr>
                <a:schemeClr val="dk1"/>
              </a:buClr>
              <a:buSzPts val="2800"/>
              <a:buChar char="•"/>
            </a:pPr>
            <a:r>
              <a:rPr lang="en-CA"/>
              <a:t>What are some common ISPs people use in the Toronto Area?</a:t>
            </a:r>
            <a:endParaRPr/>
          </a:p>
          <a:p>
            <a:pPr indent="0" lvl="0" marL="0" rtl="0" algn="l">
              <a:lnSpc>
                <a:spcPct val="90000"/>
              </a:lnSpc>
              <a:spcBef>
                <a:spcPts val="1000"/>
              </a:spcBef>
              <a:spcAft>
                <a:spcPts val="0"/>
              </a:spcAft>
              <a:buClr>
                <a:schemeClr val="dk1"/>
              </a:buClr>
              <a:buSzPts val="2800"/>
              <a:buNone/>
            </a:pPr>
            <a:r>
              <a:rPr lang="en-CA" sz="1800">
                <a:latin typeface="Arial"/>
                <a:ea typeface="Arial"/>
                <a:cs typeface="Arial"/>
                <a:sym typeface="Arial"/>
              </a:rPr>
              <a:t>ISPS such as Rogers, Bell, Telus, etc</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lang="en-CA"/>
              <a:t>How is an ISP different from a Internet application / service?</a:t>
            </a:r>
            <a:endParaRPr/>
          </a:p>
          <a:p>
            <a:pPr indent="0" lvl="1" marL="0" rtl="0" algn="l">
              <a:lnSpc>
                <a:spcPct val="90000"/>
              </a:lnSpc>
              <a:spcBef>
                <a:spcPts val="500"/>
              </a:spcBef>
              <a:spcAft>
                <a:spcPts val="0"/>
              </a:spcAft>
              <a:buClr>
                <a:schemeClr val="dk1"/>
              </a:buClr>
              <a:buSzPts val="2400"/>
              <a:buNone/>
            </a:pPr>
            <a:r>
              <a:rPr lang="en-CA" sz="1800">
                <a:latin typeface="Arial"/>
                <a:ea typeface="Arial"/>
                <a:cs typeface="Arial"/>
                <a:sym typeface="Arial"/>
              </a:rPr>
              <a:t>An ISP is different from an application or service since an ISP is usually an organization that provides services such as Wifi. For example you can download an application or service but you can’t download an ISP.</a:t>
            </a:r>
            <a:endParaRPr sz="1800">
              <a:latin typeface="Arial"/>
              <a:ea typeface="Arial"/>
              <a:cs typeface="Arial"/>
              <a:sym typeface="Arial"/>
            </a:endParaRPr>
          </a:p>
        </p:txBody>
      </p:sp>
      <p:pic>
        <p:nvPicPr>
          <p:cNvPr id="372" name="Google Shape;372;p39"/>
          <p:cNvPicPr preferRelativeResize="0"/>
          <p:nvPr/>
        </p:nvPicPr>
        <p:blipFill rotWithShape="1">
          <a:blip r:embed="rId5">
            <a:alphaModFix/>
          </a:blip>
          <a:srcRect b="0" l="0" r="0" t="0"/>
          <a:stretch/>
        </p:blipFill>
        <p:spPr>
          <a:xfrm>
            <a:off x="8930177" y="6176963"/>
            <a:ext cx="411045" cy="378348"/>
          </a:xfrm>
          <a:prstGeom prst="rect">
            <a:avLst/>
          </a:prstGeom>
          <a:noFill/>
          <a:ln>
            <a:noFill/>
          </a:ln>
        </p:spPr>
      </p:pic>
      <p:sp>
        <p:nvSpPr>
          <p:cNvPr id="373" name="Google Shape;373;p39"/>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Networks</a:t>
            </a:r>
            <a:endParaRPr b="1" sz="1800">
              <a:solidFill>
                <a:srgbClr val="C55A1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grpSp>
        <p:nvGrpSpPr>
          <p:cNvPr id="378" name="Google Shape;378;p40"/>
          <p:cNvGrpSpPr/>
          <p:nvPr/>
        </p:nvGrpSpPr>
        <p:grpSpPr>
          <a:xfrm>
            <a:off x="10641945" y="6092176"/>
            <a:ext cx="1185363" cy="439448"/>
            <a:chOff x="5598891" y="5389418"/>
            <a:chExt cx="1185363" cy="439448"/>
          </a:xfrm>
        </p:grpSpPr>
        <p:pic>
          <p:nvPicPr>
            <p:cNvPr id="379" name="Google Shape;379;p40"/>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80" name="Google Shape;380;p40"/>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81" name="Google Shape;381;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6.2) Internet Connection Technologies</a:t>
            </a:r>
            <a:endParaRPr/>
          </a:p>
        </p:txBody>
      </p:sp>
      <p:sp>
        <p:nvSpPr>
          <p:cNvPr id="382" name="Google Shape;382;p40"/>
          <p:cNvSpPr txBox="1"/>
          <p:nvPr>
            <p:ph idx="1" type="body"/>
          </p:nvPr>
        </p:nvSpPr>
        <p:spPr>
          <a:xfrm>
            <a:off x="157775" y="1468000"/>
            <a:ext cx="11759700" cy="5087400"/>
          </a:xfrm>
          <a:prstGeom prst="rect">
            <a:avLst/>
          </a:prstGeom>
          <a:noFill/>
          <a:ln>
            <a:noFill/>
          </a:ln>
        </p:spPr>
        <p:txBody>
          <a:bodyPr anchorCtr="0" anchor="t" bIns="45700" lIns="91425" spcFirstLastPara="1" rIns="91425" wrap="square" tIns="45700">
            <a:noAutofit/>
          </a:bodyPr>
          <a:lstStyle/>
          <a:p>
            <a:pPr indent="-139700" lvl="0" marL="228600" rtl="0" algn="l">
              <a:lnSpc>
                <a:spcPct val="100000"/>
              </a:lnSpc>
              <a:spcBef>
                <a:spcPts val="0"/>
              </a:spcBef>
              <a:spcAft>
                <a:spcPts val="0"/>
              </a:spcAft>
              <a:buClr>
                <a:schemeClr val="dk1"/>
              </a:buClr>
              <a:buSzPts val="1400"/>
              <a:buChar char="•"/>
            </a:pPr>
            <a:r>
              <a:rPr b="1" lang="en-CA" sz="1400">
                <a:latin typeface="Arial"/>
                <a:ea typeface="Arial"/>
                <a:cs typeface="Arial"/>
                <a:sym typeface="Arial"/>
              </a:rPr>
              <a:t>Describe some internet connection technologies using telephone lines.</a:t>
            </a:r>
            <a:endParaRPr b="1" sz="1400">
              <a:latin typeface="Arial"/>
              <a:ea typeface="Arial"/>
              <a:cs typeface="Arial"/>
              <a:sym typeface="Arial"/>
            </a:endParaRPr>
          </a:p>
          <a:p>
            <a:pPr indent="-317500" lvl="0" marL="457200" rtl="0" algn="l">
              <a:lnSpc>
                <a:spcPct val="100000"/>
              </a:lnSpc>
              <a:spcBef>
                <a:spcPts val="0"/>
              </a:spcBef>
              <a:spcAft>
                <a:spcPts val="0"/>
              </a:spcAft>
              <a:buClr>
                <a:srgbClr val="222222"/>
              </a:buClr>
              <a:buSzPts val="1400"/>
              <a:buAutoNum type="arabicPeriod"/>
            </a:pPr>
            <a:r>
              <a:rPr b="1" lang="en-CA" sz="1400">
                <a:solidFill>
                  <a:srgbClr val="222222"/>
                </a:solidFill>
                <a:latin typeface="Arial"/>
                <a:ea typeface="Arial"/>
                <a:cs typeface="Arial"/>
                <a:sym typeface="Arial"/>
              </a:rPr>
              <a:t>Dial-up access:</a:t>
            </a:r>
            <a:r>
              <a:rPr lang="en-CA" sz="1400">
                <a:solidFill>
                  <a:srgbClr val="222222"/>
                </a:solidFill>
                <a:latin typeface="Arial"/>
                <a:ea typeface="Arial"/>
                <a:cs typeface="Arial"/>
                <a:sym typeface="Arial"/>
              </a:rPr>
              <a:t> </a:t>
            </a:r>
            <a:r>
              <a:rPr lang="en-CA" sz="1400">
                <a:solidFill>
                  <a:srgbClr val="000000"/>
                </a:solidFill>
                <a:highlight>
                  <a:srgbClr val="FFFFFF"/>
                </a:highlight>
                <a:latin typeface="Arial"/>
                <a:ea typeface="Arial"/>
                <a:cs typeface="Arial"/>
                <a:sym typeface="Arial"/>
              </a:rPr>
              <a:t>connecting a device to a network via a modem and a public telephone network. Dial-up access is really just like a phone connection, except that the parties at the two ends are computer devices rather than people.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222222"/>
              </a:buClr>
              <a:buSzPts val="1400"/>
              <a:buFont typeface="Arial"/>
              <a:buAutoNum type="arabicPeriod"/>
            </a:pPr>
            <a:r>
              <a:rPr b="1" lang="en-CA" sz="1400">
                <a:solidFill>
                  <a:srgbClr val="222222"/>
                </a:solidFill>
                <a:latin typeface="Arial"/>
                <a:ea typeface="Arial"/>
                <a:cs typeface="Arial"/>
                <a:sym typeface="Arial"/>
              </a:rPr>
              <a:t>Multilink dial-up:</a:t>
            </a:r>
            <a:r>
              <a:rPr lang="en-CA" sz="1400">
                <a:solidFill>
                  <a:srgbClr val="222222"/>
                </a:solidFill>
                <a:latin typeface="Arial"/>
                <a:ea typeface="Arial"/>
                <a:cs typeface="Arial"/>
                <a:sym typeface="Arial"/>
              </a:rPr>
              <a:t> </a:t>
            </a:r>
            <a:r>
              <a:rPr lang="en-CA" sz="1400">
                <a:solidFill>
                  <a:srgbClr val="222222"/>
                </a:solidFill>
                <a:latin typeface="Arial"/>
                <a:ea typeface="Arial"/>
                <a:cs typeface="Arial"/>
                <a:sym typeface="Arial"/>
              </a:rPr>
              <a:t>Multilink</a:t>
            </a:r>
            <a:r>
              <a:rPr lang="en-CA" sz="1400">
                <a:solidFill>
                  <a:srgbClr val="222222"/>
                </a:solidFill>
                <a:highlight>
                  <a:srgbClr val="FFFFFF"/>
                </a:highlight>
                <a:latin typeface="Arial"/>
                <a:ea typeface="Arial"/>
                <a:cs typeface="Arial"/>
                <a:sym typeface="Arial"/>
              </a:rPr>
              <a:t> PPP is a communications protocol that enables a personal computer (PC) to use two PPP (Point-to-Point Protocol) communications ports as if they were a single port of greater bandwidth.</a:t>
            </a:r>
            <a:endParaRPr sz="1400">
              <a:latin typeface="Arial"/>
              <a:ea typeface="Arial"/>
              <a:cs typeface="Arial"/>
              <a:sym typeface="Arial"/>
            </a:endParaRPr>
          </a:p>
          <a:p>
            <a:pPr indent="-139700" lvl="0" marL="228600" rtl="0" algn="l">
              <a:lnSpc>
                <a:spcPct val="100000"/>
              </a:lnSpc>
              <a:spcBef>
                <a:spcPts val="1000"/>
              </a:spcBef>
              <a:spcAft>
                <a:spcPts val="0"/>
              </a:spcAft>
              <a:buClr>
                <a:schemeClr val="dk1"/>
              </a:buClr>
              <a:buSzPts val="1400"/>
              <a:buChar char="•"/>
            </a:pPr>
            <a:r>
              <a:rPr b="1" lang="en-CA" sz="1400">
                <a:latin typeface="Arial"/>
                <a:ea typeface="Arial"/>
                <a:cs typeface="Arial"/>
                <a:sym typeface="Arial"/>
              </a:rPr>
              <a:t>Describe some internet connection technologies using Wi-Fi.</a:t>
            </a:r>
            <a:endParaRPr b="1" sz="1400">
              <a:latin typeface="Arial"/>
              <a:ea typeface="Arial"/>
              <a:cs typeface="Arial"/>
              <a:sym typeface="Arial"/>
            </a:endParaRPr>
          </a:p>
          <a:p>
            <a:pPr indent="-317500" lvl="0" marL="457200" rtl="0" algn="l">
              <a:lnSpc>
                <a:spcPct val="100000"/>
              </a:lnSpc>
              <a:spcBef>
                <a:spcPts val="0"/>
              </a:spcBef>
              <a:spcAft>
                <a:spcPts val="0"/>
              </a:spcAft>
              <a:buSzPts val="1400"/>
              <a:buAutoNum type="arabicPeriod"/>
            </a:pPr>
            <a:r>
              <a:rPr b="1" lang="en-CA" sz="1400">
                <a:latin typeface="Arial"/>
                <a:ea typeface="Arial"/>
                <a:cs typeface="Arial"/>
                <a:sym typeface="Arial"/>
              </a:rPr>
              <a:t>Internet Router:</a:t>
            </a:r>
            <a:r>
              <a:rPr lang="en-CA" sz="1400">
                <a:latin typeface="Arial"/>
                <a:ea typeface="Arial"/>
                <a:cs typeface="Arial"/>
                <a:sym typeface="Arial"/>
              </a:rPr>
              <a:t> </a:t>
            </a:r>
            <a:r>
              <a:rPr lang="en-CA" sz="1400">
                <a:solidFill>
                  <a:srgbClr val="222222"/>
                </a:solidFill>
                <a:highlight>
                  <a:srgbClr val="FFFFFF"/>
                </a:highlight>
                <a:latin typeface="Arial"/>
                <a:ea typeface="Arial"/>
                <a:cs typeface="Arial"/>
                <a:sym typeface="Arial"/>
              </a:rPr>
              <a:t>A </a:t>
            </a:r>
            <a:r>
              <a:rPr lang="en-CA" sz="1400">
                <a:solidFill>
                  <a:srgbClr val="222222"/>
                </a:solidFill>
                <a:latin typeface="Arial"/>
                <a:ea typeface="Arial"/>
                <a:cs typeface="Arial"/>
                <a:sym typeface="Arial"/>
              </a:rPr>
              <a:t>router</a:t>
            </a:r>
            <a:r>
              <a:rPr lang="en-CA" sz="1400">
                <a:solidFill>
                  <a:srgbClr val="222222"/>
                </a:solidFill>
                <a:highlight>
                  <a:srgbClr val="FFFFFF"/>
                </a:highlight>
                <a:latin typeface="Arial"/>
                <a:ea typeface="Arial"/>
                <a:cs typeface="Arial"/>
                <a:sym typeface="Arial"/>
              </a:rPr>
              <a:t> is connected to at least two networks, commonly two LANs or WANs or a LAN and its ISP's </a:t>
            </a:r>
            <a:r>
              <a:rPr lang="en-CA" sz="1400">
                <a:solidFill>
                  <a:srgbClr val="222222"/>
                </a:solidFill>
                <a:latin typeface="Arial"/>
                <a:ea typeface="Arial"/>
                <a:cs typeface="Arial"/>
                <a:sym typeface="Arial"/>
              </a:rPr>
              <a:t>network</a:t>
            </a:r>
            <a:r>
              <a:rPr lang="en-CA" sz="1400">
                <a:solidFill>
                  <a:srgbClr val="222222"/>
                </a:solidFill>
                <a:highlight>
                  <a:srgbClr val="FFFFFF"/>
                </a:highlight>
                <a:latin typeface="Arial"/>
                <a:ea typeface="Arial"/>
                <a:cs typeface="Arial"/>
                <a:sym typeface="Arial"/>
              </a:rPr>
              <a:t>. </a:t>
            </a:r>
            <a:r>
              <a:rPr lang="en-CA" sz="1400">
                <a:solidFill>
                  <a:srgbClr val="222222"/>
                </a:solidFill>
                <a:latin typeface="Arial"/>
                <a:ea typeface="Arial"/>
                <a:cs typeface="Arial"/>
                <a:sym typeface="Arial"/>
              </a:rPr>
              <a:t>Routers</a:t>
            </a:r>
            <a:r>
              <a:rPr lang="en-CA" sz="1400">
                <a:solidFill>
                  <a:srgbClr val="222222"/>
                </a:solidFill>
                <a:highlight>
                  <a:srgbClr val="FFFFFF"/>
                </a:highlight>
                <a:latin typeface="Arial"/>
                <a:ea typeface="Arial"/>
                <a:cs typeface="Arial"/>
                <a:sym typeface="Arial"/>
              </a:rPr>
              <a:t> are located at gateways, the places where two or more networks connect, and are the critical device that keeps data flowing between networks and keeps the networks connected to the </a:t>
            </a:r>
            <a:r>
              <a:rPr lang="en-CA" sz="1400">
                <a:solidFill>
                  <a:srgbClr val="222222"/>
                </a:solidFill>
                <a:latin typeface="Arial"/>
                <a:ea typeface="Arial"/>
                <a:cs typeface="Arial"/>
                <a:sym typeface="Arial"/>
              </a:rPr>
              <a:t>Internet</a:t>
            </a:r>
            <a:r>
              <a:rPr lang="en-CA" sz="1400">
                <a:solidFill>
                  <a:srgbClr val="222222"/>
                </a:solidFill>
                <a:highlight>
                  <a:srgbClr val="FFFFFF"/>
                </a:highlight>
                <a:latin typeface="Arial"/>
                <a:ea typeface="Arial"/>
                <a:cs typeface="Arial"/>
                <a:sym typeface="Arial"/>
              </a:rPr>
              <a:t>.</a:t>
            </a:r>
            <a:endParaRPr sz="1400">
              <a:latin typeface="Arial"/>
              <a:ea typeface="Arial"/>
              <a:cs typeface="Arial"/>
              <a:sym typeface="Arial"/>
            </a:endParaRPr>
          </a:p>
          <a:p>
            <a:pPr indent="-317500" lvl="0" marL="457200" rtl="0" algn="l">
              <a:lnSpc>
                <a:spcPct val="100000"/>
              </a:lnSpc>
              <a:spcBef>
                <a:spcPts val="0"/>
              </a:spcBef>
              <a:spcAft>
                <a:spcPts val="0"/>
              </a:spcAft>
              <a:buSzPts val="1400"/>
              <a:buAutoNum type="arabicPeriod"/>
            </a:pPr>
            <a:r>
              <a:rPr b="1" lang="en-CA" sz="1400">
                <a:latin typeface="Arial"/>
                <a:ea typeface="Arial"/>
                <a:cs typeface="Arial"/>
                <a:sym typeface="Arial"/>
              </a:rPr>
              <a:t>Wireless Adapters:</a:t>
            </a:r>
            <a:r>
              <a:rPr lang="en-CA" sz="1400">
                <a:latin typeface="Arial"/>
                <a:ea typeface="Arial"/>
                <a:cs typeface="Arial"/>
                <a:sym typeface="Arial"/>
              </a:rPr>
              <a:t> </a:t>
            </a:r>
            <a:r>
              <a:rPr lang="en-CA" sz="1400">
                <a:solidFill>
                  <a:srgbClr val="333333"/>
                </a:solidFill>
                <a:highlight>
                  <a:srgbClr val="FFFFFF"/>
                </a:highlight>
                <a:latin typeface="Arial"/>
                <a:ea typeface="Arial"/>
                <a:cs typeface="Arial"/>
                <a:sym typeface="Arial"/>
              </a:rPr>
              <a:t>A wireless adapter is a hardware device that is generally attached to a computer or other workstation device to allow it to connect to a wireless system. Before the advent of consumer devices with built-in Wi-Fi connectivity, devices required the use of wireless adapters to connect to a network.</a:t>
            </a:r>
            <a:endParaRPr sz="1400">
              <a:latin typeface="Arial"/>
              <a:ea typeface="Arial"/>
              <a:cs typeface="Arial"/>
              <a:sym typeface="Arial"/>
            </a:endParaRPr>
          </a:p>
          <a:p>
            <a:pPr indent="-139700" lvl="0" marL="228600" rtl="0" algn="l">
              <a:lnSpc>
                <a:spcPct val="100000"/>
              </a:lnSpc>
              <a:spcBef>
                <a:spcPts val="1000"/>
              </a:spcBef>
              <a:spcAft>
                <a:spcPts val="0"/>
              </a:spcAft>
              <a:buClr>
                <a:schemeClr val="dk1"/>
              </a:buClr>
              <a:buSzPts val="1400"/>
              <a:buChar char="•"/>
            </a:pPr>
            <a:r>
              <a:rPr b="1" lang="en-CA" sz="1400">
                <a:latin typeface="Arial"/>
                <a:ea typeface="Arial"/>
                <a:cs typeface="Arial"/>
                <a:sym typeface="Arial"/>
              </a:rPr>
              <a:t>Describe some internet connection technologies using fibre optics cables.</a:t>
            </a:r>
            <a:endParaRPr b="1" sz="1400">
              <a:latin typeface="Arial"/>
              <a:ea typeface="Arial"/>
              <a:cs typeface="Arial"/>
              <a:sym typeface="Arial"/>
            </a:endParaRPr>
          </a:p>
          <a:p>
            <a:pPr indent="-317500" lvl="0" marL="457200" rtl="0" algn="l">
              <a:lnSpc>
                <a:spcPct val="100000"/>
              </a:lnSpc>
              <a:spcBef>
                <a:spcPts val="0"/>
              </a:spcBef>
              <a:spcAft>
                <a:spcPts val="0"/>
              </a:spcAft>
              <a:buClr>
                <a:srgbClr val="101010"/>
              </a:buClr>
              <a:buSzPts val="1400"/>
              <a:buFont typeface="Arial"/>
              <a:buAutoNum type="arabicPeriod"/>
            </a:pPr>
            <a:r>
              <a:rPr b="1" lang="en-CA" sz="1400">
                <a:solidFill>
                  <a:srgbClr val="101010"/>
                </a:solidFill>
                <a:latin typeface="Arial"/>
                <a:ea typeface="Arial"/>
                <a:cs typeface="Arial"/>
                <a:sym typeface="Arial"/>
              </a:rPr>
              <a:t>Direct fiber</a:t>
            </a:r>
            <a:r>
              <a:rPr lang="en-CA" sz="1400">
                <a:solidFill>
                  <a:srgbClr val="101010"/>
                </a:solidFill>
                <a:latin typeface="Arial"/>
                <a:ea typeface="Arial"/>
                <a:cs typeface="Arial"/>
                <a:sym typeface="Arial"/>
              </a:rPr>
              <a:t>: Fiber that leaves the central office and is attached directly to one customer. This provides the greatest bandwidth but is more expensive.</a:t>
            </a:r>
            <a:endParaRPr sz="1400">
              <a:solidFill>
                <a:srgbClr val="101010"/>
              </a:solidFill>
              <a:latin typeface="Arial"/>
              <a:ea typeface="Arial"/>
              <a:cs typeface="Arial"/>
              <a:sym typeface="Arial"/>
            </a:endParaRPr>
          </a:p>
          <a:p>
            <a:pPr indent="-317500" lvl="0" marL="457200" rtl="0" algn="l">
              <a:lnSpc>
                <a:spcPct val="100000"/>
              </a:lnSpc>
              <a:spcBef>
                <a:spcPts val="0"/>
              </a:spcBef>
              <a:spcAft>
                <a:spcPts val="0"/>
              </a:spcAft>
              <a:buClr>
                <a:srgbClr val="101010"/>
              </a:buClr>
              <a:buSzPts val="1400"/>
              <a:buFont typeface="Arial"/>
              <a:buAutoNum type="arabicPeriod"/>
            </a:pPr>
            <a:r>
              <a:rPr b="1" lang="en-CA" sz="1400">
                <a:solidFill>
                  <a:srgbClr val="101010"/>
                </a:solidFill>
                <a:latin typeface="Arial"/>
                <a:ea typeface="Arial"/>
                <a:cs typeface="Arial"/>
                <a:sym typeface="Arial"/>
              </a:rPr>
              <a:t>Shared fiber</a:t>
            </a:r>
            <a:r>
              <a:rPr lang="en-CA" sz="1400">
                <a:solidFill>
                  <a:srgbClr val="101010"/>
                </a:solidFill>
                <a:latin typeface="Arial"/>
                <a:ea typeface="Arial"/>
                <a:cs typeface="Arial"/>
                <a:sym typeface="Arial"/>
              </a:rPr>
              <a:t>: Similar to direct fiber except that as the fiber gets close to the premises of nearby customers, it's split into others fibers for those users.</a:t>
            </a:r>
            <a:endParaRPr sz="1400">
              <a:solidFill>
                <a:srgbClr val="101010"/>
              </a:solidFill>
              <a:latin typeface="Arial"/>
              <a:ea typeface="Arial"/>
              <a:cs typeface="Arial"/>
              <a:sym typeface="Arial"/>
            </a:endParaRPr>
          </a:p>
          <a:p>
            <a:pPr indent="0" lvl="0" marL="228600" rtl="0" algn="l">
              <a:lnSpc>
                <a:spcPct val="100000"/>
              </a:lnSpc>
              <a:spcBef>
                <a:spcPts val="1000"/>
              </a:spcBef>
              <a:spcAft>
                <a:spcPts val="0"/>
              </a:spcAft>
              <a:buNone/>
            </a:pPr>
            <a:r>
              <a:t/>
            </a:r>
            <a:endParaRPr sz="14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t/>
            </a:r>
            <a:endParaRPr/>
          </a:p>
        </p:txBody>
      </p:sp>
      <p:pic>
        <p:nvPicPr>
          <p:cNvPr id="383" name="Google Shape;383;p40"/>
          <p:cNvPicPr preferRelativeResize="0"/>
          <p:nvPr/>
        </p:nvPicPr>
        <p:blipFill rotWithShape="1">
          <a:blip r:embed="rId5">
            <a:alphaModFix/>
          </a:blip>
          <a:srcRect b="0" l="0" r="0" t="0"/>
          <a:stretch/>
        </p:blipFill>
        <p:spPr>
          <a:xfrm>
            <a:off x="8930177" y="6176963"/>
            <a:ext cx="411045" cy="378348"/>
          </a:xfrm>
          <a:prstGeom prst="rect">
            <a:avLst/>
          </a:prstGeom>
          <a:noFill/>
          <a:ln>
            <a:noFill/>
          </a:ln>
        </p:spPr>
      </p:pic>
      <p:sp>
        <p:nvSpPr>
          <p:cNvPr id="384" name="Google Shape;384;p40"/>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Networks</a:t>
            </a:r>
            <a:endParaRPr b="1" sz="1800">
              <a:solidFill>
                <a:srgbClr val="C55A1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grpSp>
        <p:nvGrpSpPr>
          <p:cNvPr id="389" name="Google Shape;389;p41"/>
          <p:cNvGrpSpPr/>
          <p:nvPr/>
        </p:nvGrpSpPr>
        <p:grpSpPr>
          <a:xfrm>
            <a:off x="10641945" y="6092176"/>
            <a:ext cx="1185363" cy="439448"/>
            <a:chOff x="5598891" y="5389418"/>
            <a:chExt cx="1185363" cy="439448"/>
          </a:xfrm>
        </p:grpSpPr>
        <p:pic>
          <p:nvPicPr>
            <p:cNvPr id="390" name="Google Shape;390;p41"/>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91" name="Google Shape;391;p41"/>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92" name="Google Shape;392;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6.3) Network Routers &amp; Switches</a:t>
            </a:r>
            <a:endParaRPr/>
          </a:p>
        </p:txBody>
      </p:sp>
      <p:sp>
        <p:nvSpPr>
          <p:cNvPr id="393" name="Google Shape;393;p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"Routing Table"?</a:t>
            </a:r>
            <a:endParaRPr/>
          </a:p>
          <a:p>
            <a:pPr indent="-50800" lvl="0" marL="228600" rtl="0" algn="l">
              <a:lnSpc>
                <a:spcPct val="90000"/>
              </a:lnSpc>
              <a:spcBef>
                <a:spcPts val="1000"/>
              </a:spcBef>
              <a:spcAft>
                <a:spcPts val="0"/>
              </a:spcAft>
              <a:buClr>
                <a:schemeClr val="dk1"/>
              </a:buClr>
              <a:buSzPts val="2800"/>
              <a:buNone/>
            </a:pPr>
            <a:r>
              <a:rPr lang="en-CA" sz="1100">
                <a:solidFill>
                  <a:srgbClr val="222222"/>
                </a:solidFill>
                <a:highlight>
                  <a:srgbClr val="FFFFFF"/>
                </a:highlight>
                <a:latin typeface="Arial"/>
                <a:ea typeface="Arial"/>
                <a:cs typeface="Arial"/>
                <a:sym typeface="Arial"/>
              </a:rPr>
              <a:t>In computer networking a routing table, or routing information base, is a data table stored in a router or a networked computer that lists the routes to particular network destinations, and in some cases, metrics associated with those routes.</a:t>
            </a:r>
            <a:endParaRPr/>
          </a:p>
          <a:p>
            <a:pPr indent="-228600" lvl="0" marL="228600" rtl="0" algn="l">
              <a:lnSpc>
                <a:spcPct val="90000"/>
              </a:lnSpc>
              <a:spcBef>
                <a:spcPts val="1000"/>
              </a:spcBef>
              <a:spcAft>
                <a:spcPts val="0"/>
              </a:spcAft>
              <a:buClr>
                <a:schemeClr val="dk1"/>
              </a:buClr>
              <a:buSzPts val="2800"/>
              <a:buChar char="•"/>
            </a:pPr>
            <a:r>
              <a:rPr lang="en-CA"/>
              <a:t>How are data packets sent through the internet between a client and a server?</a:t>
            </a:r>
            <a:endParaRPr/>
          </a:p>
          <a:p>
            <a:pPr indent="-50800" lvl="0" marL="228600" rtl="0" algn="l">
              <a:lnSpc>
                <a:spcPct val="90000"/>
              </a:lnSpc>
              <a:spcBef>
                <a:spcPts val="1000"/>
              </a:spcBef>
              <a:spcAft>
                <a:spcPts val="0"/>
              </a:spcAft>
              <a:buClr>
                <a:schemeClr val="dk1"/>
              </a:buClr>
              <a:buSzPts val="2800"/>
              <a:buNone/>
            </a:pPr>
            <a:r>
              <a:rPr lang="en-CA"/>
              <a:t>A network sends bytes between a client and a server</a:t>
            </a:r>
            <a:endParaRPr/>
          </a:p>
          <a:p>
            <a:pPr indent="-228600" lvl="0" marL="228600" rtl="0" algn="l">
              <a:lnSpc>
                <a:spcPct val="90000"/>
              </a:lnSpc>
              <a:spcBef>
                <a:spcPts val="1000"/>
              </a:spcBef>
              <a:spcAft>
                <a:spcPts val="0"/>
              </a:spcAft>
              <a:buClr>
                <a:schemeClr val="dk1"/>
              </a:buClr>
              <a:buSzPts val="2800"/>
              <a:buChar char="•"/>
            </a:pPr>
            <a:r>
              <a:rPr lang="en-CA"/>
              <a:t>What special hardware &amp; software is required for a network router / switch?</a:t>
            </a:r>
            <a:endParaRPr/>
          </a:p>
          <a:p>
            <a:pPr indent="0" lvl="1" marL="457200" rtl="0" algn="l">
              <a:lnSpc>
                <a:spcPct val="90000"/>
              </a:lnSpc>
              <a:spcBef>
                <a:spcPts val="500"/>
              </a:spcBef>
              <a:spcAft>
                <a:spcPts val="0"/>
              </a:spcAft>
              <a:buClr>
                <a:schemeClr val="dk1"/>
              </a:buClr>
              <a:buSzPts val="2400"/>
              <a:buNone/>
            </a:pPr>
            <a:r>
              <a:rPr lang="en-CA" sz="1100">
                <a:latin typeface="Arial"/>
                <a:ea typeface="Arial"/>
                <a:cs typeface="Arial"/>
                <a:sym typeface="Arial"/>
              </a:rPr>
              <a:t>Internet Modem, Ethernet Hub/Switch, Wireless Router.</a:t>
            </a:r>
            <a:endParaRPr sz="1100">
              <a:latin typeface="Arial"/>
              <a:ea typeface="Arial"/>
              <a:cs typeface="Arial"/>
              <a:sym typeface="Arial"/>
            </a:endParaRPr>
          </a:p>
        </p:txBody>
      </p:sp>
      <p:pic>
        <p:nvPicPr>
          <p:cNvPr id="394" name="Google Shape;394;p41"/>
          <p:cNvPicPr preferRelativeResize="0"/>
          <p:nvPr/>
        </p:nvPicPr>
        <p:blipFill rotWithShape="1">
          <a:blip r:embed="rId5">
            <a:alphaModFix/>
          </a:blip>
          <a:srcRect b="0" l="0" r="0" t="0"/>
          <a:stretch/>
        </p:blipFill>
        <p:spPr>
          <a:xfrm>
            <a:off x="8930177" y="6176963"/>
            <a:ext cx="411045" cy="378348"/>
          </a:xfrm>
          <a:prstGeom prst="rect">
            <a:avLst/>
          </a:prstGeom>
          <a:noFill/>
          <a:ln>
            <a:noFill/>
          </a:ln>
        </p:spPr>
      </p:pic>
      <p:sp>
        <p:nvSpPr>
          <p:cNvPr id="395" name="Google Shape;395;p41"/>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Networks</a:t>
            </a:r>
            <a:endParaRPr b="1" sz="1800">
              <a:solidFill>
                <a:srgbClr val="C55A1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grpSp>
        <p:nvGrpSpPr>
          <p:cNvPr id="100" name="Google Shape;100;p15"/>
          <p:cNvGrpSpPr/>
          <p:nvPr/>
        </p:nvGrpSpPr>
        <p:grpSpPr>
          <a:xfrm>
            <a:off x="10641945" y="6092176"/>
            <a:ext cx="1185363" cy="439448"/>
            <a:chOff x="5598891" y="5389418"/>
            <a:chExt cx="1185363" cy="439448"/>
          </a:xfrm>
        </p:grpSpPr>
        <p:pic>
          <p:nvPicPr>
            <p:cNvPr id="101" name="Google Shape;101;p15"/>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02" name="Google Shape;102;p15"/>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CA" sz="1800" u="sng" cap="none" strike="noStrike">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03" name="Google Shape;103;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1) Some Useful Documentation</a:t>
            </a:r>
            <a:endParaRPr/>
          </a:p>
        </p:txBody>
      </p:sp>
      <p:sp>
        <p:nvSpPr>
          <p:cNvPr id="104" name="Google Shape;104;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How to use Hyperlinks in PowerPoint</a:t>
            </a:r>
            <a:endParaRPr u="sng">
              <a:solidFill>
                <a:schemeClr val="hlink"/>
              </a:solidFill>
              <a:hlinkClick r:id="rId5"/>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r:id="rId6"/>
              </a:rPr>
              <a:t>https://www.ispringsolutions.com/blog/user-guide-for-non-linear-presentations</a:t>
            </a:r>
            <a:endParaRPr/>
          </a:p>
        </p:txBody>
      </p:sp>
      <p:pic>
        <p:nvPicPr>
          <p:cNvPr descr="shutterstock_124682863-[Converted]" id="105" name="Google Shape;105;p15"/>
          <p:cNvPicPr preferRelativeResize="0"/>
          <p:nvPr/>
        </p:nvPicPr>
        <p:blipFill rotWithShape="1">
          <a:blip r:embed="rId7">
            <a:alphaModFix/>
          </a:blip>
          <a:srcRect b="0" l="0" r="0" t="0"/>
          <a:stretch/>
        </p:blipFill>
        <p:spPr>
          <a:xfrm>
            <a:off x="4265550" y="2971091"/>
            <a:ext cx="2857500" cy="2857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grpSp>
        <p:nvGrpSpPr>
          <p:cNvPr id="401" name="Google Shape;401;p42"/>
          <p:cNvGrpSpPr/>
          <p:nvPr/>
        </p:nvGrpSpPr>
        <p:grpSpPr>
          <a:xfrm>
            <a:off x="10641945" y="6092176"/>
            <a:ext cx="1185363" cy="439448"/>
            <a:chOff x="5598891" y="5389418"/>
            <a:chExt cx="1185363" cy="439448"/>
          </a:xfrm>
        </p:grpSpPr>
        <p:pic>
          <p:nvPicPr>
            <p:cNvPr id="402" name="Google Shape;402;p42"/>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03" name="Google Shape;403;p42"/>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04" name="Google Shape;404;p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 Types of Networks</a:t>
            </a:r>
            <a:endParaRPr/>
          </a:p>
        </p:txBody>
      </p:sp>
      <p:sp>
        <p:nvSpPr>
          <p:cNvPr id="405" name="Google Shape;405;p4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a:t>Local Area Networks (LAN)</a:t>
            </a:r>
            <a:endParaRPr/>
          </a:p>
          <a:p>
            <a:pPr indent="-228600" lvl="1" marL="685800" rtl="0" algn="l">
              <a:lnSpc>
                <a:spcPct val="90000"/>
              </a:lnSpc>
              <a:spcBef>
                <a:spcPts val="500"/>
              </a:spcBef>
              <a:spcAft>
                <a:spcPts val="0"/>
              </a:spcAft>
              <a:buClr>
                <a:schemeClr val="dk1"/>
              </a:buClr>
              <a:buSzPts val="2400"/>
              <a:buChar char="•"/>
            </a:pPr>
            <a:r>
              <a:rPr lang="en-CA"/>
              <a:t>Wide Area Networks (WAN)</a:t>
            </a:r>
            <a:endParaRPr/>
          </a:p>
          <a:p>
            <a:pPr indent="-228600" lvl="1" marL="685800" rtl="0" algn="l">
              <a:lnSpc>
                <a:spcPct val="90000"/>
              </a:lnSpc>
              <a:spcBef>
                <a:spcPts val="500"/>
              </a:spcBef>
              <a:spcAft>
                <a:spcPts val="0"/>
              </a:spcAft>
              <a:buClr>
                <a:schemeClr val="dk1"/>
              </a:buClr>
              <a:buSzPts val="2400"/>
              <a:buChar char="•"/>
            </a:pPr>
            <a:r>
              <a:rPr lang="en-CA"/>
              <a:t>Virtual Private Networks (VPN)</a:t>
            </a:r>
            <a:endParaRPr/>
          </a:p>
        </p:txBody>
      </p:sp>
      <p:pic>
        <p:nvPicPr>
          <p:cNvPr descr="Image result for LAN" id="406" name="Google Shape;406;p42"/>
          <p:cNvPicPr preferRelativeResize="0"/>
          <p:nvPr/>
        </p:nvPicPr>
        <p:blipFill rotWithShape="1">
          <a:blip r:embed="rId5">
            <a:alphaModFix/>
          </a:blip>
          <a:srcRect b="0" l="0" r="0" t="0"/>
          <a:stretch/>
        </p:blipFill>
        <p:spPr>
          <a:xfrm>
            <a:off x="6807305" y="1825625"/>
            <a:ext cx="3834639" cy="3834641"/>
          </a:xfrm>
          <a:prstGeom prst="rect">
            <a:avLst/>
          </a:prstGeom>
          <a:noFill/>
          <a:ln>
            <a:noFill/>
          </a:ln>
        </p:spPr>
      </p:pic>
      <p:pic>
        <p:nvPicPr>
          <p:cNvPr descr="Image result for LAN" id="407" name="Google Shape;407;p42"/>
          <p:cNvPicPr preferRelativeResize="0"/>
          <p:nvPr/>
        </p:nvPicPr>
        <p:blipFill rotWithShape="1">
          <a:blip r:embed="rId6">
            <a:alphaModFix/>
          </a:blip>
          <a:srcRect b="0" l="0" r="0" t="0"/>
          <a:stretch/>
        </p:blipFill>
        <p:spPr>
          <a:xfrm>
            <a:off x="9111185" y="6064859"/>
            <a:ext cx="622353" cy="466765"/>
          </a:xfrm>
          <a:prstGeom prst="rect">
            <a:avLst/>
          </a:prstGeom>
          <a:noFill/>
          <a:ln>
            <a:noFill/>
          </a:ln>
        </p:spPr>
      </p:pic>
      <p:sp>
        <p:nvSpPr>
          <p:cNvPr id="408" name="Google Shape;408;p42"/>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LANs</a:t>
            </a:r>
            <a:endParaRPr b="1" sz="1800">
              <a:solidFill>
                <a:srgbClr val="C55A1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grpSp>
        <p:nvGrpSpPr>
          <p:cNvPr id="414" name="Google Shape;414;p43"/>
          <p:cNvGrpSpPr/>
          <p:nvPr/>
        </p:nvGrpSpPr>
        <p:grpSpPr>
          <a:xfrm>
            <a:off x="10641945" y="6092176"/>
            <a:ext cx="1185363" cy="439448"/>
            <a:chOff x="5598891" y="5389418"/>
            <a:chExt cx="1185363" cy="439448"/>
          </a:xfrm>
        </p:grpSpPr>
        <p:pic>
          <p:nvPicPr>
            <p:cNvPr id="415" name="Google Shape;415;p43"/>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16" name="Google Shape;416;p43"/>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17" name="Google Shape;417;p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7.1) Local Area Networks (LAN)</a:t>
            </a:r>
            <a:endParaRPr/>
          </a:p>
        </p:txBody>
      </p:sp>
      <p:sp>
        <p:nvSpPr>
          <p:cNvPr id="418" name="Google Shape;418;p43"/>
          <p:cNvSpPr txBox="1"/>
          <p:nvPr>
            <p:ph idx="1" type="body"/>
          </p:nvPr>
        </p:nvSpPr>
        <p:spPr>
          <a:xfrm>
            <a:off x="838200" y="176195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800"/>
              <a:buChar char="•"/>
            </a:pPr>
            <a:r>
              <a:rPr lang="en-CA">
                <a:solidFill>
                  <a:srgbClr val="000000"/>
                </a:solidFill>
              </a:rPr>
              <a:t>What is a Local Area Network?</a:t>
            </a:r>
            <a:endParaRPr>
              <a:solidFill>
                <a:srgbClr val="000000"/>
              </a:solidFill>
            </a:endParaRPr>
          </a:p>
          <a:p>
            <a:pPr indent="-50800" lvl="0" marL="228600" rtl="0" algn="l">
              <a:lnSpc>
                <a:spcPct val="90000"/>
              </a:lnSpc>
              <a:spcBef>
                <a:spcPts val="1000"/>
              </a:spcBef>
              <a:spcAft>
                <a:spcPts val="0"/>
              </a:spcAft>
              <a:buClr>
                <a:schemeClr val="dk1"/>
              </a:buClr>
              <a:buSzPts val="2800"/>
              <a:buNone/>
            </a:pPr>
            <a:r>
              <a:rPr lang="en-CA" sz="1350">
                <a:solidFill>
                  <a:srgbClr val="000000"/>
                </a:solidFill>
                <a:highlight>
                  <a:srgbClr val="FFFFFF"/>
                </a:highlight>
                <a:latin typeface="Arial"/>
                <a:ea typeface="Arial"/>
                <a:cs typeface="Arial"/>
                <a:sym typeface="Arial"/>
              </a:rPr>
              <a:t>A local area network (LAN) is a group of computers and associated devices that share a common communications line or wireless link to a server.</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CA">
                <a:solidFill>
                  <a:srgbClr val="000000"/>
                </a:solidFill>
              </a:rPr>
              <a:t>What is the purpose of a Local Area Network?</a:t>
            </a:r>
            <a:endParaRPr>
              <a:solidFill>
                <a:srgbClr val="000000"/>
              </a:solidFill>
            </a:endParaRPr>
          </a:p>
          <a:p>
            <a:pPr indent="-50800" lvl="0" marL="228600" rtl="0" algn="l">
              <a:lnSpc>
                <a:spcPct val="90000"/>
              </a:lnSpc>
              <a:spcBef>
                <a:spcPts val="1000"/>
              </a:spcBef>
              <a:spcAft>
                <a:spcPts val="0"/>
              </a:spcAft>
              <a:buClr>
                <a:schemeClr val="dk1"/>
              </a:buClr>
              <a:buSzPts val="2800"/>
              <a:buNone/>
            </a:pPr>
            <a:r>
              <a:rPr lang="en-CA" sz="1350">
                <a:solidFill>
                  <a:srgbClr val="000000"/>
                </a:solidFill>
                <a:highlight>
                  <a:srgbClr val="FFFFFF"/>
                </a:highlight>
                <a:latin typeface="Arial"/>
                <a:ea typeface="Arial"/>
                <a:cs typeface="Arial"/>
                <a:sym typeface="Arial"/>
              </a:rPr>
              <a:t>Typically, a LAN encompasses computers and peripherals connected to a server within a distinct geographic area such as an office or a commercial establishment. </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CA">
                <a:solidFill>
                  <a:srgbClr val="000000"/>
                </a:solidFill>
              </a:rPr>
              <a:t>What types of applications, servers, and computers are connected to a LAN?</a:t>
            </a:r>
            <a:endParaRPr>
              <a:solidFill>
                <a:srgbClr val="000000"/>
              </a:solidFill>
            </a:endParaRPr>
          </a:p>
          <a:p>
            <a:pPr indent="-50800" lvl="0" marL="228600" rtl="0" algn="l">
              <a:spcBef>
                <a:spcPts val="1000"/>
              </a:spcBef>
              <a:spcAft>
                <a:spcPts val="0"/>
              </a:spcAft>
              <a:buNone/>
            </a:pPr>
            <a:r>
              <a:rPr lang="en-CA" sz="1350">
                <a:solidFill>
                  <a:srgbClr val="000000"/>
                </a:solidFill>
                <a:highlight>
                  <a:srgbClr val="FFFFFF"/>
                </a:highlight>
                <a:latin typeface="Arial"/>
                <a:ea typeface="Arial"/>
                <a:cs typeface="Arial"/>
                <a:sym typeface="Arial"/>
              </a:rPr>
              <a:t>Computers and other mobile devices use a LAN connection to share resources such as a printer or network storage.</a:t>
            </a:r>
            <a:endParaRPr>
              <a:solidFill>
                <a:srgbClr val="000000"/>
              </a:solidFill>
            </a:endParaRPr>
          </a:p>
          <a:p>
            <a:pPr indent="0" lvl="0" marL="228600" rtl="0" algn="l">
              <a:lnSpc>
                <a:spcPct val="90000"/>
              </a:lnSpc>
              <a:spcBef>
                <a:spcPts val="1000"/>
              </a:spcBef>
              <a:spcAft>
                <a:spcPts val="0"/>
              </a:spcAft>
              <a:buNone/>
            </a:pPr>
            <a:r>
              <a:t/>
            </a:r>
            <a:endParaRPr/>
          </a:p>
        </p:txBody>
      </p:sp>
      <p:pic>
        <p:nvPicPr>
          <p:cNvPr descr="Image result for LAN" id="419" name="Google Shape;419;p43"/>
          <p:cNvPicPr preferRelativeResize="0"/>
          <p:nvPr/>
        </p:nvPicPr>
        <p:blipFill rotWithShape="1">
          <a:blip r:embed="rId5">
            <a:alphaModFix/>
          </a:blip>
          <a:srcRect b="0" l="0" r="0" t="0"/>
          <a:stretch/>
        </p:blipFill>
        <p:spPr>
          <a:xfrm>
            <a:off x="9111185" y="6064859"/>
            <a:ext cx="622353" cy="466765"/>
          </a:xfrm>
          <a:prstGeom prst="rect">
            <a:avLst/>
          </a:prstGeom>
          <a:noFill/>
          <a:ln>
            <a:noFill/>
          </a:ln>
        </p:spPr>
      </p:pic>
      <p:sp>
        <p:nvSpPr>
          <p:cNvPr id="420" name="Google Shape;420;p43"/>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LANs</a:t>
            </a:r>
            <a:endParaRPr b="1" sz="1800">
              <a:solidFill>
                <a:srgbClr val="C55A1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grpSp>
        <p:nvGrpSpPr>
          <p:cNvPr id="426" name="Google Shape;426;p44"/>
          <p:cNvGrpSpPr/>
          <p:nvPr/>
        </p:nvGrpSpPr>
        <p:grpSpPr>
          <a:xfrm>
            <a:off x="10641945" y="6092176"/>
            <a:ext cx="1185363" cy="439448"/>
            <a:chOff x="5598891" y="5389418"/>
            <a:chExt cx="1185363" cy="439448"/>
          </a:xfrm>
        </p:grpSpPr>
        <p:pic>
          <p:nvPicPr>
            <p:cNvPr id="427" name="Google Shape;427;p44"/>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28" name="Google Shape;428;p44"/>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29" name="Google Shape;429;p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7.2) Wide Area Networks (WAN)</a:t>
            </a:r>
            <a:endParaRPr/>
          </a:p>
        </p:txBody>
      </p:sp>
      <p:sp>
        <p:nvSpPr>
          <p:cNvPr id="430" name="Google Shape;430;p4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Wide Area Network?</a:t>
            </a:r>
            <a:endParaRPr/>
          </a:p>
          <a:p>
            <a:pPr indent="-50800" lvl="0" marL="228600" rtl="0" algn="l">
              <a:lnSpc>
                <a:spcPct val="90000"/>
              </a:lnSpc>
              <a:spcBef>
                <a:spcPts val="1000"/>
              </a:spcBef>
              <a:spcAft>
                <a:spcPts val="0"/>
              </a:spcAft>
              <a:buClr>
                <a:schemeClr val="dk1"/>
              </a:buClr>
              <a:buSzPts val="2800"/>
              <a:buNone/>
            </a:pPr>
            <a:r>
              <a:rPr lang="en-CA" sz="1200">
                <a:solidFill>
                  <a:srgbClr val="333333"/>
                </a:solidFill>
                <a:highlight>
                  <a:srgbClr val="FFFFFF"/>
                </a:highlight>
                <a:latin typeface="Arial"/>
                <a:ea typeface="Arial"/>
                <a:cs typeface="Arial"/>
                <a:sym typeface="Arial"/>
              </a:rPr>
              <a:t>A wide area network (WAN) is a network that exists over a large-scale geographical area.</a:t>
            </a:r>
            <a:endParaRPr/>
          </a:p>
          <a:p>
            <a:pPr indent="-228600" lvl="0" marL="228600" rtl="0" algn="l">
              <a:lnSpc>
                <a:spcPct val="90000"/>
              </a:lnSpc>
              <a:spcBef>
                <a:spcPts val="1000"/>
              </a:spcBef>
              <a:spcAft>
                <a:spcPts val="0"/>
              </a:spcAft>
              <a:buClr>
                <a:schemeClr val="dk1"/>
              </a:buClr>
              <a:buSzPts val="2800"/>
              <a:buChar char="•"/>
            </a:pPr>
            <a:r>
              <a:rPr lang="en-CA"/>
              <a:t>What is the purpose of a Wide Area Network?</a:t>
            </a:r>
            <a:endParaRPr/>
          </a:p>
          <a:p>
            <a:pPr indent="-50800" lvl="0" marL="228600" rtl="0" algn="l">
              <a:lnSpc>
                <a:spcPct val="90000"/>
              </a:lnSpc>
              <a:spcBef>
                <a:spcPts val="1000"/>
              </a:spcBef>
              <a:spcAft>
                <a:spcPts val="0"/>
              </a:spcAft>
              <a:buClr>
                <a:schemeClr val="dk1"/>
              </a:buClr>
              <a:buSzPts val="2800"/>
              <a:buNone/>
            </a:pPr>
            <a:r>
              <a:rPr lang="en-CA" sz="1200">
                <a:solidFill>
                  <a:srgbClr val="333333"/>
                </a:solidFill>
                <a:highlight>
                  <a:srgbClr val="FFFFFF"/>
                </a:highlight>
                <a:latin typeface="Arial"/>
                <a:ea typeface="Arial"/>
                <a:cs typeface="Arial"/>
                <a:sym typeface="Arial"/>
              </a:rPr>
              <a:t>A WAN connects different smaller networks, including local area networks (LAN) .</a:t>
            </a:r>
            <a:endParaRPr/>
          </a:p>
          <a:p>
            <a:pPr indent="-228600" lvl="0" marL="228600" rtl="0" algn="l">
              <a:lnSpc>
                <a:spcPct val="90000"/>
              </a:lnSpc>
              <a:spcBef>
                <a:spcPts val="1000"/>
              </a:spcBef>
              <a:spcAft>
                <a:spcPts val="0"/>
              </a:spcAft>
              <a:buClr>
                <a:schemeClr val="dk1"/>
              </a:buClr>
              <a:buSzPts val="2800"/>
              <a:buChar char="•"/>
            </a:pPr>
            <a:r>
              <a:rPr lang="en-CA"/>
              <a:t>What types of applications, servers, and computers are connected to a WAN?</a:t>
            </a:r>
            <a:endParaRPr/>
          </a:p>
          <a:p>
            <a:pPr indent="0" lvl="0" marL="228600" rtl="0" algn="l">
              <a:lnSpc>
                <a:spcPct val="90000"/>
              </a:lnSpc>
              <a:spcBef>
                <a:spcPts val="1000"/>
              </a:spcBef>
              <a:spcAft>
                <a:spcPts val="0"/>
              </a:spcAft>
              <a:buNone/>
            </a:pPr>
            <a:r>
              <a:rPr lang="en-CA" sz="1200">
                <a:solidFill>
                  <a:srgbClr val="333333"/>
                </a:solidFill>
                <a:highlight>
                  <a:srgbClr val="FFFFFF"/>
                </a:highlight>
                <a:latin typeface="Arial"/>
                <a:ea typeface="Arial"/>
                <a:cs typeface="Arial"/>
                <a:sym typeface="Arial"/>
              </a:rPr>
              <a:t>Computers and users in one location can communicate with computers and users in other locations. WAN implementation can be done either with the help of the public transmission system or a private network.</a:t>
            </a:r>
            <a:endParaRPr/>
          </a:p>
        </p:txBody>
      </p:sp>
      <p:pic>
        <p:nvPicPr>
          <p:cNvPr descr="Image result for LAN" id="431" name="Google Shape;431;p44"/>
          <p:cNvPicPr preferRelativeResize="0"/>
          <p:nvPr/>
        </p:nvPicPr>
        <p:blipFill rotWithShape="1">
          <a:blip r:embed="rId5">
            <a:alphaModFix/>
          </a:blip>
          <a:srcRect b="0" l="0" r="0" t="0"/>
          <a:stretch/>
        </p:blipFill>
        <p:spPr>
          <a:xfrm>
            <a:off x="9111185" y="6064859"/>
            <a:ext cx="622353" cy="466765"/>
          </a:xfrm>
          <a:prstGeom prst="rect">
            <a:avLst/>
          </a:prstGeom>
          <a:noFill/>
          <a:ln>
            <a:noFill/>
          </a:ln>
        </p:spPr>
      </p:pic>
      <p:sp>
        <p:nvSpPr>
          <p:cNvPr id="432" name="Google Shape;432;p44"/>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LANs</a:t>
            </a:r>
            <a:endParaRPr b="1" sz="1800">
              <a:solidFill>
                <a:srgbClr val="C55A1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grpSp>
        <p:nvGrpSpPr>
          <p:cNvPr id="438" name="Google Shape;438;p45"/>
          <p:cNvGrpSpPr/>
          <p:nvPr/>
        </p:nvGrpSpPr>
        <p:grpSpPr>
          <a:xfrm>
            <a:off x="10641945" y="6092176"/>
            <a:ext cx="1185363" cy="439448"/>
            <a:chOff x="5598891" y="5389418"/>
            <a:chExt cx="1185363" cy="439448"/>
          </a:xfrm>
        </p:grpSpPr>
        <p:pic>
          <p:nvPicPr>
            <p:cNvPr id="439" name="Google Shape;439;p45"/>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40" name="Google Shape;440;p45"/>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41" name="Google Shape;441;p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7.3) Virtual Private Networks (VPN)</a:t>
            </a:r>
            <a:endParaRPr/>
          </a:p>
        </p:txBody>
      </p:sp>
      <p:sp>
        <p:nvSpPr>
          <p:cNvPr id="442" name="Google Shape;442;p4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Virtual Private Network?</a:t>
            </a:r>
            <a:endParaRPr/>
          </a:p>
          <a:p>
            <a:pPr indent="0" lvl="0" marL="228600" rtl="0" algn="l">
              <a:lnSpc>
                <a:spcPct val="90000"/>
              </a:lnSpc>
              <a:spcBef>
                <a:spcPts val="0"/>
              </a:spcBef>
              <a:spcAft>
                <a:spcPts val="0"/>
              </a:spcAft>
              <a:buNone/>
            </a:pPr>
            <a:r>
              <a:rPr lang="en-CA" sz="1200">
                <a:solidFill>
                  <a:srgbClr val="222222"/>
                </a:solidFill>
                <a:highlight>
                  <a:srgbClr val="FFFFFF"/>
                </a:highlight>
                <a:latin typeface="Arial"/>
                <a:ea typeface="Arial"/>
                <a:cs typeface="Arial"/>
                <a:sym typeface="Arial"/>
              </a:rPr>
              <a:t>A virtual private network extends a private network across a public network, and enables users to send and receive data across shared or public networks as if their computing devices were directly connected to the private network.</a:t>
            </a:r>
            <a:endParaRPr/>
          </a:p>
          <a:p>
            <a:pPr indent="-228600" lvl="0" marL="228600" rtl="0" algn="l">
              <a:lnSpc>
                <a:spcPct val="90000"/>
              </a:lnSpc>
              <a:spcBef>
                <a:spcPts val="1000"/>
              </a:spcBef>
              <a:spcAft>
                <a:spcPts val="0"/>
              </a:spcAft>
              <a:buClr>
                <a:schemeClr val="dk1"/>
              </a:buClr>
              <a:buSzPts val="2800"/>
              <a:buChar char="•"/>
            </a:pPr>
            <a:r>
              <a:rPr lang="en-CA"/>
              <a:t>How is a VPM different from a LAN / WAN?</a:t>
            </a:r>
            <a:endParaRPr/>
          </a:p>
          <a:p>
            <a:pPr indent="0" lvl="0" marL="228600" rtl="0" algn="l">
              <a:spcBef>
                <a:spcPts val="1000"/>
              </a:spcBef>
              <a:spcAft>
                <a:spcPts val="0"/>
              </a:spcAft>
              <a:buNone/>
            </a:pPr>
            <a:r>
              <a:rPr lang="en-CA" sz="1200">
                <a:solidFill>
                  <a:srgbClr val="222222"/>
                </a:solidFill>
                <a:highlight>
                  <a:srgbClr val="FFFFFF"/>
                </a:highlight>
                <a:latin typeface="Arial"/>
                <a:ea typeface="Arial"/>
                <a:cs typeface="Arial"/>
                <a:sym typeface="Arial"/>
              </a:rPr>
              <a:t>A VPN is a private network unlike a LAN or WAN which is why it is considered to be so secure.</a:t>
            </a:r>
            <a:endParaRPr/>
          </a:p>
          <a:p>
            <a:pPr indent="-228600" lvl="0" marL="228600" rtl="0" algn="l">
              <a:lnSpc>
                <a:spcPct val="90000"/>
              </a:lnSpc>
              <a:spcBef>
                <a:spcPts val="1000"/>
              </a:spcBef>
              <a:spcAft>
                <a:spcPts val="0"/>
              </a:spcAft>
              <a:buClr>
                <a:schemeClr val="dk1"/>
              </a:buClr>
              <a:buSzPts val="2800"/>
              <a:buChar char="•"/>
            </a:pPr>
            <a:r>
              <a:rPr lang="en-CA"/>
              <a:t>How could you use a VPN to increase the security of services you use in the Internet?</a:t>
            </a:r>
            <a:endParaRPr/>
          </a:p>
          <a:p>
            <a:pPr indent="0" lvl="0" marL="228600" rtl="0" algn="l">
              <a:lnSpc>
                <a:spcPct val="90000"/>
              </a:lnSpc>
              <a:spcBef>
                <a:spcPts val="1000"/>
              </a:spcBef>
              <a:spcAft>
                <a:spcPts val="0"/>
              </a:spcAft>
              <a:buNone/>
            </a:pPr>
            <a:r>
              <a:rPr lang="en-CA" sz="1200">
                <a:solidFill>
                  <a:srgbClr val="222222"/>
                </a:solidFill>
                <a:latin typeface="Arial"/>
                <a:ea typeface="Arial"/>
                <a:cs typeface="Arial"/>
                <a:sym typeface="Arial"/>
              </a:rPr>
              <a:t>VPNs</a:t>
            </a:r>
            <a:r>
              <a:rPr lang="en-CA" sz="1200">
                <a:solidFill>
                  <a:srgbClr val="222222"/>
                </a:solidFill>
                <a:highlight>
                  <a:srgbClr val="FFFFFF"/>
                </a:highlight>
                <a:latin typeface="Arial"/>
                <a:ea typeface="Arial"/>
                <a:cs typeface="Arial"/>
                <a:sym typeface="Arial"/>
              </a:rPr>
              <a:t>, or Virtual Private Networks, allow users to securely access a private network and share data remotely through public networks. Much like a firewall protects your data on your computer, </a:t>
            </a:r>
            <a:r>
              <a:rPr lang="en-CA" sz="1200">
                <a:solidFill>
                  <a:srgbClr val="222222"/>
                </a:solidFill>
                <a:latin typeface="Arial"/>
                <a:ea typeface="Arial"/>
                <a:cs typeface="Arial"/>
                <a:sym typeface="Arial"/>
              </a:rPr>
              <a:t>VPNs</a:t>
            </a:r>
            <a:r>
              <a:rPr lang="en-CA" sz="1200">
                <a:solidFill>
                  <a:srgbClr val="222222"/>
                </a:solidFill>
                <a:highlight>
                  <a:srgbClr val="FFFFFF"/>
                </a:highlight>
                <a:latin typeface="Arial"/>
                <a:ea typeface="Arial"/>
                <a:cs typeface="Arial"/>
                <a:sym typeface="Arial"/>
              </a:rPr>
              <a:t> protect it online.</a:t>
            </a:r>
            <a:endParaRPr/>
          </a:p>
        </p:txBody>
      </p:sp>
      <p:pic>
        <p:nvPicPr>
          <p:cNvPr descr="Image result for LAN" id="443" name="Google Shape;443;p45"/>
          <p:cNvPicPr preferRelativeResize="0"/>
          <p:nvPr/>
        </p:nvPicPr>
        <p:blipFill rotWithShape="1">
          <a:blip r:embed="rId5">
            <a:alphaModFix/>
          </a:blip>
          <a:srcRect b="0" l="0" r="0" t="0"/>
          <a:stretch/>
        </p:blipFill>
        <p:spPr>
          <a:xfrm>
            <a:off x="9111185" y="6064859"/>
            <a:ext cx="622353" cy="466765"/>
          </a:xfrm>
          <a:prstGeom prst="rect">
            <a:avLst/>
          </a:prstGeom>
          <a:noFill/>
          <a:ln>
            <a:noFill/>
          </a:ln>
        </p:spPr>
      </p:pic>
      <p:sp>
        <p:nvSpPr>
          <p:cNvPr id="444" name="Google Shape;444;p45"/>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LANs</a:t>
            </a:r>
            <a:endParaRPr b="1" sz="1800">
              <a:solidFill>
                <a:srgbClr val="C55A1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grpSp>
        <p:nvGrpSpPr>
          <p:cNvPr id="110" name="Google Shape;110;p16"/>
          <p:cNvGrpSpPr/>
          <p:nvPr/>
        </p:nvGrpSpPr>
        <p:grpSpPr>
          <a:xfrm>
            <a:off x="10641945" y="6092176"/>
            <a:ext cx="1185363" cy="439448"/>
            <a:chOff x="5598891" y="5389418"/>
            <a:chExt cx="1185363" cy="439448"/>
          </a:xfrm>
        </p:grpSpPr>
        <p:pic>
          <p:nvPicPr>
            <p:cNvPr id="111" name="Google Shape;111;p16"/>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12" name="Google Shape;112;p16"/>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13" name="Google Shape;113;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 Some Basic Concepts</a:t>
            </a:r>
            <a:endParaRPr/>
          </a:p>
        </p:txBody>
      </p:sp>
      <p:sp>
        <p:nvSpPr>
          <p:cNvPr id="114" name="Google Shape;114;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u="sng">
              <a:solidFill>
                <a:schemeClr val="hlink"/>
              </a:solidFill>
              <a:hlinkClick action="ppaction://hlinksldjump" r:id="rId5"/>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6"/>
              </a:rPr>
              <a:t>Client Server Model</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7"/>
              </a:rPr>
              <a:t>Peer-To-Peer Model</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8"/>
              </a:rPr>
              <a:t>Hyperlinks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9"/>
              </a:rPr>
              <a:t>Packets &amp; Data</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10"/>
              </a:rPr>
              <a:t>Firewalls</a:t>
            </a:r>
            <a:endParaRPr/>
          </a:p>
        </p:txBody>
      </p:sp>
      <p:pic>
        <p:nvPicPr>
          <p:cNvPr descr="Image result for Internet Server types" id="115" name="Google Shape;115;p16"/>
          <p:cNvPicPr preferRelativeResize="0"/>
          <p:nvPr/>
        </p:nvPicPr>
        <p:blipFill rotWithShape="1">
          <a:blip r:embed="rId11">
            <a:alphaModFix/>
          </a:blip>
          <a:srcRect b="0" l="0" r="0" t="0"/>
          <a:stretch/>
        </p:blipFill>
        <p:spPr>
          <a:xfrm>
            <a:off x="5711248" y="2086120"/>
            <a:ext cx="4591050" cy="2533651"/>
          </a:xfrm>
          <a:prstGeom prst="rect">
            <a:avLst/>
          </a:prstGeom>
          <a:noFill/>
          <a:ln>
            <a:noFill/>
          </a:ln>
        </p:spPr>
      </p:pic>
      <p:grpSp>
        <p:nvGrpSpPr>
          <p:cNvPr id="116" name="Google Shape;116;p16"/>
          <p:cNvGrpSpPr/>
          <p:nvPr/>
        </p:nvGrpSpPr>
        <p:grpSpPr>
          <a:xfrm>
            <a:off x="8314641" y="6097874"/>
            <a:ext cx="1987738" cy="428049"/>
            <a:chOff x="8314641" y="6097874"/>
            <a:chExt cx="1987738" cy="428049"/>
          </a:xfrm>
        </p:grpSpPr>
        <p:pic>
          <p:nvPicPr>
            <p:cNvPr descr="Image result for basic concepts icon" id="117" name="Google Shape;117;p16"/>
            <p:cNvPicPr preferRelativeResize="0"/>
            <p:nvPr/>
          </p:nvPicPr>
          <p:blipFill rotWithShape="1">
            <a:blip r:embed="rId12">
              <a:alphaModFix/>
            </a:blip>
            <a:srcRect b="0" l="0" r="0" t="0"/>
            <a:stretch/>
          </p:blipFill>
          <p:spPr>
            <a:xfrm>
              <a:off x="8314641" y="6097874"/>
              <a:ext cx="428049" cy="428049"/>
            </a:xfrm>
            <a:prstGeom prst="rect">
              <a:avLst/>
            </a:prstGeom>
            <a:noFill/>
            <a:ln>
              <a:noFill/>
            </a:ln>
          </p:spPr>
        </p:pic>
        <p:sp>
          <p:nvSpPr>
            <p:cNvPr id="118" name="Google Shape;118;p16"/>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13"/>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grpSp>
        <p:nvGrpSpPr>
          <p:cNvPr id="123" name="Google Shape;123;p17"/>
          <p:cNvGrpSpPr/>
          <p:nvPr/>
        </p:nvGrpSpPr>
        <p:grpSpPr>
          <a:xfrm>
            <a:off x="10642040" y="6092165"/>
            <a:ext cx="1360322" cy="439448"/>
            <a:chOff x="5598891" y="5389418"/>
            <a:chExt cx="1185363" cy="439448"/>
          </a:xfrm>
        </p:grpSpPr>
        <p:pic>
          <p:nvPicPr>
            <p:cNvPr id="124" name="Google Shape;124;p17"/>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25" name="Google Shape;125;p17"/>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26" name="Google Shape;126;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2.1) Client Server Model</a:t>
            </a:r>
            <a:endParaRPr/>
          </a:p>
        </p:txBody>
      </p:sp>
      <p:sp>
        <p:nvSpPr>
          <p:cNvPr id="127" name="Google Shape;127;p17"/>
          <p:cNvSpPr txBox="1"/>
          <p:nvPr>
            <p:ph idx="1" type="body"/>
          </p:nvPr>
        </p:nvSpPr>
        <p:spPr>
          <a:xfrm>
            <a:off x="838200" y="125340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Explain the Client Server Model</a:t>
            </a:r>
            <a:endParaRPr/>
          </a:p>
          <a:p>
            <a:pPr indent="-228600" lvl="1" marL="685800" rtl="0" algn="l">
              <a:lnSpc>
                <a:spcPct val="90000"/>
              </a:lnSpc>
              <a:spcBef>
                <a:spcPts val="500"/>
              </a:spcBef>
              <a:spcAft>
                <a:spcPts val="0"/>
              </a:spcAft>
              <a:buClr>
                <a:schemeClr val="dk1"/>
              </a:buClr>
              <a:buSzPts val="2400"/>
              <a:buChar char="•"/>
            </a:pPr>
            <a:r>
              <a:rPr lang="en-CA"/>
              <a:t>What is the Client</a:t>
            </a:r>
            <a:endParaRPr/>
          </a:p>
          <a:p>
            <a:pPr indent="-228600" lvl="2" marL="1143000" rtl="0" algn="l">
              <a:lnSpc>
                <a:spcPct val="90000"/>
              </a:lnSpc>
              <a:spcBef>
                <a:spcPts val="500"/>
              </a:spcBef>
              <a:spcAft>
                <a:spcPts val="0"/>
              </a:spcAft>
              <a:buSzPts val="1800"/>
              <a:buChar char="•"/>
            </a:pPr>
            <a:r>
              <a:rPr lang="en-CA"/>
              <a:t>From Dictionary.com Client means “A person or organization using the services of a lawyer or other professional person or company.”</a:t>
            </a:r>
            <a:endParaRPr/>
          </a:p>
          <a:p>
            <a:pPr indent="-228600" lvl="1" marL="685800" rtl="0" algn="l">
              <a:lnSpc>
                <a:spcPct val="90000"/>
              </a:lnSpc>
              <a:spcBef>
                <a:spcPts val="500"/>
              </a:spcBef>
              <a:spcAft>
                <a:spcPts val="0"/>
              </a:spcAft>
              <a:buClr>
                <a:schemeClr val="dk1"/>
              </a:buClr>
              <a:buSzPts val="2400"/>
              <a:buChar char="•"/>
            </a:pPr>
            <a:r>
              <a:rPr lang="en-CA"/>
              <a:t>What is the Server</a:t>
            </a:r>
            <a:endParaRPr/>
          </a:p>
          <a:p>
            <a:pPr indent="-228600" lvl="2" marL="1143000" rtl="0" algn="l">
              <a:lnSpc>
                <a:spcPct val="90000"/>
              </a:lnSpc>
              <a:spcBef>
                <a:spcPts val="500"/>
              </a:spcBef>
              <a:spcAft>
                <a:spcPts val="0"/>
              </a:spcAft>
              <a:buSzPts val="1800"/>
              <a:buChar char="•"/>
            </a:pPr>
            <a:r>
              <a:rPr lang="en-CA"/>
              <a:t>Server means that a computer or a computer program that has a centralized resource in a network.</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CA"/>
              <a:t>Provide an example of an application that uses the Client Server Model</a:t>
            </a:r>
            <a:endParaRPr/>
          </a:p>
          <a:p>
            <a:pPr indent="-241300" lvl="1" marL="685800" rtl="0" algn="l">
              <a:lnSpc>
                <a:spcPct val="90000"/>
              </a:lnSpc>
              <a:spcBef>
                <a:spcPts val="1000"/>
              </a:spcBef>
              <a:spcAft>
                <a:spcPts val="0"/>
              </a:spcAft>
              <a:buSzPts val="2000"/>
              <a:buChar char="•"/>
            </a:pPr>
            <a:r>
              <a:rPr lang="en-CA" sz="2000"/>
              <a:t>First example is Hypertext </a:t>
            </a:r>
            <a:r>
              <a:rPr lang="en-CA" sz="2000"/>
              <a:t>Transfer</a:t>
            </a:r>
            <a:r>
              <a:rPr lang="en-CA" sz="2000"/>
              <a:t> Protocol (HTTP)</a:t>
            </a:r>
            <a:endParaRPr sz="2000"/>
          </a:p>
          <a:p>
            <a:pPr indent="-241300" lvl="1" marL="685800" rtl="0" algn="l">
              <a:lnSpc>
                <a:spcPct val="90000"/>
              </a:lnSpc>
              <a:spcBef>
                <a:spcPts val="1000"/>
              </a:spcBef>
              <a:spcAft>
                <a:spcPts val="0"/>
              </a:spcAft>
              <a:buSzPts val="2000"/>
              <a:buChar char="•"/>
            </a:pPr>
            <a:r>
              <a:rPr lang="en-CA" sz="2000"/>
              <a:t>Second example is Domain Name system (DNS)</a:t>
            </a:r>
            <a:endParaRPr sz="2000"/>
          </a:p>
          <a:p>
            <a:pPr indent="-241300" lvl="1" marL="685800" rtl="0" algn="l">
              <a:lnSpc>
                <a:spcPct val="90000"/>
              </a:lnSpc>
              <a:spcBef>
                <a:spcPts val="1000"/>
              </a:spcBef>
              <a:spcAft>
                <a:spcPts val="0"/>
              </a:spcAft>
              <a:buSzPts val="2000"/>
              <a:buChar char="•"/>
            </a:pPr>
            <a:r>
              <a:rPr lang="en-CA" sz="2000"/>
              <a:t>Last example is simple mail Transfer Protocol (SMTP)</a:t>
            </a:r>
            <a:endParaRPr sz="2000"/>
          </a:p>
        </p:txBody>
      </p:sp>
      <p:grpSp>
        <p:nvGrpSpPr>
          <p:cNvPr id="128" name="Google Shape;128;p17"/>
          <p:cNvGrpSpPr/>
          <p:nvPr/>
        </p:nvGrpSpPr>
        <p:grpSpPr>
          <a:xfrm>
            <a:off x="8314641" y="6097874"/>
            <a:ext cx="1987738" cy="428049"/>
            <a:chOff x="8314641" y="6097874"/>
            <a:chExt cx="1987738" cy="428049"/>
          </a:xfrm>
        </p:grpSpPr>
        <p:pic>
          <p:nvPicPr>
            <p:cNvPr descr="Image result for basic concepts icon" id="129" name="Google Shape;129;p17"/>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30" name="Google Shape;130;p17"/>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pSp>
        <p:nvGrpSpPr>
          <p:cNvPr id="135" name="Google Shape;135;p18"/>
          <p:cNvGrpSpPr/>
          <p:nvPr/>
        </p:nvGrpSpPr>
        <p:grpSpPr>
          <a:xfrm>
            <a:off x="10641945" y="6092176"/>
            <a:ext cx="1185363" cy="439448"/>
            <a:chOff x="5598891" y="5389418"/>
            <a:chExt cx="1185363" cy="439448"/>
          </a:xfrm>
        </p:grpSpPr>
        <p:pic>
          <p:nvPicPr>
            <p:cNvPr id="136" name="Google Shape;136;p18"/>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37" name="Google Shape;137;p18"/>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38" name="Google Shape;138;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2.2) Peer-To-Peer Model</a:t>
            </a:r>
            <a:endParaRPr/>
          </a:p>
        </p:txBody>
      </p:sp>
      <p:sp>
        <p:nvSpPr>
          <p:cNvPr id="139" name="Google Shape;139;p18"/>
          <p:cNvSpPr txBox="1"/>
          <p:nvPr>
            <p:ph idx="1" type="body"/>
          </p:nvPr>
        </p:nvSpPr>
        <p:spPr>
          <a:xfrm>
            <a:off x="838200" y="16908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1800"/>
              <a:buChar char="•"/>
            </a:pPr>
            <a:r>
              <a:rPr lang="en-CA"/>
              <a:t>Explain the Peer-To-Peer Model</a:t>
            </a:r>
            <a:endParaRPr/>
          </a:p>
          <a:p>
            <a:pPr indent="-228600" lvl="1" marL="685800" rtl="0" algn="l">
              <a:lnSpc>
                <a:spcPct val="90000"/>
              </a:lnSpc>
              <a:spcBef>
                <a:spcPts val="0"/>
              </a:spcBef>
              <a:spcAft>
                <a:spcPts val="0"/>
              </a:spcAft>
              <a:buSzPts val="1800"/>
              <a:buChar char="•"/>
            </a:pPr>
            <a:r>
              <a:rPr lang="en-CA"/>
              <a:t>What is a Peer</a:t>
            </a:r>
            <a:endParaRPr/>
          </a:p>
          <a:p>
            <a:pPr indent="-228600" lvl="2" marL="1143000" rtl="0" algn="l">
              <a:lnSpc>
                <a:spcPct val="90000"/>
              </a:lnSpc>
              <a:spcBef>
                <a:spcPts val="0"/>
              </a:spcBef>
              <a:spcAft>
                <a:spcPts val="0"/>
              </a:spcAft>
              <a:buSzPts val="1800"/>
              <a:buChar char="•"/>
            </a:pPr>
            <a:r>
              <a:rPr lang="en-CA"/>
              <a:t>peers are connected with each via the internet </a:t>
            </a:r>
            <a:endParaRPr/>
          </a:p>
          <a:p>
            <a:pPr indent="-266700" lvl="1" marL="685800" rtl="0" algn="l">
              <a:lnSpc>
                <a:spcPct val="90000"/>
              </a:lnSpc>
              <a:spcBef>
                <a:spcPts val="0"/>
              </a:spcBef>
              <a:spcAft>
                <a:spcPts val="0"/>
              </a:spcAft>
              <a:buSzPts val="2400"/>
              <a:buChar char="•"/>
            </a:pPr>
            <a:r>
              <a:rPr lang="en-CA" sz="2400"/>
              <a:t>How is it different from a Client Server Model</a:t>
            </a:r>
            <a:endParaRPr sz="2400"/>
          </a:p>
          <a:p>
            <a:pPr indent="-241300" lvl="2" marL="1143000" rtl="0" algn="l">
              <a:lnSpc>
                <a:spcPct val="90000"/>
              </a:lnSpc>
              <a:spcBef>
                <a:spcPts val="0"/>
              </a:spcBef>
              <a:spcAft>
                <a:spcPts val="0"/>
              </a:spcAft>
              <a:buSzPts val="2000"/>
              <a:buChar char="•"/>
            </a:pPr>
            <a:r>
              <a:rPr lang="en-CA" sz="2000"/>
              <a:t>The main differences is the data </a:t>
            </a:r>
            <a:r>
              <a:rPr lang="en-CA" sz="2000"/>
              <a:t>management</a:t>
            </a:r>
            <a:r>
              <a:rPr lang="en-CA" sz="2000"/>
              <a:t>. Peer-to-peer has its own data and application.</a:t>
            </a:r>
            <a:endParaRPr sz="2000"/>
          </a:p>
          <a:p>
            <a:pPr indent="-228600" lvl="0" marL="228600" rtl="0" algn="l">
              <a:lnSpc>
                <a:spcPct val="90000"/>
              </a:lnSpc>
              <a:spcBef>
                <a:spcPts val="1000"/>
              </a:spcBef>
              <a:spcAft>
                <a:spcPts val="0"/>
              </a:spcAft>
              <a:buClr>
                <a:schemeClr val="dk1"/>
              </a:buClr>
              <a:buSzPts val="2800"/>
              <a:buChar char="•"/>
            </a:pPr>
            <a:r>
              <a:rPr lang="en-CA"/>
              <a:t>Provide an example of an application that uses the Peer-To-Peer Model</a:t>
            </a:r>
            <a:endParaRPr/>
          </a:p>
          <a:p>
            <a:pPr indent="-241300" lvl="1" marL="685800" rtl="0" algn="l">
              <a:lnSpc>
                <a:spcPct val="90000"/>
              </a:lnSpc>
              <a:spcBef>
                <a:spcPts val="1000"/>
              </a:spcBef>
              <a:spcAft>
                <a:spcPts val="0"/>
              </a:spcAft>
              <a:buSzPts val="2000"/>
              <a:buChar char="•"/>
            </a:pPr>
            <a:r>
              <a:rPr lang="en-CA" sz="2000"/>
              <a:t>First</a:t>
            </a:r>
            <a:r>
              <a:rPr lang="en-CA" sz="2000"/>
              <a:t> example is a server based network.</a:t>
            </a:r>
            <a:endParaRPr sz="2000"/>
          </a:p>
          <a:p>
            <a:pPr indent="-241300" lvl="1" marL="685800" rtl="0" algn="l">
              <a:lnSpc>
                <a:spcPct val="90000"/>
              </a:lnSpc>
              <a:spcBef>
                <a:spcPts val="1000"/>
              </a:spcBef>
              <a:spcAft>
                <a:spcPts val="0"/>
              </a:spcAft>
              <a:buSzPts val="2000"/>
              <a:buChar char="•"/>
            </a:pPr>
            <a:r>
              <a:rPr lang="en-CA" sz="2000"/>
              <a:t>Second</a:t>
            </a:r>
            <a:r>
              <a:rPr lang="en-CA" sz="2000"/>
              <a:t> example is a peer-to-peer based network.</a:t>
            </a:r>
            <a:endParaRPr sz="2000"/>
          </a:p>
          <a:p>
            <a:pPr indent="0" lvl="0" marL="0" rtl="0" algn="l">
              <a:lnSpc>
                <a:spcPct val="90000"/>
              </a:lnSpc>
              <a:spcBef>
                <a:spcPts val="1000"/>
              </a:spcBef>
              <a:spcAft>
                <a:spcPts val="0"/>
              </a:spcAft>
              <a:buNone/>
            </a:pPr>
            <a:r>
              <a:t/>
            </a:r>
            <a:endParaRPr/>
          </a:p>
        </p:txBody>
      </p:sp>
      <p:grpSp>
        <p:nvGrpSpPr>
          <p:cNvPr id="140" name="Google Shape;140;p18"/>
          <p:cNvGrpSpPr/>
          <p:nvPr/>
        </p:nvGrpSpPr>
        <p:grpSpPr>
          <a:xfrm>
            <a:off x="8314641" y="6097874"/>
            <a:ext cx="1987738" cy="428049"/>
            <a:chOff x="8314641" y="6097874"/>
            <a:chExt cx="1987738" cy="428049"/>
          </a:xfrm>
        </p:grpSpPr>
        <p:pic>
          <p:nvPicPr>
            <p:cNvPr descr="Image result for basic concepts icon" id="141" name="Google Shape;141;p18"/>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42" name="Google Shape;142;p18"/>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grpSp>
        <p:nvGrpSpPr>
          <p:cNvPr id="147" name="Google Shape;147;p19"/>
          <p:cNvGrpSpPr/>
          <p:nvPr/>
        </p:nvGrpSpPr>
        <p:grpSpPr>
          <a:xfrm>
            <a:off x="10641945" y="6092176"/>
            <a:ext cx="1185363" cy="439448"/>
            <a:chOff x="5598891" y="5389418"/>
            <a:chExt cx="1185363" cy="439448"/>
          </a:xfrm>
        </p:grpSpPr>
        <p:pic>
          <p:nvPicPr>
            <p:cNvPr id="148" name="Google Shape;148;p19"/>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49" name="Google Shape;149;p19"/>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50" name="Google Shape;150;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2.3) Hyperlinks</a:t>
            </a:r>
            <a:endParaRPr/>
          </a:p>
        </p:txBody>
      </p:sp>
      <p:sp>
        <p:nvSpPr>
          <p:cNvPr id="151" name="Google Shape;151;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Hyperlink?</a:t>
            </a:r>
            <a:endParaRPr/>
          </a:p>
          <a:p>
            <a:pPr indent="-241300" lvl="1" marL="685800" rtl="0" algn="l">
              <a:lnSpc>
                <a:spcPct val="90000"/>
              </a:lnSpc>
              <a:spcBef>
                <a:spcPts val="0"/>
              </a:spcBef>
              <a:spcAft>
                <a:spcPts val="0"/>
              </a:spcAft>
              <a:buSzPts val="2000"/>
              <a:buChar char="•"/>
            </a:pPr>
            <a:r>
              <a:rPr lang="en-CA" sz="2000"/>
              <a:t>A Hyperlink is a link from a hypertext file.</a:t>
            </a:r>
            <a:endParaRPr sz="2000"/>
          </a:p>
          <a:p>
            <a:pPr indent="-228600" lvl="0" marL="228600" rtl="0" algn="l">
              <a:lnSpc>
                <a:spcPct val="90000"/>
              </a:lnSpc>
              <a:spcBef>
                <a:spcPts val="1000"/>
              </a:spcBef>
              <a:spcAft>
                <a:spcPts val="0"/>
              </a:spcAft>
              <a:buClr>
                <a:schemeClr val="dk1"/>
              </a:buClr>
              <a:buSzPts val="2800"/>
              <a:buChar char="•"/>
            </a:pPr>
            <a:r>
              <a:rPr lang="en-CA"/>
              <a:t>How are Hyperlink related to Web Pages?</a:t>
            </a:r>
            <a:endParaRPr/>
          </a:p>
          <a:p>
            <a:pPr indent="-241300" lvl="1" marL="685800" rtl="0" algn="l">
              <a:lnSpc>
                <a:spcPct val="90000"/>
              </a:lnSpc>
              <a:spcBef>
                <a:spcPts val="1000"/>
              </a:spcBef>
              <a:spcAft>
                <a:spcPts val="0"/>
              </a:spcAft>
              <a:buSzPts val="2000"/>
              <a:buChar char="•"/>
            </a:pPr>
            <a:r>
              <a:rPr lang="en-CA" sz="2000"/>
              <a:t>Hyperlink are similar with web pages </a:t>
            </a:r>
            <a:r>
              <a:rPr lang="en-CA" sz="2000"/>
              <a:t>because</a:t>
            </a:r>
            <a:r>
              <a:rPr lang="en-CA" sz="2000"/>
              <a:t> they both lead the reader to click or tap the link.</a:t>
            </a:r>
            <a:endParaRPr sz="2000"/>
          </a:p>
          <a:p>
            <a:pPr indent="-228600" lvl="0" marL="228600" rtl="0" algn="l">
              <a:lnSpc>
                <a:spcPct val="90000"/>
              </a:lnSpc>
              <a:spcBef>
                <a:spcPts val="1000"/>
              </a:spcBef>
              <a:spcAft>
                <a:spcPts val="0"/>
              </a:spcAft>
              <a:buClr>
                <a:schemeClr val="dk1"/>
              </a:buClr>
              <a:buSzPts val="2800"/>
              <a:buChar char="•"/>
            </a:pPr>
            <a:r>
              <a:rPr lang="en-CA"/>
              <a:t>How are Hyperlinks related to this PowerPoint document?</a:t>
            </a:r>
            <a:endParaRPr/>
          </a:p>
          <a:p>
            <a:pPr indent="-241300" lvl="1" marL="685800" rtl="0" algn="l">
              <a:lnSpc>
                <a:spcPct val="90000"/>
              </a:lnSpc>
              <a:spcBef>
                <a:spcPts val="1000"/>
              </a:spcBef>
              <a:spcAft>
                <a:spcPts val="0"/>
              </a:spcAft>
              <a:buSzPts val="2000"/>
              <a:buChar char="•"/>
            </a:pPr>
            <a:r>
              <a:rPr lang="en-CA" sz="2000"/>
              <a:t>Hyperlinks are related to PowerPoint doc because Hyperlink are also like normal links. They can be added </a:t>
            </a:r>
            <a:r>
              <a:rPr lang="en-CA" sz="2000"/>
              <a:t>normally to any doc.</a:t>
            </a:r>
            <a:endParaRPr sz="2000"/>
          </a:p>
        </p:txBody>
      </p:sp>
      <p:grpSp>
        <p:nvGrpSpPr>
          <p:cNvPr id="152" name="Google Shape;152;p19"/>
          <p:cNvGrpSpPr/>
          <p:nvPr/>
        </p:nvGrpSpPr>
        <p:grpSpPr>
          <a:xfrm>
            <a:off x="8314641" y="6097874"/>
            <a:ext cx="1987738" cy="428049"/>
            <a:chOff x="8314641" y="6097874"/>
            <a:chExt cx="1987738" cy="428049"/>
          </a:xfrm>
        </p:grpSpPr>
        <p:pic>
          <p:nvPicPr>
            <p:cNvPr descr="Image result for basic concepts icon" id="153" name="Google Shape;153;p19"/>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54" name="Google Shape;154;p19"/>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grpSp>
        <p:nvGrpSpPr>
          <p:cNvPr id="159" name="Google Shape;159;p20"/>
          <p:cNvGrpSpPr/>
          <p:nvPr/>
        </p:nvGrpSpPr>
        <p:grpSpPr>
          <a:xfrm>
            <a:off x="10641945" y="6092176"/>
            <a:ext cx="1185363" cy="439448"/>
            <a:chOff x="5598891" y="5389418"/>
            <a:chExt cx="1185363" cy="439448"/>
          </a:xfrm>
        </p:grpSpPr>
        <p:pic>
          <p:nvPicPr>
            <p:cNvPr id="160" name="Google Shape;160;p20"/>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61" name="Google Shape;161;p20"/>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62" name="Google Shape;162;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2.4) Packets &amp; Data</a:t>
            </a:r>
            <a:endParaRPr/>
          </a:p>
        </p:txBody>
      </p:sp>
      <p:sp>
        <p:nvSpPr>
          <p:cNvPr id="163" name="Google Shape;163;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Data Packet?</a:t>
            </a:r>
            <a:endParaRPr/>
          </a:p>
          <a:p>
            <a:pPr indent="-241300" lvl="1" marL="685800" rtl="0" algn="l">
              <a:lnSpc>
                <a:spcPct val="90000"/>
              </a:lnSpc>
              <a:spcBef>
                <a:spcPts val="0"/>
              </a:spcBef>
              <a:spcAft>
                <a:spcPts val="0"/>
              </a:spcAft>
              <a:buSzPts val="2000"/>
              <a:buChar char="•"/>
            </a:pPr>
            <a:r>
              <a:rPr lang="en-CA" sz="2000"/>
              <a:t>Data packet is a unit of data. They </a:t>
            </a:r>
            <a:r>
              <a:rPr lang="en-CA" sz="2000"/>
              <a:t>travel</a:t>
            </a:r>
            <a:r>
              <a:rPr lang="en-CA" sz="2000"/>
              <a:t> along the network path.</a:t>
            </a:r>
            <a:endParaRPr sz="2000"/>
          </a:p>
          <a:p>
            <a:pPr indent="-228600" lvl="0" marL="228600" rtl="0" algn="l">
              <a:lnSpc>
                <a:spcPct val="90000"/>
              </a:lnSpc>
              <a:spcBef>
                <a:spcPts val="1000"/>
              </a:spcBef>
              <a:spcAft>
                <a:spcPts val="0"/>
              </a:spcAft>
              <a:buClr>
                <a:schemeClr val="dk1"/>
              </a:buClr>
              <a:buSzPts val="2800"/>
              <a:buChar char="•"/>
            </a:pPr>
            <a:r>
              <a:rPr lang="en-CA"/>
              <a:t>What happens to a message (or data) when it is sent across the Internet?</a:t>
            </a:r>
            <a:endParaRPr/>
          </a:p>
          <a:p>
            <a:pPr indent="-241300" lvl="1" marL="685800" rtl="0" algn="l">
              <a:lnSpc>
                <a:spcPct val="90000"/>
              </a:lnSpc>
              <a:spcBef>
                <a:spcPts val="1000"/>
              </a:spcBef>
              <a:spcAft>
                <a:spcPts val="0"/>
              </a:spcAft>
              <a:buSzPts val="2000"/>
              <a:buChar char="•"/>
            </a:pPr>
            <a:r>
              <a:rPr lang="en-CA" sz="2000"/>
              <a:t>When d</a:t>
            </a:r>
            <a:r>
              <a:rPr lang="en-CA" sz="2000"/>
              <a:t>ata travels, they travel in packets</a:t>
            </a:r>
            <a:r>
              <a:rPr lang="en-CA" sz="2000"/>
              <a:t>. Whenever someone sends something to another person, the message breaks up into packets. </a:t>
            </a:r>
            <a:endParaRPr sz="2000"/>
          </a:p>
          <a:p>
            <a:pPr indent="-50800" lvl="0" marL="228600" rtl="0" algn="l">
              <a:lnSpc>
                <a:spcPct val="90000"/>
              </a:lnSpc>
              <a:spcBef>
                <a:spcPts val="1000"/>
              </a:spcBef>
              <a:spcAft>
                <a:spcPts val="0"/>
              </a:spcAft>
              <a:buClr>
                <a:schemeClr val="dk1"/>
              </a:buClr>
              <a:buSzPts val="2800"/>
              <a:buNone/>
            </a:pPr>
            <a:r>
              <a:t/>
            </a:r>
            <a:endParaRPr/>
          </a:p>
        </p:txBody>
      </p:sp>
      <p:grpSp>
        <p:nvGrpSpPr>
          <p:cNvPr id="164" name="Google Shape;164;p20"/>
          <p:cNvGrpSpPr/>
          <p:nvPr/>
        </p:nvGrpSpPr>
        <p:grpSpPr>
          <a:xfrm>
            <a:off x="8314641" y="6097874"/>
            <a:ext cx="1987738" cy="428049"/>
            <a:chOff x="8314641" y="6097874"/>
            <a:chExt cx="1987738" cy="428049"/>
          </a:xfrm>
        </p:grpSpPr>
        <p:pic>
          <p:nvPicPr>
            <p:cNvPr descr="Image result for basic concepts icon" id="165" name="Google Shape;165;p20"/>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66" name="Google Shape;166;p20"/>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grpSp>
        <p:nvGrpSpPr>
          <p:cNvPr id="171" name="Google Shape;171;p21"/>
          <p:cNvGrpSpPr/>
          <p:nvPr/>
        </p:nvGrpSpPr>
        <p:grpSpPr>
          <a:xfrm>
            <a:off x="10641945" y="6092176"/>
            <a:ext cx="1185363" cy="439448"/>
            <a:chOff x="5598891" y="5389418"/>
            <a:chExt cx="1185363" cy="439448"/>
          </a:xfrm>
        </p:grpSpPr>
        <p:pic>
          <p:nvPicPr>
            <p:cNvPr id="172" name="Google Shape;172;p21"/>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73" name="Google Shape;173;p21"/>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74" name="Google Shape;174;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2.5) Firewalls</a:t>
            </a:r>
            <a:endParaRPr/>
          </a:p>
        </p:txBody>
      </p:sp>
      <p:sp>
        <p:nvSpPr>
          <p:cNvPr id="175" name="Google Shape;175;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Firewall?</a:t>
            </a:r>
            <a:endParaRPr/>
          </a:p>
          <a:p>
            <a:pPr indent="-241300" lvl="1" marL="685800" rtl="0" algn="l">
              <a:lnSpc>
                <a:spcPct val="90000"/>
              </a:lnSpc>
              <a:spcBef>
                <a:spcPts val="0"/>
              </a:spcBef>
              <a:spcAft>
                <a:spcPts val="0"/>
              </a:spcAft>
              <a:buSzPts val="2000"/>
              <a:buChar char="•"/>
            </a:pPr>
            <a:r>
              <a:rPr lang="en-CA" sz="2000"/>
              <a:t>A firewall protects your computer system from </a:t>
            </a:r>
            <a:r>
              <a:rPr lang="en-CA" sz="2000"/>
              <a:t>unauthorized</a:t>
            </a:r>
            <a:r>
              <a:rPr lang="en-CA" sz="2000"/>
              <a:t> access</a:t>
            </a:r>
            <a:r>
              <a:rPr lang="en-CA" sz="2000"/>
              <a:t>.</a:t>
            </a:r>
            <a:endParaRPr sz="2000"/>
          </a:p>
          <a:p>
            <a:pPr indent="-228600" lvl="0" marL="228600" rtl="0" algn="l">
              <a:lnSpc>
                <a:spcPct val="90000"/>
              </a:lnSpc>
              <a:spcBef>
                <a:spcPts val="1000"/>
              </a:spcBef>
              <a:spcAft>
                <a:spcPts val="0"/>
              </a:spcAft>
              <a:buClr>
                <a:schemeClr val="dk1"/>
              </a:buClr>
              <a:buSzPts val="2800"/>
              <a:buChar char="•"/>
            </a:pPr>
            <a:r>
              <a:rPr lang="en-CA"/>
              <a:t>How does a Firewall protect your computer?</a:t>
            </a:r>
            <a:endParaRPr/>
          </a:p>
          <a:p>
            <a:pPr indent="-241300" lvl="1" marL="685800" rtl="0" algn="l">
              <a:lnSpc>
                <a:spcPct val="90000"/>
              </a:lnSpc>
              <a:spcBef>
                <a:spcPts val="1000"/>
              </a:spcBef>
              <a:spcAft>
                <a:spcPts val="0"/>
              </a:spcAft>
              <a:buSzPts val="2000"/>
              <a:buChar char="•"/>
            </a:pPr>
            <a:r>
              <a:rPr lang="en-CA" sz="2000"/>
              <a:t> Firewall has a piece of hardware or software that helps </a:t>
            </a:r>
            <a:r>
              <a:rPr lang="en-CA" sz="2000"/>
              <a:t>prevent</a:t>
            </a:r>
            <a:r>
              <a:rPr lang="en-CA" sz="2000"/>
              <a:t> malware and </a:t>
            </a:r>
            <a:r>
              <a:rPr lang="en-CA" sz="2000"/>
              <a:t>malicious attacks from entering the computer though the internet.</a:t>
            </a:r>
            <a:endParaRPr sz="2000"/>
          </a:p>
          <a:p>
            <a:pPr indent="-228600" lvl="0" marL="228600" rtl="0" algn="l">
              <a:lnSpc>
                <a:spcPct val="90000"/>
              </a:lnSpc>
              <a:spcBef>
                <a:spcPts val="1000"/>
              </a:spcBef>
              <a:spcAft>
                <a:spcPts val="0"/>
              </a:spcAft>
              <a:buClr>
                <a:schemeClr val="dk1"/>
              </a:buClr>
              <a:buSzPts val="2800"/>
              <a:buChar char="•"/>
            </a:pPr>
            <a:r>
              <a:rPr lang="en-CA"/>
              <a:t>How does a Firewall protect remote servers?</a:t>
            </a:r>
            <a:endParaRPr/>
          </a:p>
          <a:p>
            <a:pPr indent="-241300" lvl="1" marL="685800" rtl="0" algn="l">
              <a:lnSpc>
                <a:spcPct val="90000"/>
              </a:lnSpc>
              <a:spcBef>
                <a:spcPts val="1000"/>
              </a:spcBef>
              <a:spcAft>
                <a:spcPts val="0"/>
              </a:spcAft>
              <a:buSzPts val="2000"/>
              <a:buChar char="•"/>
            </a:pPr>
            <a:r>
              <a:rPr lang="en-CA" sz="2000"/>
              <a:t>They protect by filtering incoming and outgoing </a:t>
            </a:r>
            <a:r>
              <a:rPr lang="en-CA" sz="2000"/>
              <a:t>network traffic</a:t>
            </a:r>
            <a:r>
              <a:rPr lang="en-CA" sz="2000"/>
              <a:t> based on a set of user-</a:t>
            </a:r>
            <a:r>
              <a:rPr lang="en-CA" sz="2000"/>
              <a:t>defined</a:t>
            </a:r>
            <a:r>
              <a:rPr lang="en-CA" sz="2000"/>
              <a:t> rules.</a:t>
            </a:r>
            <a:endParaRPr sz="2000"/>
          </a:p>
          <a:p>
            <a:pPr indent="-50800" lvl="0" marL="228600" rtl="0" algn="l">
              <a:lnSpc>
                <a:spcPct val="90000"/>
              </a:lnSpc>
              <a:spcBef>
                <a:spcPts val="1000"/>
              </a:spcBef>
              <a:spcAft>
                <a:spcPts val="0"/>
              </a:spcAft>
              <a:buClr>
                <a:schemeClr val="dk1"/>
              </a:buClr>
              <a:buSzPts val="2800"/>
              <a:buNone/>
            </a:pPr>
            <a:r>
              <a:t/>
            </a:r>
            <a:endParaRPr/>
          </a:p>
        </p:txBody>
      </p:sp>
      <p:grpSp>
        <p:nvGrpSpPr>
          <p:cNvPr id="176" name="Google Shape;176;p21"/>
          <p:cNvGrpSpPr/>
          <p:nvPr/>
        </p:nvGrpSpPr>
        <p:grpSpPr>
          <a:xfrm>
            <a:off x="8314641" y="6097874"/>
            <a:ext cx="1987738" cy="428049"/>
            <a:chOff x="8314641" y="6097874"/>
            <a:chExt cx="1987738" cy="428049"/>
          </a:xfrm>
        </p:grpSpPr>
        <p:pic>
          <p:nvPicPr>
            <p:cNvPr descr="Image result for basic concepts icon" id="177" name="Google Shape;177;p21"/>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78" name="Google Shape;178;p21"/>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