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Jnanpith Award</c:v>
                </c:pt>
                <c:pt idx="1">
                  <c:v>Padma Shri</c:v>
                </c:pt>
                <c:pt idx="2">
                  <c:v>Bharat Ratna</c:v>
                </c:pt>
              </c:strCache>
            </c:strRef>
          </c:cat>
          <c:val>
            <c:numRef>
              <c:f>Sheet1!$B$2:$B$4</c:f>
              <c:numCache>
                <c:formatCode>General</c:formatCode>
                <c:ptCount val="3"/>
                <c:pt idx="0">
                  <c:v>0.05</c:v>
                </c:pt>
                <c:pt idx="1">
                  <c:v>0.25</c:v>
                </c:pt>
                <c:pt idx="2">
                  <c:v>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IIFA Awards</c:v>
                </c:pt>
                <c:pt idx="1">
                  <c:v>National Films Aw...</c:v>
                </c:pt>
                <c:pt idx="2">
                  <c:v>Dadasaheb Phalke ...</c:v>
                </c:pt>
              </c:strCache>
            </c:strRef>
          </c:cat>
          <c:val>
            <c:numRef>
              <c:f>Sheet1!$B$2:$B$4</c:f>
              <c:numCache>
                <c:formatCode>General</c:formatCode>
                <c:ptCount val="3"/>
                <c:pt idx="0">
                  <c:v>0.8125</c:v>
                </c:pt>
                <c:pt idx="1">
                  <c:v>0.125</c:v>
                </c:pt>
                <c:pt idx="2">
                  <c:v>0.0625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Shanti Swarup Bha...</c:v>
                </c:pt>
                <c:pt idx="1">
                  <c:v>Green Star Award</c:v>
                </c:pt>
                <c:pt idx="2">
                  <c:v>Manthan Award</c:v>
                </c:pt>
              </c:strCache>
            </c:strRef>
          </c:cat>
          <c:val>
            <c:numRef>
              <c:f>Sheet1!$B$2:$B$4</c:f>
              <c:numCache>
                <c:formatCode>General</c:formatCode>
                <c:ptCount val="3"/>
                <c:pt idx="0">
                  <c:v>0.6666666666666666</c:v>
                </c:pt>
                <c:pt idx="1">
                  <c:v>0.26666666666666666</c:v>
                </c:pt>
                <c:pt idx="2">
                  <c:v>0.06666666666666667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Ashoka Chakra</c:v>
                </c:pt>
                <c:pt idx="2">
                  <c:v>Maha Vir Chakra</c:v>
                </c:pt>
              </c:strCache>
            </c:strRef>
          </c:cat>
          <c:val>
            <c:numRef>
              <c:f>Sheet1!$B$2:$B$4</c:f>
              <c:numCache>
                <c:formatCode>General</c:formatCode>
                <c:ptCount val="3"/>
                <c:pt idx="0">
                  <c:v>0.125</c:v>
                </c:pt>
                <c:pt idx="1">
                  <c:v>0.375</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Dronacharya Award</c:v>
                </c:pt>
                <c:pt idx="1">
                  <c:v>Arjuna Award</c:v>
                </c:pt>
                <c:pt idx="2">
                  <c:v>Rajiv Gandhi Khel...</c:v>
                </c:pt>
              </c:strCache>
            </c:strRef>
          </c:cat>
          <c:val>
            <c:numRef>
              <c:f>Sheet1!$B$2:$B$4</c:f>
              <c:numCache>
                <c:formatCode>General</c:formatCode>
                <c:ptCount val="3"/>
                <c:pt idx="0">
                  <c:v>0.6666666666666666</c:v>
                </c:pt>
                <c:pt idx="1">
                  <c:v>0.13333333333333333</c:v>
                </c:pt>
                <c:pt idx="2">
                  <c:v>0.2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Manthan Award</c:v>
                </c:pt>
                <c:pt idx="2">
                  <c:v>Abel Prize</c:v>
                </c:pt>
              </c:strCache>
            </c:strRef>
          </c:cat>
          <c:val>
            <c:numRef>
              <c:f>Sheet1!$B$2:$B$4</c:f>
              <c:numCache>
                <c:formatCode>General</c:formatCode>
                <c:ptCount val="3"/>
                <c:pt idx="0">
                  <c:v>0.42857142857142855</c:v>
                </c:pt>
                <c:pt idx="1">
                  <c:v>0.2857142857142857</c:v>
                </c:pt>
                <c:pt idx="2">
                  <c:v>0.2857142857142857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Lal Bahadur Shast...</c:v>
                </c:pt>
                <c:pt idx="1">
                  <c:v>R.D Birla Award</c:v>
                </c:pt>
                <c:pt idx="2">
                  <c:v>Shanti Swarup Bha...</c:v>
                </c:pt>
              </c:strCache>
            </c:strRef>
          </c:cat>
          <c:val>
            <c:numRef>
              <c:f>Sheet1!$B$2:$B$4</c:f>
              <c:numCache>
                <c:formatCode>General</c:formatCode>
                <c:ptCount val="3"/>
                <c:pt idx="0">
                  <c:v>0.5</c:v>
                </c:pt>
                <c:pt idx="1">
                  <c:v>0.42857142857142855</c:v>
                </c:pt>
                <c:pt idx="2">
                  <c:v>0.07142857142857142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Vyas Samman</c:v>
                </c:pt>
                <c:pt idx="1">
                  <c:v>R.D Birla Award</c:v>
                </c:pt>
                <c:pt idx="2">
                  <c:v>Dr. B. C. Roy Award</c:v>
                </c:pt>
              </c:strCache>
            </c:strRef>
          </c:cat>
          <c:val>
            <c:numRef>
              <c:f>Sheet1!$B$2:$B$4</c:f>
              <c:numCache>
                <c:formatCode>General</c:formatCode>
                <c:ptCount val="3"/>
                <c:pt idx="0">
                  <c:v>0.08333333333333333</c:v>
                </c:pt>
                <c:pt idx="1">
                  <c:v>0.16666666666666666</c:v>
                </c:pt>
                <c:pt idx="2">
                  <c:v>0.75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Indira Gandhi Prize</c:v>
                </c:pt>
                <c:pt idx="1">
                  <c:v>Nobel Prize</c:v>
                </c:pt>
                <c:pt idx="2">
                  <c:v>Jawaharlal Nehru ...</c:v>
                </c:pt>
              </c:strCache>
            </c:strRef>
          </c:cat>
          <c:val>
            <c:numRef>
              <c:f>Sheet1!$B$2:$B$4</c:f>
              <c:numCache>
                <c:formatCode>General</c:formatCode>
                <c:ptCount val="3"/>
                <c:pt idx="0">
                  <c:v>0.4166666666666667</c:v>
                </c:pt>
                <c:pt idx="1">
                  <c:v>0.4166666666666667</c:v>
                </c:pt>
                <c:pt idx="2">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Bhushan</c:v>
                </c:pt>
                <c:pt idx="1">
                  <c:v>Padma Vibhushan</c:v>
                </c:pt>
                <c:pt idx="2">
                  <c:v>Padma Shri</c:v>
                </c:pt>
              </c:strCache>
            </c:strRef>
          </c:cat>
          <c:val>
            <c:numRef>
              <c:f>Sheet1!$B$2:$B$4</c:f>
              <c:numCache>
                <c:formatCode>General</c:formatCode>
                <c:ptCount val="3"/>
                <c:pt idx="0">
                  <c:v>0.2727272727272727</c:v>
                </c:pt>
                <c:pt idx="1">
                  <c:v>0.09090909090909091</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Jnanipath Award</c:v>
                </c:pt>
                <c:pt idx="1">
                  <c:v>Moortidevi Award</c:v>
                </c:pt>
                <c:pt idx="2">
                  <c:v>Sahitya Akademi A...</c:v>
                </c:pt>
              </c:strCache>
            </c:strRef>
          </c:cat>
          <c:val>
            <c:numRef>
              <c:f>Sheet1!$B$2:$B$4</c:f>
              <c:numCache>
                <c:formatCode>General</c:formatCode>
                <c:ptCount val="3"/>
                <c:pt idx="0">
                  <c:v>0.6923076923076923</c:v>
                </c:pt>
                <c:pt idx="1">
                  <c:v>0.0</c:v>
                </c:pt>
                <c:pt idx="2">
                  <c:v>0.3076923076923077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Sri</c:v>
                </c:pt>
                <c:pt idx="1">
                  <c:v>Dhyan Chand Award</c:v>
                </c:pt>
                <c:pt idx="2">
                  <c:v>Rajiv Gandhi Khel...</c:v>
                </c:pt>
              </c:strCache>
            </c:strRef>
          </c:cat>
          <c:val>
            <c:numRef>
              <c:f>Sheet1!$B$2:$B$4</c:f>
              <c:numCache>
                <c:formatCode>General</c:formatCode>
                <c:ptCount val="3"/>
                <c:pt idx="0">
                  <c:v>0.1111111111111111</c:v>
                </c:pt>
                <c:pt idx="1">
                  <c:v>0.16666666666666666</c:v>
                </c:pt>
                <c:pt idx="2">
                  <c:v>0.7222222222222222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R.D Birla Award</c:v>
                </c:pt>
                <c:pt idx="1">
                  <c:v>Vyas Samman</c:v>
                </c:pt>
                <c:pt idx="2">
                  <c:v>Sahitya Akademi A...</c:v>
                </c:pt>
              </c:strCache>
            </c:strRef>
          </c:cat>
          <c:val>
            <c:numRef>
              <c:f>Sheet1!$B$2:$B$4</c:f>
              <c:numCache>
                <c:formatCode>General</c:formatCode>
                <c:ptCount val="3"/>
                <c:pt idx="0">
                  <c:v>0.23076923076923078</c:v>
                </c:pt>
                <c:pt idx="1">
                  <c:v>0.15384615384615385</c:v>
                </c:pt>
                <c:pt idx="2">
                  <c:v>0.6153846153846154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Sahitya Akademi A...</c:v>
                </c:pt>
                <c:pt idx="1">
                  <c:v>Jnanipath Award</c:v>
                </c:pt>
                <c:pt idx="2">
                  <c:v>Manthan Award</c:v>
                </c:pt>
              </c:strCache>
            </c:strRef>
          </c:cat>
          <c:val>
            <c:numRef>
              <c:f>Sheet1!$B$2:$B$4</c:f>
              <c:numCache>
                <c:formatCode>General</c:formatCode>
                <c:ptCount val="3"/>
                <c:pt idx="0">
                  <c:v>0.6</c:v>
                </c:pt>
                <c:pt idx="1">
                  <c:v>0.4</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Grammy Award</c:v>
                </c:pt>
                <c:pt idx="1">
                  <c:v>Sangeet Natak Aka...</c:v>
                </c:pt>
                <c:pt idx="2">
                  <c:v>Dadasaheb Phalke ...</c:v>
                </c:pt>
              </c:strCache>
            </c:strRef>
          </c:cat>
          <c:val>
            <c:numRef>
              <c:f>Sheet1!$B$2:$B$4</c:f>
              <c:numCache>
                <c:formatCode>General</c:formatCode>
                <c:ptCount val="3"/>
                <c:pt idx="0">
                  <c:v>0.0</c:v>
                </c:pt>
                <c:pt idx="1">
                  <c:v>0.7</c:v>
                </c:pt>
                <c:pt idx="2">
                  <c:v>0.3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Abel Prize</c:v>
                </c:pt>
                <c:pt idx="1">
                  <c:v>Nobel Prize</c:v>
                </c:pt>
                <c:pt idx="2">
                  <c:v>Green Star Award</c:v>
                </c:pt>
              </c:strCache>
            </c:strRef>
          </c:cat>
          <c:val>
            <c:numRef>
              <c:f>Sheet1!$B$2:$B$4</c:f>
              <c:numCache>
                <c:formatCode>General</c:formatCode>
                <c:ptCount val="3"/>
                <c:pt idx="0">
                  <c:v>0.18181818181818182</c:v>
                </c:pt>
                <c:pt idx="1">
                  <c:v>0.18181818181818182</c:v>
                </c:pt>
                <c:pt idx="2">
                  <c:v>0.6363636363636364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Stirling Prize</c:v>
                </c:pt>
                <c:pt idx="1">
                  <c:v>Pritzker Architec...</c:v>
                </c:pt>
                <c:pt idx="2">
                  <c:v>Abel Prize</c:v>
                </c:pt>
              </c:strCache>
            </c:strRef>
          </c:cat>
          <c:val>
            <c:numRef>
              <c:f>Sheet1!$B$2:$B$4</c:f>
              <c:numCache>
                <c:formatCode>General</c:formatCode>
                <c:ptCount val="3"/>
                <c:pt idx="0">
                  <c:v>0.2</c:v>
                </c:pt>
                <c:pt idx="1">
                  <c:v>0.3</c:v>
                </c:pt>
                <c:pt idx="2">
                  <c:v>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Param Vir Chakra</c:v>
                </c:pt>
                <c:pt idx="1">
                  <c:v>Ashoka Chakra</c:v>
                </c:pt>
                <c:pt idx="2">
                  <c:v>Shaurya Chakra</c:v>
                </c:pt>
              </c:strCache>
            </c:strRef>
          </c:cat>
          <c:val>
            <c:numRef>
              <c:f>Sheet1!$B$2:$B$4</c:f>
              <c:numCache>
                <c:formatCode>General</c:formatCode>
                <c:ptCount val="3"/>
                <c:pt idx="0">
                  <c:v>0.8181818181818182</c:v>
                </c:pt>
                <c:pt idx="1">
                  <c:v>0.18181818181818182</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National Bravery ...</c:v>
                </c:pt>
                <c:pt idx="1">
                  <c:v>Rani Laxmi Bai Br...</c:v>
                </c:pt>
                <c:pt idx="2">
                  <c:v>Nari Shakti Puraskar</c:v>
                </c:pt>
              </c:strCache>
            </c:strRef>
          </c:cat>
          <c:val>
            <c:numRef>
              <c:f>Sheet1!$B$2:$B$4</c:f>
              <c:numCache>
                <c:formatCode>General</c:formatCode>
                <c:ptCount val="3"/>
                <c:pt idx="0">
                  <c:v>0.8333333333333334</c:v>
                </c:pt>
                <c:pt idx="1">
                  <c:v>0.08333333333333333</c:v>
                </c:pt>
                <c:pt idx="2">
                  <c:v>0.08333333333333333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Sometimes</c:v>
                </c:pt>
                <c:pt idx="2">
                  <c:v>No</c:v>
                </c:pt>
              </c:strCache>
            </c:strRef>
          </c:cat>
          <c:val>
            <c:numRef>
              <c:f>Sheet1!$B$2:$B$4</c:f>
              <c:numCache>
                <c:formatCode>General</c:formatCode>
                <c:ptCount val="3"/>
                <c:pt idx="0">
                  <c:v>0.8732394366197183</c:v>
                </c:pt>
                <c:pt idx="1">
                  <c:v>0.1267605633802817</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0.8709677419354839</c:v>
                </c:pt>
                <c:pt idx="1">
                  <c:v>0.12903225806451613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Increased</c:v>
                </c:pt>
                <c:pt idx="1">
                  <c:v>Decreased</c:v>
                </c:pt>
              </c:strCache>
            </c:strRef>
          </c:cat>
          <c:val>
            <c:numRef>
              <c:f>Sheet1!$B$2:$B$3</c:f>
              <c:numCache>
                <c:formatCode>General</c:formatCode>
                <c:ptCount val="2"/>
                <c:pt idx="0">
                  <c:v>0.6712328767123288</c:v>
                </c:pt>
                <c:pt idx="1">
                  <c:v>0.3287671232876712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Padma Bhushan</c:v>
                </c:pt>
              </c:strCache>
            </c:strRef>
          </c:cat>
          <c:val>
            <c:numRef>
              <c:f>Sheet1!$B$2:$B$4</c:f>
              <c:numCache>
                <c:formatCode>General</c:formatCode>
                <c:ptCount val="3"/>
                <c:pt idx="0">
                  <c:v>0.058823529411764705</c:v>
                </c:pt>
                <c:pt idx="1">
                  <c:v>0.7058823529411765</c:v>
                </c:pt>
                <c:pt idx="2">
                  <c:v>0.23529411764705882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Longer waiting time</c:v>
                </c:pt>
                <c:pt idx="1">
                  <c:v>Improper food pac...</c:v>
                </c:pt>
                <c:pt idx="2">
                  <c:v>Rude behavior of ...</c:v>
                </c:pt>
              </c:strCache>
            </c:strRef>
          </c:cat>
          <c:val>
            <c:numRef>
              <c:f>Sheet1!$B$2:$B$4</c:f>
              <c:numCache>
                <c:formatCode>General</c:formatCode>
                <c:ptCount val="3"/>
                <c:pt idx="0">
                  <c:v>0.7088607594936709</c:v>
                </c:pt>
                <c:pt idx="1">
                  <c:v>0.17721518987341772</c:v>
                </c:pt>
                <c:pt idx="2">
                  <c:v>0.11392405063291139</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Less than 5</c:v>
                </c:pt>
                <c:pt idx="1">
                  <c:v>Between 5 to 10</c:v>
                </c:pt>
                <c:pt idx="2">
                  <c:v>More than 10</c:v>
                </c:pt>
              </c:strCache>
            </c:strRef>
          </c:cat>
          <c:val>
            <c:numRef>
              <c:f>Sheet1!$B$2:$B$4</c:f>
              <c:numCache>
                <c:formatCode>General</c:formatCode>
                <c:ptCount val="3"/>
                <c:pt idx="0">
                  <c:v>0.0989010989010989</c:v>
                </c:pt>
                <c:pt idx="1">
                  <c:v>0.25274725274725274</c:v>
                </c:pt>
                <c:pt idx="2">
                  <c:v>0.6483516483516484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Morning to Afternoon</c:v>
                </c:pt>
                <c:pt idx="1">
                  <c:v>Afternoon to Evening</c:v>
                </c:pt>
                <c:pt idx="2">
                  <c:v>Evening to Night</c:v>
                </c:pt>
                <c:pt idx="3">
                  <c:v>Night to Late Night</c:v>
                </c:pt>
              </c:strCache>
            </c:strRef>
          </c:cat>
          <c:val>
            <c:numRef>
              <c:f>Sheet1!$B$2:$B$5</c:f>
              <c:numCache>
                <c:formatCode>General</c:formatCode>
                <c:ptCount val="4"/>
                <c:pt idx="0">
                  <c:v>0.08333333333333333</c:v>
                </c:pt>
                <c:pt idx="1">
                  <c:v>0.20833333333333334</c:v>
                </c:pt>
                <c:pt idx="2">
                  <c:v>0.5555555555555556</c:v>
                </c:pt>
                <c:pt idx="3">
                  <c:v>0.1527777777777778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I agree</c:v>
                </c:pt>
                <c:pt idx="1">
                  <c:v>I don’t agree</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c:v>
                </c:pt>
                <c:pt idx="1">
                  <c:v>No</c:v>
                </c:pt>
              </c:strCache>
            </c:strRef>
          </c:cat>
          <c:val>
            <c:numRef>
              <c:f>Sheet1!$B$2:$B$3</c:f>
              <c:numCache>
                <c:formatCode>General</c:formatCode>
                <c:ptCount val="2"/>
                <c:pt idx="0">
                  <c:v>0.9102564102564102</c:v>
                </c:pt>
                <c:pt idx="1">
                  <c:v>0.08974358974358974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Yes, very much</c:v>
                </c:pt>
                <c:pt idx="1">
                  <c:v>No, it’s still th...</c:v>
                </c:pt>
              </c:strCache>
            </c:strRef>
          </c:cat>
          <c:val>
            <c:numRef>
              <c:f>Sheet1!$B$2:$B$3</c:f>
              <c:numCache>
                <c:formatCode>General</c:formatCode>
                <c:ptCount val="2"/>
                <c:pt idx="0">
                  <c:v>0.9411764705882353</c:v>
                </c:pt>
                <c:pt idx="1">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Positively</c:v>
                </c:pt>
                <c:pt idx="1">
                  <c:v>Negative</c:v>
                </c:pt>
                <c:pt idx="2">
                  <c:v>Nothing changed f...</c:v>
                </c:pt>
              </c:strCache>
            </c:strRef>
          </c:cat>
          <c:val>
            <c:numRef>
              <c:f>Sheet1!$B$2:$B$4</c:f>
              <c:numCache>
                <c:formatCode>General</c:formatCode>
                <c:ptCount val="3"/>
                <c:pt idx="0">
                  <c:v>1.0</c:v>
                </c:pt>
                <c:pt idx="1">
                  <c:v>0.0</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Agree</c:v>
                </c:pt>
                <c:pt idx="1">
                  <c:v>Disagree</c:v>
                </c:pt>
                <c:pt idx="2">
                  <c:v>Both money and re...</c:v>
                </c:pt>
              </c:strCache>
            </c:strRef>
          </c:cat>
          <c:val>
            <c:numRef>
              <c:f>Sheet1!$B$2:$B$4</c:f>
              <c:numCache>
                <c:formatCode>General</c:formatCode>
                <c:ptCount val="3"/>
                <c:pt idx="0">
                  <c:v>0.7692307692307693</c:v>
                </c:pt>
                <c:pt idx="1">
                  <c:v>0.0</c:v>
                </c:pt>
                <c:pt idx="2">
                  <c:v>0.23076923076923078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I can't help you</c:v>
                </c:pt>
                <c:pt idx="1">
                  <c:v>Let’s find a solu...</c:v>
                </c:pt>
                <c:pt idx="2">
                  <c:v>That's not my pro...</c:v>
                </c:pt>
                <c:pt idx="3">
                  <c:v>Talk to customer ...</c:v>
                </c:pt>
              </c:strCache>
            </c:strRef>
          </c:cat>
          <c:val>
            <c:numRef>
              <c:f>Sheet1!$B$2:$B$5</c:f>
              <c:numCache>
                <c:formatCode>General</c:formatCode>
                <c:ptCount val="4"/>
                <c:pt idx="0">
                  <c:v>0.07446808510638298</c:v>
                </c:pt>
                <c:pt idx="1">
                  <c:v>0.3617021276595745</c:v>
                </c:pt>
                <c:pt idx="2">
                  <c:v>0.031914893617021274</c:v>
                </c:pt>
                <c:pt idx="3">
                  <c:v>0.5319148936170213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Respond in a low ...</c:v>
                </c:pt>
                <c:pt idx="1">
                  <c:v>Better to shout s...</c:v>
                </c:pt>
              </c:strCache>
            </c:strRef>
          </c:cat>
          <c:val>
            <c:numRef>
              <c:f>Sheet1!$B$2:$B$3</c:f>
              <c:numCache>
                <c:formatCode>General</c:formatCode>
                <c:ptCount val="2"/>
                <c:pt idx="0">
                  <c:v>0.8987341772151899</c:v>
                </c:pt>
                <c:pt idx="1">
                  <c:v>0.10126582278481013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Padma Vibhushan</c:v>
                </c:pt>
                <c:pt idx="1">
                  <c:v>Padma Bhushan</c:v>
                </c:pt>
                <c:pt idx="2">
                  <c:v>Dhyan Chand Award</c:v>
                </c:pt>
              </c:strCache>
            </c:strRef>
          </c:cat>
          <c:val>
            <c:numRef>
              <c:f>Sheet1!$B$2:$B$4</c:f>
              <c:numCache>
                <c:formatCode>General</c:formatCode>
                <c:ptCount val="3"/>
                <c:pt idx="0">
                  <c:v>0.6470588235294118</c:v>
                </c:pt>
                <c:pt idx="1">
                  <c:v>0.35294117647058826</c:v>
                </c:pt>
                <c:pt idx="2">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Hang the phone</c:v>
                </c:pt>
                <c:pt idx="1">
                  <c:v>Request them to c...</c:v>
                </c:pt>
              </c:strCache>
            </c:strRef>
          </c:cat>
          <c:val>
            <c:numRef>
              <c:f>Sheet1!$B$2:$B$3</c:f>
              <c:numCache>
                <c:formatCode>General</c:formatCode>
                <c:ptCount val="2"/>
                <c:pt idx="0">
                  <c:v>0.2222222222222222</c:v>
                </c:pt>
                <c:pt idx="1">
                  <c:v>0.7777777777777778</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Tell them it’s th...</c:v>
                </c:pt>
                <c:pt idx="1">
                  <c:v>Give excuses</c:v>
                </c:pt>
                <c:pt idx="2">
                  <c:v>Don’t respond wit...</c:v>
                </c:pt>
              </c:strCache>
            </c:strRef>
          </c:cat>
          <c:val>
            <c:numRef>
              <c:f>Sheet1!$B$2:$B$4</c:f>
              <c:numCache>
                <c:formatCode>General</c:formatCode>
                <c:ptCount val="3"/>
                <c:pt idx="0">
                  <c:v>0.18823529411764706</c:v>
                </c:pt>
                <c:pt idx="1">
                  <c:v>0.4235294117647059</c:v>
                </c:pt>
                <c:pt idx="2">
                  <c:v>0.38823529411764707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 appreciation...</c:v>
                </c:pt>
                <c:pt idx="1">
                  <c:v>No, I don’t feel ...</c:v>
                </c:pt>
                <c:pt idx="2">
                  <c:v>I don’t get appre...</c:v>
                </c:pt>
              </c:strCache>
            </c:strRef>
          </c:cat>
          <c:val>
            <c:numRef>
              <c:f>Sheet1!$B$2:$B$4</c:f>
              <c:numCache>
                <c:formatCode>General</c:formatCode>
                <c:ptCount val="3"/>
                <c:pt idx="0">
                  <c:v>0.8181818181818182</c:v>
                </c:pt>
                <c:pt idx="1">
                  <c:v>0.09090909090909091</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Sheet1!$A$2:$A$3</c:f>
              <c:strCache>
                <c:ptCount val="2"/>
                <c:pt idx="0">
                  <c:v>Since no one appr...</c:v>
                </c:pt>
                <c:pt idx="1">
                  <c:v>Yes, it is easy a...</c:v>
                </c:pt>
              </c:strCache>
            </c:strRef>
          </c:cat>
          <c:val>
            <c:numRef>
              <c:f>Sheet1!$B$2:$B$3</c:f>
              <c:numCache>
                <c:formatCode>General</c:formatCode>
                <c:ptCount val="2"/>
                <c:pt idx="0">
                  <c:v>0.0</c:v>
                </c:pt>
                <c:pt idx="1">
                  <c:v>1.0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About something s...</c:v>
                </c:pt>
                <c:pt idx="1">
                  <c:v>About me as an in...</c:v>
                </c:pt>
                <c:pt idx="2">
                  <c:v>About the way in ...</c:v>
                </c:pt>
              </c:strCache>
            </c:strRef>
          </c:cat>
          <c:val>
            <c:numRef>
              <c:f>Sheet1!$B$2:$B$4</c:f>
              <c:numCache>
                <c:formatCode>General</c:formatCode>
                <c:ptCount val="3"/>
                <c:pt idx="0">
                  <c:v>0.3333333333333333</c:v>
                </c:pt>
                <c:pt idx="1">
                  <c:v>0.4444444444444444</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To an extent yes!</c:v>
                </c:pt>
                <c:pt idx="1">
                  <c:v>I’m not aware of ...</c:v>
                </c:pt>
                <c:pt idx="2">
                  <c:v>I need to know mo...</c:v>
                </c:pt>
              </c:strCache>
            </c:strRef>
          </c:cat>
          <c:val>
            <c:numRef>
              <c:f>Sheet1!$B$2:$B$4</c:f>
              <c:numCache>
                <c:formatCode>General</c:formatCode>
                <c:ptCount val="3"/>
                <c:pt idx="0">
                  <c:v>0.7777777777777778</c:v>
                </c:pt>
                <c:pt idx="1">
                  <c:v>0.0</c:v>
                </c:pt>
                <c:pt idx="2">
                  <c:v>0.2222222222222222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1-5 hours</c:v>
                </c:pt>
                <c:pt idx="1">
                  <c:v>5-15hours</c:v>
                </c:pt>
                <c:pt idx="2">
                  <c:v>16-40 hours</c:v>
                </c:pt>
                <c:pt idx="3">
                  <c:v>&gt;41 hours</c:v>
                </c:pt>
              </c:strCache>
            </c:strRef>
          </c:cat>
          <c:val>
            <c:numRef>
              <c:f>Sheet1!$B$2:$B$5</c:f>
              <c:numCache>
                <c:formatCode>General</c:formatCode>
                <c:ptCount val="4"/>
                <c:pt idx="0">
                  <c:v>0.17333333333333334</c:v>
                </c:pt>
                <c:pt idx="1">
                  <c:v>0.16</c:v>
                </c:pt>
                <c:pt idx="2">
                  <c:v>0.2</c:v>
                </c:pt>
                <c:pt idx="3">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&lt; 3 days</c:v>
                </c:pt>
                <c:pt idx="1">
                  <c:v>3-5 days</c:v>
                </c:pt>
                <c:pt idx="2">
                  <c:v>6-7 days</c:v>
                </c:pt>
              </c:strCache>
            </c:strRef>
          </c:cat>
          <c:val>
            <c:numRef>
              <c:f>Sheet1!$B$2:$B$4</c:f>
              <c:numCache>
                <c:formatCode>General</c:formatCode>
                <c:ptCount val="3"/>
                <c:pt idx="0">
                  <c:v>0.13333333333333333</c:v>
                </c:pt>
                <c:pt idx="1">
                  <c:v>0.13333333333333333</c:v>
                </c:pt>
                <c:pt idx="2">
                  <c:v>0.7333333333333333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Yes</c:v>
                </c:pt>
                <c:pt idx="1">
                  <c:v>No</c:v>
                </c:pt>
                <c:pt idx="2">
                  <c:v>Sometimes</c:v>
                </c:pt>
              </c:strCache>
            </c:strRef>
          </c:cat>
          <c:val>
            <c:numRef>
              <c:f>Sheet1!$B$2:$B$4</c:f>
              <c:numCache>
                <c:formatCode>General</c:formatCode>
                <c:ptCount val="3"/>
                <c:pt idx="0">
                  <c:v>0.7205882352941176</c:v>
                </c:pt>
                <c:pt idx="1">
                  <c:v>0.10294117647058823</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Ladakh</c:v>
                </c:pt>
                <c:pt idx="1">
                  <c:v>Great Himalayas</c:v>
                </c:pt>
                <c:pt idx="2">
                  <c:v>Karakoram</c:v>
                </c:pt>
                <c:pt idx="3">
                  <c:v>Pangong</c:v>
                </c:pt>
              </c:strCache>
            </c:strRef>
          </c:cat>
          <c:val>
            <c:numRef>
              <c:f>Sheet1!$B$2:$B$5</c:f>
              <c:numCache>
                <c:formatCode>General</c:formatCode>
                <c:ptCount val="4"/>
                <c:pt idx="0">
                  <c:v>0.15384615384615385</c:v>
                </c:pt>
                <c:pt idx="1">
                  <c:v>0.7692307692307693</c:v>
                </c:pt>
                <c:pt idx="2">
                  <c:v>0.0</c:v>
                </c:pt>
                <c:pt idx="3">
                  <c:v>0.07692307692307693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Dronacharya Award</c:v>
                </c:pt>
                <c:pt idx="2">
                  <c:v>Dhyan Chand Award</c:v>
                </c:pt>
              </c:strCache>
            </c:strRef>
          </c:cat>
          <c:val>
            <c:numRef>
              <c:f>Sheet1!$B$2:$B$4</c:f>
              <c:numCache>
                <c:formatCode>General</c:formatCode>
                <c:ptCount val="3"/>
                <c:pt idx="0">
                  <c:v>0.4117647058823529</c:v>
                </c:pt>
                <c:pt idx="1">
                  <c:v>0.11764705882352941</c:v>
                </c:pt>
                <c:pt idx="2">
                  <c:v>0.47058823529411764</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0.5454545454545454</c:v>
                </c:pt>
                <c:pt idx="1">
                  <c:v>0.18181818181818182</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Nilgiri Hills</c:v>
                </c:pt>
                <c:pt idx="1">
                  <c:v>Cardamom Hills</c:v>
                </c:pt>
                <c:pt idx="2">
                  <c:v>Aravalli Hills</c:v>
                </c:pt>
                <c:pt idx="3">
                  <c:v>Kanchenjunga</c:v>
                </c:pt>
              </c:strCache>
            </c:strRef>
          </c:cat>
          <c:val>
            <c:numRef>
              <c:f>Sheet1!$B$2:$B$5</c:f>
              <c:numCache>
                <c:formatCode>General</c:formatCode>
                <c:ptCount val="4"/>
                <c:pt idx="0">
                  <c:v>0.3333333333333333</c:v>
                </c:pt>
                <c:pt idx="1">
                  <c:v>0.3333333333333333</c:v>
                </c:pt>
                <c:pt idx="2">
                  <c:v>0.16666666666666666</c:v>
                </c:pt>
                <c:pt idx="3">
                  <c:v>0.16666666666666666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Ganga</c:v>
                </c:pt>
                <c:pt idx="1">
                  <c:v>Godavari</c:v>
                </c:pt>
                <c:pt idx="2">
                  <c:v>Indus</c:v>
                </c:pt>
                <c:pt idx="3">
                  <c:v>Krishna</c:v>
                </c:pt>
              </c:strCache>
            </c:strRef>
          </c:cat>
          <c:val>
            <c:numRef>
              <c:f>Sheet1!$B$2:$B$5</c:f>
              <c:numCache>
                <c:formatCode>General</c:formatCode>
                <c:ptCount val="4"/>
                <c:pt idx="0">
                  <c:v>0.7272727272727273</c:v>
                </c:pt>
                <c:pt idx="1">
                  <c:v>0.0</c:v>
                </c:pt>
                <c:pt idx="2">
                  <c:v>0.09090909090909091</c:v>
                </c:pt>
                <c:pt idx="3">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Sheet1!$A$2:$A$5</c:f>
              <c:strCache>
                <c:ptCount val="4"/>
                <c:pt idx="0">
                  <c:v>Gangotri glacier</c:v>
                </c:pt>
                <c:pt idx="1">
                  <c:v>Nanda Devi Glacier</c:v>
                </c:pt>
                <c:pt idx="2">
                  <c:v>Lateral Glacier</c:v>
                </c:pt>
                <c:pt idx="3">
                  <c:v>Bandar Panch Glacier</c:v>
                </c:pt>
              </c:strCache>
            </c:strRef>
          </c:cat>
          <c:val>
            <c:numRef>
              <c:f>Sheet1!$B$2:$B$5</c:f>
              <c:numCache>
                <c:formatCode>General</c:formatCode>
                <c:ptCount val="4"/>
                <c:pt idx="0">
                  <c:v>0.8571428571428571</c:v>
                </c:pt>
                <c:pt idx="1">
                  <c:v>0.0</c:v>
                </c:pt>
                <c:pt idx="2">
                  <c:v>0.14285714285714285</c:v>
                </c:pt>
                <c:pt idx="3">
                  <c:v>0.0</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SSC</c:v>
                </c:pt>
                <c:pt idx="1">
                  <c:v>HSC</c:v>
                </c:pt>
                <c:pt idx="2">
                  <c:v>Diploma</c:v>
                </c:pt>
                <c:pt idx="3">
                  <c:v>Graduate</c:v>
                </c:pt>
                <c:pt idx="4">
                  <c:v>Post-Graduate</c:v>
                </c:pt>
              </c:strCache>
            </c:strRef>
          </c:cat>
          <c:val>
            <c:numRef>
              <c:f>Sheet1!$B$2:$B$6</c:f>
              <c:numCache>
                <c:formatCode>General</c:formatCode>
                <c:ptCount val="5"/>
                <c:pt idx="0">
                  <c:v>0.23529411764705882</c:v>
                </c:pt>
                <c:pt idx="1">
                  <c:v>0.11764705882352941</c:v>
                </c:pt>
                <c:pt idx="2">
                  <c:v>0.2647058823529412</c:v>
                </c:pt>
                <c:pt idx="3">
                  <c:v>0.3235294117647059</c:v>
                </c:pt>
                <c:pt idx="4">
                  <c:v>0.058823529411764705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Sheet1!$A$2:$A$6</c:f>
              <c:strCache>
                <c:ptCount val="5"/>
                <c:pt idx="0">
                  <c:v>Arya</c:v>
                </c:pt>
                <c:pt idx="1">
                  <c:v>Kumar</c:v>
                </c:pt>
                <c:pt idx="2">
                  <c:v>Ali</c:v>
                </c:pt>
                <c:pt idx="3">
                  <c:v>Sara</c:v>
                </c:pt>
                <c:pt idx="4">
                  <c:v>Joe</c:v>
                </c:pt>
              </c:strCache>
            </c:strRef>
          </c:cat>
          <c:val>
            <c:numRef>
              <c:f>Sheet1!$B$2:$B$6</c:f>
              <c:numCache>
                <c:formatCode>General</c:formatCode>
                <c:ptCount val="5"/>
                <c:pt idx="0">
                  <c:v>0.18181818181818182</c:v>
                </c:pt>
                <c:pt idx="1">
                  <c:v>0.18181818181818182</c:v>
                </c:pt>
                <c:pt idx="2">
                  <c:v>0.45454545454545453</c:v>
                </c:pt>
                <c:pt idx="3">
                  <c:v>0.0</c:v>
                </c:pt>
                <c:pt idx="4">
                  <c:v>0.18181818181818182</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0.7272727272727273</c:v>
                </c:pt>
                <c:pt idx="1">
                  <c:v>0.18181818181818182</c:v>
                </c:pt>
                <c:pt idx="2">
                  <c:v>0.09090909090909091</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A</c:v>
                </c:pt>
                <c:pt idx="1">
                  <c:v>B</c:v>
                </c:pt>
                <c:pt idx="2">
                  <c:v>C</c:v>
                </c:pt>
              </c:strCache>
            </c:strRef>
          </c:cat>
          <c:val>
            <c:numRef>
              <c:f>Sheet1!$B$2:$B$4</c:f>
              <c:numCache>
                <c:formatCode>General</c:formatCode>
                <c:ptCount val="3"/>
                <c:pt idx="0">
                  <c:v>0.3333333333333333</c:v>
                </c:pt>
                <c:pt idx="1">
                  <c:v>0.0</c:v>
                </c:pt>
                <c:pt idx="2">
                  <c:v>0.6666666666666666</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Saraswati Samman</c:v>
                </c:pt>
                <c:pt idx="1">
                  <c:v>Jnanpith Award</c:v>
                </c:pt>
                <c:pt idx="2">
                  <c:v>Vyas Samman</c:v>
                </c:pt>
              </c:strCache>
            </c:strRef>
          </c:cat>
          <c:val>
            <c:numRef>
              <c:f>Sheet1!$B$2:$B$4</c:f>
              <c:numCache>
                <c:formatCode>General</c:formatCode>
                <c:ptCount val="3"/>
                <c:pt idx="0">
                  <c:v>0.5454545454545454</c:v>
                </c:pt>
                <c:pt idx="1">
                  <c:v>0.09090909090909091</c:v>
                </c:pt>
                <c:pt idx="2">
                  <c:v>0.36363636363636365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Dadasaheb Phalke ...</c:v>
                </c:pt>
                <c:pt idx="1">
                  <c:v>Sahitya Akademi A...</c:v>
                </c:pt>
                <c:pt idx="2">
                  <c:v>Oscar Aaward</c:v>
                </c:pt>
              </c:strCache>
            </c:strRef>
          </c:cat>
          <c:val>
            <c:numRef>
              <c:f>Sheet1!$B$2:$B$4</c:f>
              <c:numCache>
                <c:formatCode>General</c:formatCode>
                <c:ptCount val="3"/>
                <c:pt idx="0">
                  <c:v>0.7647058823529411</c:v>
                </c:pt>
                <c:pt idx="1">
                  <c:v>0.058823529411764705</c:v>
                </c:pt>
                <c:pt idx="2">
                  <c:v>0.17647058823529413</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Rajiv Gandhi Khel...</c:v>
                </c:pt>
                <c:pt idx="1">
                  <c:v>Arjuna Award</c:v>
                </c:pt>
                <c:pt idx="2">
                  <c:v>Dronacharya Award</c:v>
                </c:pt>
              </c:strCache>
            </c:strRef>
          </c:cat>
          <c:val>
            <c:numRef>
              <c:f>Sheet1!$B$2:$B$4</c:f>
              <c:numCache>
                <c:formatCode>General</c:formatCode>
                <c:ptCount val="3"/>
                <c:pt idx="0">
                  <c:v>0.3125</c:v>
                </c:pt>
                <c:pt idx="1">
                  <c:v>0.4375</c:v>
                </c:pt>
                <c:pt idx="2">
                  <c:v>0.25</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style val="26"/>
  <c:chart>
    <c:autoTitleDeleted val="0"/>
    <c:plotArea>
      <c:pieChart>
        <c:varyColors val="1"/>
        <c:ser>
          <c:idx val="0"/>
          <c:order val="0"/>
          <c:tx>
            <c:strRef>
              <c:f>Sheet1!$B$1</c:f>
              <c:strCache>
                <c:ptCount val="1"/>
                <c:pt idx="0">
                  <c:v>Response</c:v>
                </c:pt>
              </c:strCache>
            </c:strRef>
          </c:tx>
          <c:cat>
            <c:strRef>
              <c:f>Sheet1!$A$2:$A$4</c:f>
              <c:strCache>
                <c:ptCount val="3"/>
                <c:pt idx="0">
                  <c:v>Bharat Ratna</c:v>
                </c:pt>
                <c:pt idx="1">
                  <c:v>Padma Vibhushan</c:v>
                </c:pt>
                <c:pt idx="2">
                  <c:v>Padma Bhushan</c:v>
                </c:pt>
              </c:strCache>
            </c:strRef>
          </c:cat>
          <c:val>
            <c:numRef>
              <c:f>Sheet1!$B$2:$B$4</c:f>
              <c:numCache>
                <c:formatCode>General</c:formatCode>
                <c:ptCount val="3"/>
                <c:pt idx="0">
                  <c:v>0.2</c:v>
                </c:pt>
                <c:pt idx="1">
                  <c:v>0.3333333333333333</c:v>
                </c:pt>
                <c:pt idx="2">
                  <c:v>0.4666666666666667</c:v>
                </c:pt>
              </c:numCache>
            </c:numRef>
          </c:val>
        </c:ser>
        <c:dLbls>
          <c:numFmt formatCode="0%" sourceLinked="0"/>
          <c:dLblPos val="outEnd"/>
          <c:showLegendKey val="0"/>
          <c:showVal val="1"/>
          <c:showCatName val="0"/>
          <c:showSerName val="0"/>
          <c:showPercent val="0"/>
          <c:showBubbleSize val="0"/>
          <c:showLeaderLines val="1"/>
        </c:dLbls>
      </c:pieChart>
    </c:plotArea>
    <c:legend>
      <c:legendPos val="b"/>
      <c:overlay val="0"/>
    </c:legend>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chart" Target="../charts/char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a:t>Full Report for 92</a:t>
            </a:r>
          </a:p>
        </p:txBody>
      </p:sp>
      <p:sp>
        <p:nvSpPr>
          <p:cNvPr id="3" name="Subtitle 2"/>
          <p:cNvSpPr>
            <a:spLocks noGrp="1"/>
          </p:cNvSpPr>
          <p:nvPr>
            <p:ph type="subTitle" idx="1"/>
          </p:nvPr>
        </p:nvSpPr>
        <p:spPr/>
        <p:txBody>
          <a:bodyPr/>
          <a:lstStyle/>
          <a:p>
            <a:r>
              <a:t>From 2022-05-01 to 2022-06-14</a:t>
            </a:r>
          </a:p>
        </p:txBody>
      </p:sp>
      <p:pic>
        <p:nvPicPr>
          <p:cNvPr id="4" name="Picture 3" descr="SeekLogo.png"/>
          <p:cNvPicPr>
            <a:picLocks noChangeAspect="1"/>
          </p:cNvPicPr>
          <p:nvPr/>
        </p:nvPicPr>
        <p:blipFill>
          <a:blip r:embed="rId2"/>
          <a:stretch>
            <a:fillRect/>
          </a:stretch>
        </p:blipFill>
        <p:spPr>
          <a:xfrm>
            <a:off x="7726679" y="18288"/>
            <a:ext cx="1408176" cy="129844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prose or poetry literary works in any of the 22 languages listed in the Constitution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6</a:t>
                      </a:r>
                    </a:p>
                  </a:txBody>
                  <a:tcPr/>
                </a:tc>
                <a:tc>
                  <a:txBody>
                    <a:bodyPr/>
                    <a:lstStyle/>
                    <a:p>
                      <a:r>
                        <a:t>0</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Vyas Samman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is India's highest award in the field of cinema for ‘outstanding contribution to the growth and development of Indian Cinema. It is presented annually at the National Film Awards ceremony.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Dadasaheb Phalke Award</a:t>
                      </a:r>
                    </a:p>
                  </a:txBody>
                  <a:tcPr/>
                </a:tc>
                <a:tc>
                  <a:txBody>
                    <a:bodyPr/>
                    <a:lstStyle/>
                    <a:p>
                      <a:r>
                        <a:t>13</a:t>
                      </a:r>
                    </a:p>
                  </a:txBody>
                  <a:tcPr/>
                </a:tc>
                <a:tc>
                  <a:txBody>
                    <a:bodyPr/>
                    <a:lstStyle/>
                    <a:p>
                      <a:r>
                        <a:t>0</a:t>
                      </a:r>
                    </a:p>
                  </a:txBody>
                  <a:tcPr/>
                </a:tc>
              </a:tr>
              <a:tr h="365760">
                <a:tc>
                  <a:txBody>
                    <a:bodyPr/>
                    <a:lstStyle/>
                    <a:p>
                      <a:r>
                        <a:t>Sahitya Akademi Award</a:t>
                      </a:r>
                    </a:p>
                  </a:txBody>
                  <a:tcPr/>
                </a:tc>
                <a:tc>
                  <a:txBody>
                    <a:bodyPr/>
                    <a:lstStyle/>
                    <a:p>
                      <a:r>
                        <a:t>1</a:t>
                      </a:r>
                    </a:p>
                  </a:txBody>
                  <a:tcPr/>
                </a:tc>
                <a:tc>
                  <a:txBody>
                    <a:bodyPr/>
                    <a:lstStyle/>
                    <a:p>
                      <a:r>
                        <a:t>0</a:t>
                      </a:r>
                    </a:p>
                  </a:txBody>
                  <a:tcPr/>
                </a:tc>
              </a:tr>
              <a:tr h="365760">
                <a:tc>
                  <a:txBody>
                    <a:bodyPr/>
                    <a:lstStyle/>
                    <a:p>
                      <a:r>
                        <a:t>Oscar Aaward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Performance in Sports and Games’, is the second-highest sporting honour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5</a:t>
                      </a:r>
                    </a:p>
                  </a:txBody>
                  <a:tcPr/>
                </a:tc>
                <a:tc>
                  <a:txBody>
                    <a:bodyPr/>
                    <a:lstStyle/>
                    <a:p>
                      <a:r>
                        <a:t>0</a:t>
                      </a:r>
                    </a:p>
                  </a:txBody>
                  <a:tcPr/>
                </a:tc>
              </a:tr>
              <a:tr h="365760">
                <a:tc>
                  <a:txBody>
                    <a:bodyPr/>
                    <a:lstStyle/>
                    <a:p>
                      <a:r>
                        <a:t>Arjuna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third-highest civilian award in the Republic of India. Instituted in the year 1954, this award is given for ‘distinguished service of a high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5</a:t>
                      </a:r>
                    </a:p>
                  </a:txBody>
                  <a:tcPr/>
                </a:tc>
                <a:tc>
                  <a:txBody>
                    <a:bodyPr/>
                    <a:lstStyle/>
                    <a:p>
                      <a:r>
                        <a:t>0</a:t>
                      </a:r>
                    </a:p>
                  </a:txBody>
                  <a:tcPr/>
                </a:tc>
              </a:tr>
              <a:tr h="365760">
                <a:tc>
                  <a:txBody>
                    <a:bodyPr/>
                    <a:lstStyle/>
                    <a:p>
                      <a:r>
                        <a:t>Padma Bhushan</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These are a set of awards presented annually in different countries around the world. The awards are voted by fans online for the Indian film industry.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IIFA Awards</a:t>
                      </a:r>
                    </a:p>
                  </a:txBody>
                  <a:tcPr/>
                </a:tc>
                <a:tc>
                  <a:txBody>
                    <a:bodyPr/>
                    <a:lstStyle/>
                    <a:p>
                      <a:r>
                        <a:t>13</a:t>
                      </a:r>
                    </a:p>
                  </a:txBody>
                  <a:tcPr/>
                </a:tc>
                <a:tc>
                  <a:txBody>
                    <a:bodyPr/>
                    <a:lstStyle/>
                    <a:p>
                      <a:r>
                        <a:t>0</a:t>
                      </a:r>
                    </a:p>
                  </a:txBody>
                  <a:tcPr/>
                </a:tc>
              </a:tr>
              <a:tr h="365760">
                <a:tc>
                  <a:txBody>
                    <a:bodyPr/>
                    <a:lstStyle/>
                    <a:p>
                      <a:r>
                        <a:t>National Films Awards</a:t>
                      </a:r>
                    </a:p>
                  </a:txBody>
                  <a:tcPr/>
                </a:tc>
                <a:tc>
                  <a:txBody>
                    <a:bodyPr/>
                    <a:lstStyle/>
                    <a:p>
                      <a:r>
                        <a:t>2</a:t>
                      </a:r>
                    </a:p>
                  </a:txBody>
                  <a:tcPr/>
                </a:tc>
                <a:tc>
                  <a:txBody>
                    <a:bodyPr/>
                    <a:lstStyle/>
                    <a:p>
                      <a:r>
                        <a:t>0</a:t>
                      </a:r>
                    </a:p>
                  </a:txBody>
                  <a:tcPr/>
                </a:tc>
              </a:tr>
              <a:tr h="365760">
                <a:tc>
                  <a:txBody>
                    <a:bodyPr/>
                    <a:lstStyle/>
                    <a:p>
                      <a:r>
                        <a:t>Dadasaheb Phalke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‘science and technology’ award in India given annually by the Council of Scientific and Industrial Research for notable and outstanding research, applied or fundamental, in biology, chemistry, environmental science, engineering, mathematics, medicine, and physics.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Shanti Swarup Bhatnagar Prize</a:t>
                      </a:r>
                    </a:p>
                  </a:txBody>
                  <a:tcPr/>
                </a:tc>
                <a:tc>
                  <a:txBody>
                    <a:bodyPr/>
                    <a:lstStyle/>
                    <a:p>
                      <a:r>
                        <a:t>10</a:t>
                      </a:r>
                    </a:p>
                  </a:txBody>
                  <a:tcPr/>
                </a:tc>
                <a:tc>
                  <a:txBody>
                    <a:bodyPr/>
                    <a:lstStyle/>
                    <a:p>
                      <a:r>
                        <a:t>0</a:t>
                      </a:r>
                    </a:p>
                  </a:txBody>
                  <a:tcPr/>
                </a:tc>
              </a:tr>
              <a:tr h="365760">
                <a:tc>
                  <a:txBody>
                    <a:bodyPr/>
                    <a:lstStyle/>
                    <a:p>
                      <a:r>
                        <a:t>Green Star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India's highest peacetime military decoration awarded for valour, courageous action or self-sacrifice away from the battlefield.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Bharat Ratna</a:t>
                      </a:r>
                    </a:p>
                  </a:txBody>
                  <a:tcPr/>
                </a:tc>
                <a:tc>
                  <a:txBody>
                    <a:bodyPr/>
                    <a:lstStyle/>
                    <a:p>
                      <a:r>
                        <a:t>2</a:t>
                      </a:r>
                    </a:p>
                  </a:txBody>
                  <a:tcPr/>
                </a:tc>
                <a:tc>
                  <a:txBody>
                    <a:bodyPr/>
                    <a:lstStyle/>
                    <a:p>
                      <a:r>
                        <a:t>0</a:t>
                      </a:r>
                    </a:p>
                  </a:txBody>
                  <a:tcPr/>
                </a:tc>
              </a:tr>
              <a:tr h="365760">
                <a:tc>
                  <a:txBody>
                    <a:bodyPr/>
                    <a:lstStyle/>
                    <a:p>
                      <a:r>
                        <a:t>Ashoka Chakra</a:t>
                      </a:r>
                    </a:p>
                  </a:txBody>
                  <a:tcPr/>
                </a:tc>
                <a:tc>
                  <a:txBody>
                    <a:bodyPr/>
                    <a:lstStyle/>
                    <a:p>
                      <a:r>
                        <a:t>6</a:t>
                      </a:r>
                    </a:p>
                  </a:txBody>
                  <a:tcPr/>
                </a:tc>
                <a:tc>
                  <a:txBody>
                    <a:bodyPr/>
                    <a:lstStyle/>
                    <a:p>
                      <a:r>
                        <a:t>0</a:t>
                      </a:r>
                    </a:p>
                  </a:txBody>
                  <a:tcPr/>
                </a:tc>
              </a:tr>
              <a:tr h="365760">
                <a:tc>
                  <a:txBody>
                    <a:bodyPr/>
                    <a:lstStyle/>
                    <a:p>
                      <a:r>
                        <a:t>Maha Vir Chakra</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16</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for ‘Outstanding Coaches in Sports and Games’, is sports coaching honour of the Republic of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Dronacharya Award</a:t>
                      </a:r>
                    </a:p>
                  </a:txBody>
                  <a:tcPr/>
                </a:tc>
                <a:tc>
                  <a:txBody>
                    <a:bodyPr/>
                    <a:lstStyle/>
                    <a:p>
                      <a:r>
                        <a:t>10</a:t>
                      </a:r>
                    </a:p>
                  </a:txBody>
                  <a:tcPr/>
                </a:tc>
                <a:tc>
                  <a:txBody>
                    <a:bodyPr/>
                    <a:lstStyle/>
                    <a:p>
                      <a:r>
                        <a:t>0</a:t>
                      </a:r>
                    </a:p>
                  </a:txBody>
                  <a:tcPr/>
                </a:tc>
              </a:tr>
              <a:tr h="365760">
                <a:tc>
                  <a:txBody>
                    <a:bodyPr/>
                    <a:lstStyle/>
                    <a:p>
                      <a:r>
                        <a:t>Arjuna Award</a:t>
                      </a:r>
                    </a:p>
                  </a:txBody>
                  <a:tcPr/>
                </a:tc>
                <a:tc>
                  <a:txBody>
                    <a:bodyPr/>
                    <a:lstStyle/>
                    <a:p>
                      <a:r>
                        <a:t>2</a:t>
                      </a:r>
                    </a:p>
                  </a:txBody>
                  <a:tcPr/>
                </a:tc>
                <a:tc>
                  <a:txBody>
                    <a:bodyPr/>
                    <a:lstStyle/>
                    <a:p>
                      <a:r>
                        <a:t>0</a:t>
                      </a:r>
                    </a:p>
                  </a:txBody>
                  <a:tcPr/>
                </a:tc>
              </a:tr>
              <a:tr h="365760">
                <a:tc>
                  <a:txBody>
                    <a:bodyPr/>
                    <a:lstStyle/>
                    <a:p>
                      <a:r>
                        <a:t>Rajiv Gandhi Khel Ratna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award for South Asia given in recognition of ‘exceptional digital content creation’. Nominations are accepted from the public and multiple awards are given in many categories.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Manthan Award</a:t>
                      </a:r>
                    </a:p>
                  </a:txBody>
                  <a:tcPr/>
                </a:tc>
                <a:tc>
                  <a:txBody>
                    <a:bodyPr/>
                    <a:lstStyle/>
                    <a:p>
                      <a:r>
                        <a:t>4</a:t>
                      </a:r>
                    </a:p>
                  </a:txBody>
                  <a:tcPr/>
                </a:tc>
                <a:tc>
                  <a:txBody>
                    <a:bodyPr/>
                    <a:lstStyle/>
                    <a:p>
                      <a:r>
                        <a:t>0</a:t>
                      </a:r>
                    </a:p>
                  </a:txBody>
                  <a:tcPr/>
                </a:tc>
              </a:tr>
              <a:tr h="365760">
                <a:tc>
                  <a:txBody>
                    <a:bodyPr/>
                    <a:lstStyle/>
                    <a:p>
                      <a:r>
                        <a:t>Abel Prize</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annual prestigious award provided to a business leader, management practitioner, public administrator, educator or institution builder for his/her sustained individual contributions for achievements of ‘high professional order and excellence’.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Lal Bahadur Shastri National Award</a:t>
                      </a:r>
                    </a:p>
                  </a:txBody>
                  <a:tcPr/>
                </a:tc>
                <a:tc>
                  <a:txBody>
                    <a:bodyPr/>
                    <a:lstStyle/>
                    <a:p>
                      <a:r>
                        <a:t>7</a:t>
                      </a:r>
                    </a:p>
                  </a:txBody>
                  <a:tcPr/>
                </a:tc>
                <a:tc>
                  <a:txBody>
                    <a:bodyPr/>
                    <a:lstStyle/>
                    <a:p>
                      <a:r>
                        <a:t>0</a:t>
                      </a:r>
                    </a:p>
                  </a:txBody>
                  <a:tcPr/>
                </a:tc>
              </a:tr>
              <a:tr h="365760">
                <a:tc>
                  <a:txBody>
                    <a:bodyPr/>
                    <a:lstStyle/>
                    <a:p>
                      <a:r>
                        <a:t>R.D Birla Award</a:t>
                      </a:r>
                    </a:p>
                  </a:txBody>
                  <a:tcPr/>
                </a:tc>
                <a:tc>
                  <a:txBody>
                    <a:bodyPr/>
                    <a:lstStyle/>
                    <a:p>
                      <a:r>
                        <a:t>6</a:t>
                      </a:r>
                    </a:p>
                  </a:txBody>
                  <a:tcPr/>
                </a:tc>
                <a:tc>
                  <a:txBody>
                    <a:bodyPr/>
                    <a:lstStyle/>
                    <a:p>
                      <a:r>
                        <a:t>0</a:t>
                      </a:r>
                    </a:p>
                  </a:txBody>
                  <a:tcPr/>
                </a:tc>
              </a:tr>
              <a:tr h="365760">
                <a:tc>
                  <a:txBody>
                    <a:bodyPr/>
                    <a:lstStyle/>
                    <a:p>
                      <a:r>
                        <a:t>Shanti Swarup Bhatnagar Prize</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Download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914400" y="1371600"/>
          <a:ext cx="7498080" cy="1828800"/>
        </p:xfrm>
        <a:graphic>
          <a:graphicData uri="http://schemas.openxmlformats.org/drawingml/2006/table">
            <a:tbl>
              <a:tblPr firstRow="1" bandRow="1">
                <a:tableStyleId>{5C22544A-7EE6-4342-B048-85BDC9FD1C3A}</a:tableStyleId>
              </a:tblPr>
              <a:tblGrid>
                <a:gridCol w="1828800"/>
                <a:gridCol w="1463040"/>
                <a:gridCol w="1828800"/>
                <a:gridCol w="914400"/>
                <a:gridCol w="1463040"/>
              </a:tblGrid>
              <a:tr h="457200">
                <a:tc>
                  <a:txBody>
                    <a:bodyPr/>
                    <a:lstStyle/>
                    <a:p/>
                  </a:txBody>
                  <a:tcPr/>
                </a:tc>
                <a:tc>
                  <a:txBody>
                    <a:bodyPr/>
                    <a:lstStyle/>
                    <a:p>
                      <a:r>
                        <a:t>Downloaded</a:t>
                      </a:r>
                    </a:p>
                  </a:txBody>
                  <a:tcPr/>
                </a:tc>
                <a:tc>
                  <a:txBody>
                    <a:bodyPr/>
                    <a:lstStyle/>
                    <a:p>
                      <a:r>
                        <a:t>Yet to Download</a:t>
                      </a:r>
                    </a:p>
                  </a:txBody>
                  <a:tcPr/>
                </a:tc>
                <a:tc>
                  <a:txBody>
                    <a:bodyPr/>
                    <a:lstStyle/>
                    <a:p>
                      <a:r>
                        <a:t>Total</a:t>
                      </a:r>
                    </a:p>
                  </a:txBody>
                  <a:tcPr/>
                </a:tc>
                <a:tc>
                  <a:txBody>
                    <a:bodyPr/>
                    <a:lstStyle/>
                    <a:p>
                      <a:r>
                        <a:t>% Download</a:t>
                      </a:r>
                    </a:p>
                  </a:txBody>
                  <a:tcPr/>
                </a:tc>
              </a:tr>
              <a:tr h="457200">
                <a:tc>
                  <a:txBody>
                    <a:bodyPr/>
                    <a:lstStyle/>
                    <a:p>
                      <a:r>
                        <a:t>Junior</a:t>
                      </a:r>
                    </a:p>
                  </a:txBody>
                  <a:tcPr/>
                </a:tc>
                <a:tc>
                  <a:txBody>
                    <a:bodyPr/>
                    <a:lstStyle/>
                    <a:p>
                      <a:r>
                        <a:t>1475</a:t>
                      </a:r>
                    </a:p>
                  </a:txBody>
                  <a:tcPr/>
                </a:tc>
                <a:tc>
                  <a:txBody>
                    <a:bodyPr/>
                    <a:lstStyle/>
                    <a:p>
                      <a:r>
                        <a:t>15191</a:t>
                      </a:r>
                    </a:p>
                  </a:txBody>
                  <a:tcPr/>
                </a:tc>
                <a:tc>
                  <a:txBody>
                    <a:bodyPr/>
                    <a:lstStyle/>
                    <a:p>
                      <a:r>
                        <a:t>16666</a:t>
                      </a:r>
                    </a:p>
                  </a:txBody>
                  <a:tcPr/>
                </a:tc>
                <a:tc>
                  <a:txBody>
                    <a:bodyPr/>
                    <a:lstStyle/>
                    <a:p>
                      <a:r>
                        <a:t>9%</a:t>
                      </a:r>
                    </a:p>
                  </a:txBody>
                  <a:tcPr/>
                </a:tc>
              </a:tr>
              <a:tr h="457200">
                <a:tc>
                  <a:txBody>
                    <a:bodyPr/>
                    <a:lstStyle/>
                    <a:p>
                      <a:r>
                        <a:t>Senior</a:t>
                      </a:r>
                    </a:p>
                  </a:txBody>
                  <a:tcPr/>
                </a:tc>
                <a:tc>
                  <a:txBody>
                    <a:bodyPr/>
                    <a:lstStyle/>
                    <a:p>
                      <a:r>
                        <a:t>1</a:t>
                      </a:r>
                    </a:p>
                  </a:txBody>
                  <a:tcPr/>
                </a:tc>
                <a:tc>
                  <a:txBody>
                    <a:bodyPr/>
                    <a:lstStyle/>
                    <a:p>
                      <a:r>
                        <a:t>3</a:t>
                      </a:r>
                    </a:p>
                  </a:txBody>
                  <a:tcPr/>
                </a:tc>
                <a:tc>
                  <a:txBody>
                    <a:bodyPr/>
                    <a:lstStyle/>
                    <a:p>
                      <a:r>
                        <a:t>4</a:t>
                      </a:r>
                    </a:p>
                  </a:txBody>
                  <a:tcPr/>
                </a:tc>
                <a:tc>
                  <a:txBody>
                    <a:bodyPr/>
                    <a:lstStyle/>
                    <a:p>
                      <a:r>
                        <a:t>25%</a:t>
                      </a:r>
                    </a:p>
                  </a:txBody>
                  <a:tcPr/>
                </a:tc>
              </a:tr>
              <a:tr h="457200">
                <a:tc>
                  <a:txBody>
                    <a:bodyPr/>
                    <a:lstStyle/>
                    <a:p>
                      <a:r>
                        <a:t>Total</a:t>
                      </a:r>
                    </a:p>
                  </a:txBody>
                  <a:tcPr/>
                </a:tc>
                <a:tc>
                  <a:txBody>
                    <a:bodyPr/>
                    <a:lstStyle/>
                    <a:p>
                      <a:r>
                        <a:t>1476</a:t>
                      </a:r>
                    </a:p>
                  </a:txBody>
                  <a:tcPr/>
                </a:tc>
                <a:tc>
                  <a:txBody>
                    <a:bodyPr/>
                    <a:lstStyle/>
                    <a:p>
                      <a:r>
                        <a:t>15194</a:t>
                      </a:r>
                    </a:p>
                  </a:txBody>
                  <a:tcPr/>
                </a:tc>
                <a:tc>
                  <a:txBody>
                    <a:bodyPr/>
                    <a:lstStyle/>
                    <a:p>
                      <a:r>
                        <a:t>16670</a:t>
                      </a:r>
                    </a:p>
                  </a:txBody>
                  <a:tcPr/>
                </a:tc>
                <a:tc>
                  <a:txBody>
                    <a:bodyPr/>
                    <a:lstStyle/>
                    <a:p>
                      <a:r>
                        <a:t>9%</a:t>
                      </a:r>
                    </a:p>
                  </a:txBody>
                  <a:tcPr/>
                </a:tc>
              </a:tr>
            </a:tbl>
          </a:graphicData>
        </a:graphic>
      </p:graphicFrame>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presented by the President of India in New Delhi every year on July 1, National Doctors' Day. It is also the highest honour that can be achieved by a doctor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Vyas Samman</a:t>
                      </a:r>
                    </a:p>
                  </a:txBody>
                  <a:tcPr/>
                </a:tc>
                <a:tc>
                  <a:txBody>
                    <a:bodyPr/>
                    <a:lstStyle/>
                    <a:p>
                      <a:r>
                        <a:t>1</a:t>
                      </a:r>
                    </a:p>
                  </a:txBody>
                  <a:tcPr/>
                </a:tc>
                <a:tc>
                  <a:txBody>
                    <a:bodyPr/>
                    <a:lstStyle/>
                    <a:p>
                      <a:r>
                        <a:t>0</a:t>
                      </a:r>
                    </a:p>
                  </a:txBody>
                  <a:tcPr/>
                </a:tc>
              </a:tr>
              <a:tr h="365760">
                <a:tc>
                  <a:txBody>
                    <a:bodyPr/>
                    <a:lstStyle/>
                    <a:p>
                      <a:r>
                        <a:t>R.D Birla Award</a:t>
                      </a:r>
                    </a:p>
                  </a:txBody>
                  <a:tcPr/>
                </a:tc>
                <a:tc>
                  <a:txBody>
                    <a:bodyPr/>
                    <a:lstStyle/>
                    <a:p>
                      <a:r>
                        <a:t>2</a:t>
                      </a:r>
                    </a:p>
                  </a:txBody>
                  <a:tcPr/>
                </a:tc>
                <a:tc>
                  <a:txBody>
                    <a:bodyPr/>
                    <a:lstStyle/>
                    <a:p>
                      <a:r>
                        <a:t>0</a:t>
                      </a:r>
                    </a:p>
                  </a:txBody>
                  <a:tcPr/>
                </a:tc>
              </a:tr>
              <a:tr h="365760">
                <a:tc>
                  <a:txBody>
                    <a:bodyPr/>
                    <a:lstStyle/>
                    <a:p>
                      <a:r>
                        <a:t>Dr. B. C. Roy Award</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prestigious award accorded annually to individuals or organisations in recognition of creative efforts toward promoting Peace, Disarmament and Development.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Indira Gandhi Prize</a:t>
                      </a:r>
                    </a:p>
                  </a:txBody>
                  <a:tcPr/>
                </a:tc>
                <a:tc>
                  <a:txBody>
                    <a:bodyPr/>
                    <a:lstStyle/>
                    <a:p>
                      <a:r>
                        <a:t>5</a:t>
                      </a:r>
                    </a:p>
                  </a:txBody>
                  <a:tcPr/>
                </a:tc>
                <a:tc>
                  <a:txBody>
                    <a:bodyPr/>
                    <a:lstStyle/>
                    <a:p>
                      <a:r>
                        <a:t>0</a:t>
                      </a:r>
                    </a:p>
                  </a:txBody>
                  <a:tcPr/>
                </a:tc>
              </a:tr>
              <a:tr h="365760">
                <a:tc>
                  <a:txBody>
                    <a:bodyPr/>
                    <a:lstStyle/>
                    <a:p>
                      <a:r>
                        <a:t>Nobel Prize</a:t>
                      </a:r>
                    </a:p>
                  </a:txBody>
                  <a:tcPr/>
                </a:tc>
                <a:tc>
                  <a:txBody>
                    <a:bodyPr/>
                    <a:lstStyle/>
                    <a:p>
                      <a:r>
                        <a:t>5</a:t>
                      </a:r>
                    </a:p>
                  </a:txBody>
                  <a:tcPr/>
                </a:tc>
                <a:tc>
                  <a:txBody>
                    <a:bodyPr/>
                    <a:lstStyle/>
                    <a:p>
                      <a:r>
                        <a:t>0</a:t>
                      </a:r>
                    </a:p>
                  </a:txBody>
                  <a:tcPr/>
                </a:tc>
              </a:tr>
              <a:tr h="365760">
                <a:tc>
                  <a:txBody>
                    <a:bodyPr/>
                    <a:lstStyle/>
                    <a:p>
                      <a:r>
                        <a:t>Jawaharlal Nehru Award</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fourth-highest civilian award of the Republic of India. It is awarded by the Government of India every year on India's Republic Day.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Bhushan</a:t>
                      </a:r>
                    </a:p>
                  </a:txBody>
                  <a:tcPr/>
                </a:tc>
                <a:tc>
                  <a:txBody>
                    <a:bodyPr/>
                    <a:lstStyle/>
                    <a:p>
                      <a:r>
                        <a:t>3</a:t>
                      </a:r>
                    </a:p>
                  </a:txBody>
                  <a:tcPr/>
                </a:tc>
                <a:tc>
                  <a:txBody>
                    <a:bodyPr/>
                    <a:lstStyle/>
                    <a:p>
                      <a:r>
                        <a:t>0</a:t>
                      </a:r>
                    </a:p>
                  </a:txBody>
                  <a:tcPr/>
                </a:tc>
              </a:tr>
              <a:tr h="365760">
                <a:tc>
                  <a:txBody>
                    <a:bodyPr/>
                    <a:lstStyle/>
                    <a:p>
                      <a:r>
                        <a:t>Padma Vibhushan</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an Indian literary award annually presented by the Bharatiya Jnanpith, a literary and research organisation. The award is given only to Indian writers writing in Indian languages included in the Constitution of India, and in English language.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Jnanipath Award</a:t>
                      </a:r>
                    </a:p>
                  </a:txBody>
                  <a:tcPr/>
                </a:tc>
                <a:tc>
                  <a:txBody>
                    <a:bodyPr/>
                    <a:lstStyle/>
                    <a:p>
                      <a:r>
                        <a:t>9</a:t>
                      </a:r>
                    </a:p>
                  </a:txBody>
                  <a:tcPr/>
                </a:tc>
                <a:tc>
                  <a:txBody>
                    <a:bodyPr/>
                    <a:lstStyle/>
                    <a:p>
                      <a:r>
                        <a:t>0</a:t>
                      </a:r>
                    </a:p>
                  </a:txBody>
                  <a:tcPr/>
                </a:tc>
              </a:tr>
              <a:tr h="365760">
                <a:tc>
                  <a:txBody>
                    <a:bodyPr/>
                    <a:lstStyle/>
                    <a:p>
                      <a:r>
                        <a:t>Moortidevi Award</a:t>
                      </a:r>
                    </a:p>
                  </a:txBody>
                  <a:tcPr/>
                </a:tc>
                <a:tc>
                  <a:txBody>
                    <a:bodyPr/>
                    <a:lstStyle/>
                    <a:p>
                      <a:r>
                        <a:t>0</a:t>
                      </a:r>
                    </a:p>
                  </a:txBody>
                  <a:tcPr/>
                </a:tc>
                <a:tc>
                  <a:txBody>
                    <a:bodyPr/>
                    <a:lstStyle/>
                    <a:p>
                      <a:r>
                        <a:t>0</a:t>
                      </a:r>
                    </a:p>
                  </a:txBody>
                  <a:tcPr/>
                </a:tc>
              </a:tr>
              <a:tr h="365760">
                <a:tc>
                  <a:txBody>
                    <a:bodyPr/>
                    <a:lstStyle/>
                    <a:p>
                      <a:r>
                        <a:t>Sahitya Akademi Award</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‘literary award’ given annually by the K.K. Birla Foundation. To be eligible for the award, the literary work must be in the Hindi language and have been published in the past 10 years.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R.D Birla Award</a:t>
                      </a:r>
                    </a:p>
                  </a:txBody>
                  <a:tcPr/>
                </a:tc>
                <a:tc>
                  <a:txBody>
                    <a:bodyPr/>
                    <a:lstStyle/>
                    <a:p>
                      <a:r>
                        <a:t>3</a:t>
                      </a:r>
                    </a:p>
                  </a:txBody>
                  <a:tcPr/>
                </a:tc>
                <a:tc>
                  <a:txBody>
                    <a:bodyPr/>
                    <a:lstStyle/>
                    <a:p>
                      <a:r>
                        <a:t>0</a:t>
                      </a:r>
                    </a:p>
                  </a:txBody>
                  <a:tcPr/>
                </a:tc>
              </a:tr>
              <a:tr h="365760">
                <a:tc>
                  <a:txBody>
                    <a:bodyPr/>
                    <a:lstStyle/>
                    <a:p>
                      <a:r>
                        <a:t>Vyas Samman</a:t>
                      </a:r>
                    </a:p>
                  </a:txBody>
                  <a:tcPr/>
                </a:tc>
                <a:tc>
                  <a:txBody>
                    <a:bodyPr/>
                    <a:lstStyle/>
                    <a:p>
                      <a:r>
                        <a:t>2</a:t>
                      </a:r>
                    </a:p>
                  </a:txBody>
                  <a:tcPr/>
                </a:tc>
                <a:tc>
                  <a:txBody>
                    <a:bodyPr/>
                    <a:lstStyle/>
                    <a:p>
                      <a:r>
                        <a:t>0</a:t>
                      </a:r>
                    </a:p>
                  </a:txBody>
                  <a:tcPr/>
                </a:tc>
              </a:tr>
              <a:tr h="365760">
                <a:tc>
                  <a:txBody>
                    <a:bodyPr/>
                    <a:lstStyle/>
                    <a:p>
                      <a:r>
                        <a:t>Sahitya Akademi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award's purpose is to recognise and promote excellence in Indian writing and also acknowledge new trends. It is a ‘literary honour’ in India annually conferred on writers of the most outstanding books of literary merit.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Sahitya Akademi Award</a:t>
                      </a:r>
                    </a:p>
                  </a:txBody>
                  <a:tcPr/>
                </a:tc>
                <a:tc>
                  <a:txBody>
                    <a:bodyPr/>
                    <a:lstStyle/>
                    <a:p>
                      <a:r>
                        <a:t>6</a:t>
                      </a:r>
                    </a:p>
                  </a:txBody>
                  <a:tcPr/>
                </a:tc>
                <a:tc>
                  <a:txBody>
                    <a:bodyPr/>
                    <a:lstStyle/>
                    <a:p>
                      <a:r>
                        <a:t>0</a:t>
                      </a:r>
                    </a:p>
                  </a:txBody>
                  <a:tcPr/>
                </a:tc>
              </a:tr>
              <a:tr h="365760">
                <a:tc>
                  <a:txBody>
                    <a:bodyPr/>
                    <a:lstStyle/>
                    <a:p>
                      <a:r>
                        <a:t>Jnanipath Award</a:t>
                      </a:r>
                    </a:p>
                  </a:txBody>
                  <a:tcPr/>
                </a:tc>
                <a:tc>
                  <a:txBody>
                    <a:bodyPr/>
                    <a:lstStyle/>
                    <a:p>
                      <a:r>
                        <a:t>4</a:t>
                      </a:r>
                    </a:p>
                  </a:txBody>
                  <a:tcPr/>
                </a:tc>
                <a:tc>
                  <a:txBody>
                    <a:bodyPr/>
                    <a:lstStyle/>
                    <a:p>
                      <a:r>
                        <a:t>0</a:t>
                      </a:r>
                    </a:p>
                  </a:txBody>
                  <a:tcPr/>
                </a:tc>
              </a:tr>
              <a:tr h="365760">
                <a:tc>
                  <a:txBody>
                    <a:bodyPr/>
                    <a:lstStyle/>
                    <a:p>
                      <a:r>
                        <a:t>Manthan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an award given by the India's National Academy of Music, Dance &amp; Drama. It is the highest Indian recognition given to “practicing artists”.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Grammy Award</a:t>
                      </a:r>
                    </a:p>
                  </a:txBody>
                  <a:tcPr/>
                </a:tc>
                <a:tc>
                  <a:txBody>
                    <a:bodyPr/>
                    <a:lstStyle/>
                    <a:p>
                      <a:r>
                        <a:t>0</a:t>
                      </a:r>
                    </a:p>
                  </a:txBody>
                  <a:tcPr/>
                </a:tc>
                <a:tc>
                  <a:txBody>
                    <a:bodyPr/>
                    <a:lstStyle/>
                    <a:p>
                      <a:r>
                        <a:t>0</a:t>
                      </a:r>
                    </a:p>
                  </a:txBody>
                  <a:tcPr/>
                </a:tc>
              </a:tr>
              <a:tr h="365760">
                <a:tc>
                  <a:txBody>
                    <a:bodyPr/>
                    <a:lstStyle/>
                    <a:p>
                      <a:r>
                        <a:t>Sangeet Natak Akademi</a:t>
                      </a:r>
                    </a:p>
                  </a:txBody>
                  <a:tcPr/>
                </a:tc>
                <a:tc>
                  <a:txBody>
                    <a:bodyPr/>
                    <a:lstStyle/>
                    <a:p>
                      <a:r>
                        <a:t>7</a:t>
                      </a:r>
                    </a:p>
                  </a:txBody>
                  <a:tcPr/>
                </a:tc>
                <a:tc>
                  <a:txBody>
                    <a:bodyPr/>
                    <a:lstStyle/>
                    <a:p>
                      <a:r>
                        <a:t>0</a:t>
                      </a:r>
                    </a:p>
                  </a:txBody>
                  <a:tcPr/>
                </a:tc>
              </a:tr>
              <a:tr h="365760">
                <a:tc>
                  <a:txBody>
                    <a:bodyPr/>
                    <a:lstStyle/>
                    <a:p>
                      <a:r>
                        <a:t>Dadasaheb Phalke Award</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award recognizes outstanding efforts to prevent, prepare for, and respond to environmental emergencies – as well as to integrate environment with humanitarian action across the world.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Abel Prize</a:t>
                      </a:r>
                    </a:p>
                  </a:txBody>
                  <a:tcPr/>
                </a:tc>
                <a:tc>
                  <a:txBody>
                    <a:bodyPr/>
                    <a:lstStyle/>
                    <a:p>
                      <a:r>
                        <a:t>2</a:t>
                      </a:r>
                    </a:p>
                  </a:txBody>
                  <a:tcPr/>
                </a:tc>
                <a:tc>
                  <a:txBody>
                    <a:bodyPr/>
                    <a:lstStyle/>
                    <a:p>
                      <a:r>
                        <a:t>0</a:t>
                      </a:r>
                    </a:p>
                  </a:txBody>
                  <a:tcPr/>
                </a:tc>
              </a:tr>
              <a:tr h="365760">
                <a:tc>
                  <a:txBody>
                    <a:bodyPr/>
                    <a:lstStyle/>
                    <a:p>
                      <a:r>
                        <a:t>Nobel Prize</a:t>
                      </a:r>
                    </a:p>
                  </a:txBody>
                  <a:tcPr/>
                </a:tc>
                <a:tc>
                  <a:txBody>
                    <a:bodyPr/>
                    <a:lstStyle/>
                    <a:p>
                      <a:r>
                        <a:t>2</a:t>
                      </a:r>
                    </a:p>
                  </a:txBody>
                  <a:tcPr/>
                </a:tc>
                <a:tc>
                  <a:txBody>
                    <a:bodyPr/>
                    <a:lstStyle/>
                    <a:p>
                      <a:r>
                        <a:t>0</a:t>
                      </a:r>
                    </a:p>
                  </a:txBody>
                  <a:tcPr/>
                </a:tc>
              </a:tr>
              <a:tr h="365760">
                <a:tc>
                  <a:txBody>
                    <a:bodyPr/>
                    <a:lstStyle/>
                    <a:p>
                      <a:r>
                        <a:t>Green Star Award</a:t>
                      </a:r>
                    </a:p>
                  </a:txBody>
                  <a:tcPr/>
                </a:tc>
                <a:tc>
                  <a:txBody>
                    <a:bodyPr/>
                    <a:lstStyle/>
                    <a:p>
                      <a:r>
                        <a:t>7</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awarded annually by the King of Norway to one or more outstanding mathematicians. Only Indian to win this award is S.R. Srinivasa Varadhan for his fundamental contributions to probability theory.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Stirling Prize</a:t>
                      </a:r>
                    </a:p>
                  </a:txBody>
                  <a:tcPr/>
                </a:tc>
                <a:tc>
                  <a:txBody>
                    <a:bodyPr/>
                    <a:lstStyle/>
                    <a:p>
                      <a:r>
                        <a:t>2</a:t>
                      </a:r>
                    </a:p>
                  </a:txBody>
                  <a:tcPr/>
                </a:tc>
                <a:tc>
                  <a:txBody>
                    <a:bodyPr/>
                    <a:lstStyle/>
                    <a:p>
                      <a:r>
                        <a:t>0</a:t>
                      </a:r>
                    </a:p>
                  </a:txBody>
                  <a:tcPr/>
                </a:tc>
              </a:tr>
              <a:tr h="365760">
                <a:tc>
                  <a:txBody>
                    <a:bodyPr/>
                    <a:lstStyle/>
                    <a:p>
                      <a:r>
                        <a:t>Pritzker Architecture Prize</a:t>
                      </a:r>
                    </a:p>
                  </a:txBody>
                  <a:tcPr/>
                </a:tc>
                <a:tc>
                  <a:txBody>
                    <a:bodyPr/>
                    <a:lstStyle/>
                    <a:p>
                      <a:r>
                        <a:t>3</a:t>
                      </a:r>
                    </a:p>
                  </a:txBody>
                  <a:tcPr/>
                </a:tc>
                <a:tc>
                  <a:txBody>
                    <a:bodyPr/>
                    <a:lstStyle/>
                    <a:p>
                      <a:r>
                        <a:t>0</a:t>
                      </a:r>
                    </a:p>
                  </a:txBody>
                  <a:tcPr/>
                </a:tc>
              </a:tr>
              <a:tr h="365760">
                <a:tc>
                  <a:txBody>
                    <a:bodyPr/>
                    <a:lstStyle/>
                    <a:p>
                      <a:r>
                        <a:t>Abel Prize</a:t>
                      </a:r>
                    </a:p>
                  </a:txBody>
                  <a:tcPr/>
                </a:tc>
                <a:tc>
                  <a:txBody>
                    <a:bodyPr/>
                    <a:lstStyle/>
                    <a:p>
                      <a:r>
                        <a:t>5</a:t>
                      </a:r>
                    </a:p>
                  </a:txBody>
                  <a:tcPr/>
                </a:tc>
                <a:tc>
                  <a:txBody>
                    <a:bodyPr/>
                    <a:lstStyle/>
                    <a:p>
                      <a:r>
                        <a:t>0</a:t>
                      </a:r>
                    </a:p>
                  </a:txBody>
                  <a:tcPr/>
                </a:tc>
              </a:tr>
              <a:tr h="365760">
                <a:tc>
                  <a:txBody>
                    <a:bodyPr/>
                    <a:lstStyle/>
                    <a:p>
                      <a:r>
                        <a:t>Total</a:t>
                      </a:r>
                    </a:p>
                  </a:txBody>
                  <a:tcPr/>
                </a:tc>
                <a:tc>
                  <a:txBody>
                    <a:bodyPr/>
                    <a:lstStyle/>
                    <a:p>
                      <a:r>
                        <a:t>10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India's highest military decoration, awarded for displaying distinguished acts of valour during wartime. The award is granted for "most conspicuous bravery in the presence of the enemy".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Param Vir Chakra</a:t>
                      </a:r>
                    </a:p>
                  </a:txBody>
                  <a:tcPr/>
                </a:tc>
                <a:tc>
                  <a:txBody>
                    <a:bodyPr/>
                    <a:lstStyle/>
                    <a:p>
                      <a:r>
                        <a:t>9</a:t>
                      </a:r>
                    </a:p>
                  </a:txBody>
                  <a:tcPr/>
                </a:tc>
                <a:tc>
                  <a:txBody>
                    <a:bodyPr/>
                    <a:lstStyle/>
                    <a:p>
                      <a:r>
                        <a:t>0</a:t>
                      </a:r>
                    </a:p>
                  </a:txBody>
                  <a:tcPr/>
                </a:tc>
              </a:tr>
              <a:tr h="365760">
                <a:tc>
                  <a:txBody>
                    <a:bodyPr/>
                    <a:lstStyle/>
                    <a:p>
                      <a:r>
                        <a:t>Ashoka Chakra</a:t>
                      </a:r>
                    </a:p>
                  </a:txBody>
                  <a:tcPr/>
                </a:tc>
                <a:tc>
                  <a:txBody>
                    <a:bodyPr/>
                    <a:lstStyle/>
                    <a:p>
                      <a:r>
                        <a:t>2</a:t>
                      </a:r>
                    </a:p>
                  </a:txBody>
                  <a:tcPr/>
                </a:tc>
                <a:tc>
                  <a:txBody>
                    <a:bodyPr/>
                    <a:lstStyle/>
                    <a:p>
                      <a:r>
                        <a:t>0</a:t>
                      </a:r>
                    </a:p>
                  </a:txBody>
                  <a:tcPr/>
                </a:tc>
              </a:tr>
              <a:tr h="365760">
                <a:tc>
                  <a:txBody>
                    <a:bodyPr/>
                    <a:lstStyle/>
                    <a:p>
                      <a:r>
                        <a:t>Shaurya Chakra</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8778240" cy="1828800"/>
        </p:xfrm>
        <a:graphic>
          <a:graphicData uri="http://schemas.openxmlformats.org/drawingml/2006/table">
            <a:tbl>
              <a:tblPr firstRow="1" bandRow="1">
                <a:tableStyleId>{5C22544A-7EE6-4342-B048-85BDC9FD1C3A}</a:tableStyleId>
              </a:tblPr>
              <a:tblGrid>
                <a:gridCol w="1463040"/>
                <a:gridCol w="1463040"/>
                <a:gridCol w="1463040"/>
                <a:gridCol w="1463040"/>
                <a:gridCol w="1463040"/>
                <a:gridCol w="1463040"/>
              </a:tblGrid>
              <a:tr h="457200">
                <a:tc>
                  <a:txBody>
                    <a:bodyPr/>
                    <a:lstStyle/>
                    <a:p/>
                  </a:txBody>
                  <a:tcPr/>
                </a:tc>
                <a:tc>
                  <a:txBody>
                    <a:bodyPr/>
                    <a:lstStyle/>
                    <a:p>
                      <a:r>
                        <a:t>Communication Skills</a:t>
                      </a:r>
                    </a:p>
                  </a:txBody>
                  <a:tcPr/>
                </a:tc>
                <a:tc>
                  <a:txBody>
                    <a:bodyPr/>
                    <a:lstStyle/>
                    <a:p>
                      <a:r>
                        <a:t>First Impressions</a:t>
                      </a:r>
                    </a:p>
                  </a:txBody>
                  <a:tcPr/>
                </a:tc>
                <a:tc>
                  <a:txBody>
                    <a:bodyPr/>
                    <a:lstStyle/>
                    <a:p>
                      <a:r>
                        <a:t>Grooming English</a:t>
                      </a:r>
                    </a:p>
                  </a:txBody>
                  <a:tcPr/>
                </a:tc>
                <a:tc>
                  <a:txBody>
                    <a:bodyPr/>
                    <a:lstStyle/>
                    <a:p>
                      <a:r>
                        <a:t>Induction</a:t>
                      </a:r>
                    </a:p>
                  </a:txBody>
                  <a:tcPr/>
                </a:tc>
                <a:tc>
                  <a:txBody>
                    <a:bodyPr/>
                    <a:lstStyle/>
                    <a:p>
                      <a:r>
                        <a:t>Interpersonal Skills</a:t>
                      </a:r>
                    </a:p>
                  </a:txBody>
                  <a:tcPr/>
                </a:tc>
              </a:tr>
              <a:tr h="457200">
                <a:tc>
                  <a:txBody>
                    <a:bodyPr/>
                    <a:lstStyle/>
                    <a:p>
                      <a:r>
                        <a:t>Junior</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r h="457200">
                <a:tc>
                  <a:txBody>
                    <a:bodyPr/>
                    <a:lstStyle/>
                    <a:p>
                      <a:r>
                        <a:t>Senior</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c>
                  <a:txBody>
                    <a:bodyPr/>
                    <a:lstStyle/>
                    <a:p>
                      <a:r>
                        <a:t>0</a:t>
                      </a:r>
                    </a:p>
                  </a:txBody>
                  <a:tcPr/>
                </a:tc>
              </a:tr>
              <a:tr h="457200">
                <a:tc>
                  <a:txBody>
                    <a:bodyPr/>
                    <a:lstStyle/>
                    <a:p>
                      <a:r>
                        <a:t>Total</a:t>
                      </a:r>
                    </a:p>
                  </a:txBody>
                  <a:tcPr/>
                </a:tc>
                <a:tc>
                  <a:txBody>
                    <a:bodyPr/>
                    <a:lstStyle/>
                    <a:p>
                      <a:r>
                        <a:t>39</a:t>
                      </a:r>
                    </a:p>
                  </a:txBody>
                  <a:tcPr/>
                </a:tc>
                <a:tc>
                  <a:txBody>
                    <a:bodyPr/>
                    <a:lstStyle/>
                    <a:p>
                      <a:r>
                        <a:t>1017</a:t>
                      </a:r>
                    </a:p>
                  </a:txBody>
                  <a:tcPr/>
                </a:tc>
                <a:tc>
                  <a:txBody>
                    <a:bodyPr/>
                    <a:lstStyle/>
                    <a:p>
                      <a:r>
                        <a:t>291</a:t>
                      </a:r>
                    </a:p>
                  </a:txBody>
                  <a:tcPr/>
                </a:tc>
                <a:tc>
                  <a:txBody>
                    <a:bodyPr/>
                    <a:lstStyle/>
                    <a:p>
                      <a:r>
                        <a:t>129</a:t>
                      </a:r>
                    </a:p>
                  </a:txBody>
                  <a:tcPr/>
                </a:tc>
                <a:tc>
                  <a:txBody>
                    <a:bodyPr/>
                    <a:lstStyle/>
                    <a:p>
                      <a:r>
                        <a:t>104</a:t>
                      </a:r>
                    </a:p>
                  </a:txBody>
                  <a:tcPr/>
                </a:tc>
              </a:tr>
            </a:tbl>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This is a set of awards given annually to about 25 Indian children below 18 years of age for "meritorious acts of bravery against all odds." The awards are given by the Government of India and the Indian Council for Child Welfare.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National Bravery Award</a:t>
                      </a:r>
                    </a:p>
                  </a:txBody>
                  <a:tcPr/>
                </a:tc>
                <a:tc>
                  <a:txBody>
                    <a:bodyPr/>
                    <a:lstStyle/>
                    <a:p>
                      <a:r>
                        <a:t>10</a:t>
                      </a:r>
                    </a:p>
                  </a:txBody>
                  <a:tcPr/>
                </a:tc>
                <a:tc>
                  <a:txBody>
                    <a:bodyPr/>
                    <a:lstStyle/>
                    <a:p>
                      <a:r>
                        <a:t>0</a:t>
                      </a:r>
                    </a:p>
                  </a:txBody>
                  <a:tcPr/>
                </a:tc>
              </a:tr>
              <a:tr h="365760">
                <a:tc>
                  <a:txBody>
                    <a:bodyPr/>
                    <a:lstStyle/>
                    <a:p>
                      <a:r>
                        <a:t>Rani Laxmi Bai Bravery Award</a:t>
                      </a:r>
                    </a:p>
                  </a:txBody>
                  <a:tcPr/>
                </a:tc>
                <a:tc>
                  <a:txBody>
                    <a:bodyPr/>
                    <a:lstStyle/>
                    <a:p>
                      <a:r>
                        <a:t>1</a:t>
                      </a:r>
                    </a:p>
                  </a:txBody>
                  <a:tcPr/>
                </a:tc>
                <a:tc>
                  <a:txBody>
                    <a:bodyPr/>
                    <a:lstStyle/>
                    <a:p>
                      <a:r>
                        <a:t>0</a:t>
                      </a:r>
                    </a:p>
                  </a:txBody>
                  <a:tcPr/>
                </a:tc>
              </a:tr>
              <a:tr h="365760">
                <a:tc>
                  <a:txBody>
                    <a:bodyPr/>
                    <a:lstStyle/>
                    <a:p>
                      <a:r>
                        <a:t>Nari Shakti Puraskar</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Are you a good listener?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124</a:t>
                      </a:r>
                    </a:p>
                  </a:txBody>
                  <a:tcPr/>
                </a:tc>
                <a:tc>
                  <a:txBody>
                    <a:bodyPr/>
                    <a:lstStyle/>
                    <a:p>
                      <a:r>
                        <a:t>0</a:t>
                      </a:r>
                    </a:p>
                  </a:txBody>
                  <a:tcPr/>
                </a:tc>
              </a:tr>
              <a:tr h="365760">
                <a:tc>
                  <a:txBody>
                    <a:bodyPr/>
                    <a:lstStyle/>
                    <a:p>
                      <a:r>
                        <a:t>Sometimes</a:t>
                      </a:r>
                    </a:p>
                  </a:txBody>
                  <a:tcPr/>
                </a:tc>
                <a:tc>
                  <a:txBody>
                    <a:bodyPr/>
                    <a:lstStyle/>
                    <a:p>
                      <a:r>
                        <a:t>18</a:t>
                      </a:r>
                    </a:p>
                  </a:txBody>
                  <a:tcPr/>
                </a:tc>
                <a:tc>
                  <a:txBody>
                    <a:bodyPr/>
                    <a:lstStyle/>
                    <a:p>
                      <a:r>
                        <a:t>0</a:t>
                      </a:r>
                    </a:p>
                  </a:txBody>
                  <a:tcPr/>
                </a:tc>
              </a:tr>
              <a:tr h="365760">
                <a:tc>
                  <a:txBody>
                    <a:bodyPr/>
                    <a:lstStyle/>
                    <a:p>
                      <a:r>
                        <a:t>No</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142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Do you agree, your relationship with your fleet coach will improve with improvement in your listening skills?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108</a:t>
                      </a:r>
                    </a:p>
                  </a:txBody>
                  <a:tcPr/>
                </a:tc>
                <a:tc>
                  <a:txBody>
                    <a:bodyPr/>
                    <a:lstStyle/>
                    <a:p>
                      <a:r>
                        <a:t>0</a:t>
                      </a:r>
                    </a:p>
                  </a:txBody>
                  <a:tcPr/>
                </a:tc>
              </a:tr>
              <a:tr h="457200">
                <a:tc>
                  <a:txBody>
                    <a:bodyPr/>
                    <a:lstStyle/>
                    <a:p>
                      <a:r>
                        <a:t>I don’t agree</a:t>
                      </a:r>
                    </a:p>
                  </a:txBody>
                  <a:tcPr/>
                </a:tc>
                <a:tc>
                  <a:txBody>
                    <a:bodyPr/>
                    <a:lstStyle/>
                    <a:p>
                      <a:r>
                        <a:t>16</a:t>
                      </a:r>
                    </a:p>
                  </a:txBody>
                  <a:tcPr/>
                </a:tc>
                <a:tc>
                  <a:txBody>
                    <a:bodyPr/>
                    <a:lstStyle/>
                    <a:p>
                      <a:r>
                        <a:t>0</a:t>
                      </a:r>
                    </a:p>
                  </a:txBody>
                  <a:tcPr/>
                </a:tc>
              </a:tr>
              <a:tr h="457200">
                <a:tc>
                  <a:txBody>
                    <a:bodyPr/>
                    <a:lstStyle/>
                    <a:p>
                      <a:r>
                        <a:t>Total</a:t>
                      </a:r>
                    </a:p>
                  </a:txBody>
                  <a:tcPr/>
                </a:tc>
                <a:tc>
                  <a:txBody>
                    <a:bodyPr/>
                    <a:lstStyle/>
                    <a:p>
                      <a:r>
                        <a:t>124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After GIGS, your incentives have increased or decreased?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Increased</a:t>
                      </a:r>
                    </a:p>
                  </a:txBody>
                  <a:tcPr/>
                </a:tc>
                <a:tc>
                  <a:txBody>
                    <a:bodyPr/>
                    <a:lstStyle/>
                    <a:p>
                      <a:r>
                        <a:t>49</a:t>
                      </a:r>
                    </a:p>
                  </a:txBody>
                  <a:tcPr/>
                </a:tc>
                <a:tc>
                  <a:txBody>
                    <a:bodyPr/>
                    <a:lstStyle/>
                    <a:p>
                      <a:r>
                        <a:t>0</a:t>
                      </a:r>
                    </a:p>
                  </a:txBody>
                  <a:tcPr/>
                </a:tc>
              </a:tr>
              <a:tr h="457200">
                <a:tc>
                  <a:txBody>
                    <a:bodyPr/>
                    <a:lstStyle/>
                    <a:p>
                      <a:r>
                        <a:t>Decreased</a:t>
                      </a:r>
                    </a:p>
                  </a:txBody>
                  <a:tcPr/>
                </a:tc>
                <a:tc>
                  <a:txBody>
                    <a:bodyPr/>
                    <a:lstStyle/>
                    <a:p>
                      <a:r>
                        <a:t>24</a:t>
                      </a:r>
                    </a:p>
                  </a:txBody>
                  <a:tcPr/>
                </a:tc>
                <a:tc>
                  <a:txBody>
                    <a:bodyPr/>
                    <a:lstStyle/>
                    <a:p>
                      <a:r>
                        <a:t>0</a:t>
                      </a:r>
                    </a:p>
                  </a:txBody>
                  <a:tcPr/>
                </a:tc>
              </a:tr>
              <a:tr h="457200">
                <a:tc>
                  <a:txBody>
                    <a:bodyPr/>
                    <a:lstStyle/>
                    <a:p>
                      <a:r>
                        <a:t>Total</a:t>
                      </a:r>
                    </a:p>
                  </a:txBody>
                  <a:tcPr/>
                </a:tc>
                <a:tc>
                  <a:txBody>
                    <a:bodyPr/>
                    <a:lstStyle/>
                    <a:p>
                      <a:r>
                        <a:t>73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the main challenge at the hotel/restaurant end?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Longer waiting time</a:t>
                      </a:r>
                    </a:p>
                  </a:txBody>
                  <a:tcPr/>
                </a:tc>
                <a:tc>
                  <a:txBody>
                    <a:bodyPr/>
                    <a:lstStyle/>
                    <a:p>
                      <a:r>
                        <a:t>56</a:t>
                      </a:r>
                    </a:p>
                  </a:txBody>
                  <a:tcPr/>
                </a:tc>
                <a:tc>
                  <a:txBody>
                    <a:bodyPr/>
                    <a:lstStyle/>
                    <a:p>
                      <a:r>
                        <a:t>0</a:t>
                      </a:r>
                    </a:p>
                  </a:txBody>
                  <a:tcPr/>
                </a:tc>
              </a:tr>
              <a:tr h="365760">
                <a:tc>
                  <a:txBody>
                    <a:bodyPr/>
                    <a:lstStyle/>
                    <a:p>
                      <a:r>
                        <a:t>Improper food packaging</a:t>
                      </a:r>
                    </a:p>
                  </a:txBody>
                  <a:tcPr/>
                </a:tc>
                <a:tc>
                  <a:txBody>
                    <a:bodyPr/>
                    <a:lstStyle/>
                    <a:p>
                      <a:r>
                        <a:t>14</a:t>
                      </a:r>
                    </a:p>
                  </a:txBody>
                  <a:tcPr/>
                </a:tc>
                <a:tc>
                  <a:txBody>
                    <a:bodyPr/>
                    <a:lstStyle/>
                    <a:p>
                      <a:r>
                        <a:t>0</a:t>
                      </a:r>
                    </a:p>
                  </a:txBody>
                  <a:tcPr/>
                </a:tc>
              </a:tr>
              <a:tr h="365760">
                <a:tc>
                  <a:txBody>
                    <a:bodyPr/>
                    <a:lstStyle/>
                    <a:p>
                      <a:r>
                        <a:t>Rude behavior of staff</a:t>
                      </a:r>
                    </a:p>
                  </a:txBody>
                  <a:tcPr/>
                </a:tc>
                <a:tc>
                  <a:txBody>
                    <a:bodyPr/>
                    <a:lstStyle/>
                    <a:p>
                      <a:r>
                        <a:t>9</a:t>
                      </a:r>
                    </a:p>
                  </a:txBody>
                  <a:tcPr/>
                </a:tc>
                <a:tc>
                  <a:txBody>
                    <a:bodyPr/>
                    <a:lstStyle/>
                    <a:p>
                      <a:r>
                        <a:t>0</a:t>
                      </a:r>
                    </a:p>
                  </a:txBody>
                  <a:tcPr/>
                </a:tc>
              </a:tr>
              <a:tr h="36576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orders do you get daily?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Less than 5</a:t>
                      </a:r>
                    </a:p>
                  </a:txBody>
                  <a:tcPr/>
                </a:tc>
                <a:tc>
                  <a:txBody>
                    <a:bodyPr/>
                    <a:lstStyle/>
                    <a:p>
                      <a:r>
                        <a:t>9</a:t>
                      </a:r>
                    </a:p>
                  </a:txBody>
                  <a:tcPr/>
                </a:tc>
                <a:tc>
                  <a:txBody>
                    <a:bodyPr/>
                    <a:lstStyle/>
                    <a:p>
                      <a:r>
                        <a:t>0</a:t>
                      </a:r>
                    </a:p>
                  </a:txBody>
                  <a:tcPr/>
                </a:tc>
              </a:tr>
              <a:tr h="365760">
                <a:tc>
                  <a:txBody>
                    <a:bodyPr/>
                    <a:lstStyle/>
                    <a:p>
                      <a:r>
                        <a:t>Between 5 to 10</a:t>
                      </a:r>
                    </a:p>
                  </a:txBody>
                  <a:tcPr/>
                </a:tc>
                <a:tc>
                  <a:txBody>
                    <a:bodyPr/>
                    <a:lstStyle/>
                    <a:p>
                      <a:r>
                        <a:t>23</a:t>
                      </a:r>
                    </a:p>
                  </a:txBody>
                  <a:tcPr/>
                </a:tc>
                <a:tc>
                  <a:txBody>
                    <a:bodyPr/>
                    <a:lstStyle/>
                    <a:p>
                      <a:r>
                        <a:t>0</a:t>
                      </a:r>
                    </a:p>
                  </a:txBody>
                  <a:tcPr/>
                </a:tc>
              </a:tr>
              <a:tr h="365760">
                <a:tc>
                  <a:txBody>
                    <a:bodyPr/>
                    <a:lstStyle/>
                    <a:p>
                      <a:r>
                        <a:t>More than 10</a:t>
                      </a:r>
                    </a:p>
                  </a:txBody>
                  <a:tcPr/>
                </a:tc>
                <a:tc>
                  <a:txBody>
                    <a:bodyPr/>
                    <a:lstStyle/>
                    <a:p>
                      <a:r>
                        <a:t>59</a:t>
                      </a:r>
                    </a:p>
                  </a:txBody>
                  <a:tcPr/>
                </a:tc>
                <a:tc>
                  <a:txBody>
                    <a:bodyPr/>
                    <a:lstStyle/>
                    <a:p>
                      <a:r>
                        <a:t>0</a:t>
                      </a:r>
                    </a:p>
                  </a:txBody>
                  <a:tcPr/>
                </a:tc>
              </a:tr>
              <a:tr h="365760">
                <a:tc>
                  <a:txBody>
                    <a:bodyPr/>
                    <a:lstStyle/>
                    <a:p>
                      <a:r>
                        <a:t>Total</a:t>
                      </a:r>
                    </a:p>
                  </a:txBody>
                  <a:tcPr/>
                </a:tc>
                <a:tc>
                  <a:txBody>
                    <a:bodyPr/>
                    <a:lstStyle/>
                    <a:p>
                      <a:r>
                        <a:t>91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During which shift the orders are maximum?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Morning to Afternoon</a:t>
                      </a:r>
                    </a:p>
                  </a:txBody>
                  <a:tcPr/>
                </a:tc>
                <a:tc>
                  <a:txBody>
                    <a:bodyPr/>
                    <a:lstStyle/>
                    <a:p>
                      <a:r>
                        <a:t>6</a:t>
                      </a:r>
                    </a:p>
                  </a:txBody>
                  <a:tcPr/>
                </a:tc>
                <a:tc>
                  <a:txBody>
                    <a:bodyPr/>
                    <a:lstStyle/>
                    <a:p>
                      <a:r>
                        <a:t>0</a:t>
                      </a:r>
                    </a:p>
                  </a:txBody>
                  <a:tcPr/>
                </a:tc>
              </a:tr>
              <a:tr h="304800">
                <a:tc>
                  <a:txBody>
                    <a:bodyPr/>
                    <a:lstStyle/>
                    <a:p>
                      <a:r>
                        <a:t>Afternoon to Evening</a:t>
                      </a:r>
                    </a:p>
                  </a:txBody>
                  <a:tcPr/>
                </a:tc>
                <a:tc>
                  <a:txBody>
                    <a:bodyPr/>
                    <a:lstStyle/>
                    <a:p>
                      <a:r>
                        <a:t>15</a:t>
                      </a:r>
                    </a:p>
                  </a:txBody>
                  <a:tcPr/>
                </a:tc>
                <a:tc>
                  <a:txBody>
                    <a:bodyPr/>
                    <a:lstStyle/>
                    <a:p>
                      <a:r>
                        <a:t>0</a:t>
                      </a:r>
                    </a:p>
                  </a:txBody>
                  <a:tcPr/>
                </a:tc>
              </a:tr>
              <a:tr h="304800">
                <a:tc>
                  <a:txBody>
                    <a:bodyPr/>
                    <a:lstStyle/>
                    <a:p>
                      <a:r>
                        <a:t>Evening to Night</a:t>
                      </a:r>
                    </a:p>
                  </a:txBody>
                  <a:tcPr/>
                </a:tc>
                <a:tc>
                  <a:txBody>
                    <a:bodyPr/>
                    <a:lstStyle/>
                    <a:p>
                      <a:r>
                        <a:t>40</a:t>
                      </a:r>
                    </a:p>
                  </a:txBody>
                  <a:tcPr/>
                </a:tc>
                <a:tc>
                  <a:txBody>
                    <a:bodyPr/>
                    <a:lstStyle/>
                    <a:p>
                      <a:r>
                        <a:t>0</a:t>
                      </a:r>
                    </a:p>
                  </a:txBody>
                  <a:tcPr/>
                </a:tc>
              </a:tr>
              <a:tr h="304800">
                <a:tc>
                  <a:txBody>
                    <a:bodyPr/>
                    <a:lstStyle/>
                    <a:p>
                      <a:r>
                        <a:t>Night to Late Night</a:t>
                      </a:r>
                    </a:p>
                  </a:txBody>
                  <a:tcPr/>
                </a:tc>
                <a:tc>
                  <a:txBody>
                    <a:bodyPr/>
                    <a:lstStyle/>
                    <a:p>
                      <a:r>
                        <a:t>11</a:t>
                      </a:r>
                    </a:p>
                  </a:txBody>
                  <a:tcPr/>
                </a:tc>
                <a:tc>
                  <a:txBody>
                    <a:bodyPr/>
                    <a:lstStyle/>
                    <a:p>
                      <a:r>
                        <a:t>0</a:t>
                      </a:r>
                    </a:p>
                  </a:txBody>
                  <a:tcPr/>
                </a:tc>
              </a:tr>
              <a:tr h="304800">
                <a:tc>
                  <a:txBody>
                    <a:bodyPr/>
                    <a:lstStyle/>
                    <a:p>
                      <a:r>
                        <a:t>Total</a:t>
                      </a:r>
                    </a:p>
                  </a:txBody>
                  <a:tcPr/>
                </a:tc>
                <a:tc>
                  <a:txBody>
                    <a:bodyPr/>
                    <a:lstStyle/>
                    <a:p>
                      <a:r>
                        <a:t>72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appreciation is more than a day or week – it’s a long-term investment, both for employees and the organization”.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I agree</a:t>
                      </a:r>
                    </a:p>
                  </a:txBody>
                  <a:tcPr/>
                </a:tc>
                <a:tc>
                  <a:txBody>
                    <a:bodyPr/>
                    <a:lstStyle/>
                    <a:p>
                      <a:r>
                        <a:t>16</a:t>
                      </a:r>
                    </a:p>
                  </a:txBody>
                  <a:tcPr/>
                </a:tc>
                <a:tc>
                  <a:txBody>
                    <a:bodyPr/>
                    <a:lstStyle/>
                    <a:p>
                      <a:r>
                        <a:t>0</a:t>
                      </a:r>
                    </a:p>
                  </a:txBody>
                  <a:tcPr/>
                </a:tc>
              </a:tr>
              <a:tr h="457200">
                <a:tc>
                  <a:txBody>
                    <a:bodyPr/>
                    <a:lstStyle/>
                    <a:p>
                      <a:r>
                        <a:t>I don’t agree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Sometimes you can quickly calm an angry customer by simply listening. Do you agree?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a:t>
                      </a:r>
                    </a:p>
                  </a:txBody>
                  <a:tcPr/>
                </a:tc>
                <a:tc>
                  <a:txBody>
                    <a:bodyPr/>
                    <a:lstStyle/>
                    <a:p>
                      <a:r>
                        <a:t>71</a:t>
                      </a:r>
                    </a:p>
                  </a:txBody>
                  <a:tcPr/>
                </a:tc>
                <a:tc>
                  <a:txBody>
                    <a:bodyPr/>
                    <a:lstStyle/>
                    <a:p>
                      <a:r>
                        <a:t>0</a:t>
                      </a:r>
                    </a:p>
                  </a:txBody>
                  <a:tcPr/>
                </a:tc>
              </a:tr>
              <a:tr h="457200">
                <a:tc>
                  <a:txBody>
                    <a:bodyPr/>
                    <a:lstStyle/>
                    <a:p>
                      <a:r>
                        <a:t>No</a:t>
                      </a:r>
                    </a:p>
                  </a:txBody>
                  <a:tcPr/>
                </a:tc>
                <a:tc>
                  <a:txBody>
                    <a:bodyPr/>
                    <a:lstStyle/>
                    <a:p>
                      <a:r>
                        <a:t>7</a:t>
                      </a:r>
                    </a:p>
                  </a:txBody>
                  <a:tcPr/>
                </a:tc>
                <a:tc>
                  <a:txBody>
                    <a:bodyPr/>
                    <a:lstStyle/>
                    <a:p>
                      <a:r>
                        <a:t>0</a:t>
                      </a:r>
                    </a:p>
                  </a:txBody>
                  <a:tcPr/>
                </a:tc>
              </a:tr>
              <a:tr h="457200">
                <a:tc>
                  <a:txBody>
                    <a:bodyPr/>
                    <a:lstStyle/>
                    <a:p>
                      <a:r>
                        <a:t>Total</a:t>
                      </a:r>
                    </a:p>
                  </a:txBody>
                  <a:tcPr/>
                </a:tc>
                <a:tc>
                  <a:txBody>
                    <a:bodyPr/>
                    <a:lstStyle/>
                    <a:p>
                      <a:r>
                        <a:t>78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Employees whose efforts are appreciated have more drive and determination in the workplace. People also develop better work relationships. Has your work relations improved after the culture of appreciating others efforts?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Yes, very much</a:t>
                      </a:r>
                    </a:p>
                  </a:txBody>
                  <a:tcPr/>
                </a:tc>
                <a:tc>
                  <a:txBody>
                    <a:bodyPr/>
                    <a:lstStyle/>
                    <a:p>
                      <a:r>
                        <a:t>16</a:t>
                      </a:r>
                    </a:p>
                  </a:txBody>
                  <a:tcPr/>
                </a:tc>
                <a:tc>
                  <a:txBody>
                    <a:bodyPr/>
                    <a:lstStyle/>
                    <a:p>
                      <a:r>
                        <a:t>0</a:t>
                      </a:r>
                    </a:p>
                  </a:txBody>
                  <a:tcPr/>
                </a:tc>
              </a:tr>
              <a:tr h="457200">
                <a:tc>
                  <a:txBody>
                    <a:bodyPr/>
                    <a:lstStyle/>
                    <a:p>
                      <a:r>
                        <a:t>No, it’s still the same</a:t>
                      </a:r>
                    </a:p>
                  </a:txBody>
                  <a:tcPr/>
                </a:tc>
                <a:tc>
                  <a:txBody>
                    <a:bodyPr/>
                    <a:lstStyle/>
                    <a:p>
                      <a:r>
                        <a:t>1</a:t>
                      </a:r>
                    </a:p>
                  </a:txBody>
                  <a:tcPr/>
                </a:tc>
                <a:tc>
                  <a:txBody>
                    <a:bodyPr/>
                    <a:lstStyle/>
                    <a:p>
                      <a:r>
                        <a:t>0</a:t>
                      </a:r>
                    </a:p>
                  </a:txBody>
                  <a:tcPr/>
                </a:tc>
              </a:tr>
              <a:tr h="45720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b="1"/>
              <a:t>Learn Status Continued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182880" y="1371600"/>
          <a:ext cx="7772400" cy="1828800"/>
        </p:xfrm>
        <a:graphic>
          <a:graphicData uri="http://schemas.openxmlformats.org/drawingml/2006/table">
            <a:tbl>
              <a:tblPr firstRow="1" bandRow="1">
                <a:tableStyleId>{5C22544A-7EE6-4342-B048-85BDC9FD1C3A}</a:tableStyleId>
              </a:tblPr>
              <a:tblGrid>
                <a:gridCol w="2286000"/>
                <a:gridCol w="2286000"/>
                <a:gridCol w="2286000"/>
                <a:gridCol w="914400"/>
              </a:tblGrid>
              <a:tr h="457200">
                <a:tc>
                  <a:txBody>
                    <a:bodyPr/>
                    <a:lstStyle/>
                    <a:p/>
                  </a:txBody>
                  <a:tcPr/>
                </a:tc>
                <a:tc>
                  <a:txBody>
                    <a:bodyPr/>
                    <a:lstStyle/>
                    <a:p>
                      <a:r>
                        <a:t>Listening Skills</a:t>
                      </a:r>
                    </a:p>
                  </a:txBody>
                  <a:tcPr/>
                </a:tc>
                <a:tc>
                  <a:txBody>
                    <a:bodyPr/>
                    <a:lstStyle/>
                    <a:p>
                      <a:r>
                        <a:t>Not on Learn</a:t>
                      </a:r>
                    </a:p>
                  </a:txBody>
                  <a:tcPr/>
                </a:tc>
                <a:tc>
                  <a:txBody>
                    <a:bodyPr/>
                    <a:lstStyle/>
                    <a:p>
                      <a:r>
                        <a:t>Total</a:t>
                      </a:r>
                    </a:p>
                  </a:txBody>
                  <a:tcPr/>
                </a:tc>
              </a:tr>
              <a:tr h="457200">
                <a:tc>
                  <a:txBody>
                    <a:bodyPr/>
                    <a:lstStyle/>
                    <a:p>
                      <a:r>
                        <a:t>Junior</a:t>
                      </a:r>
                    </a:p>
                  </a:txBody>
                  <a:tcPr/>
                </a:tc>
                <a:tc>
                  <a:txBody>
                    <a:bodyPr/>
                    <a:lstStyle/>
                    <a:p>
                      <a:r>
                        <a:t>34</a:t>
                      </a:r>
                    </a:p>
                  </a:txBody>
                  <a:tcPr/>
                </a:tc>
                <a:tc>
                  <a:txBody>
                    <a:bodyPr/>
                    <a:lstStyle/>
                    <a:p>
                      <a:r>
                        <a:t>15052</a:t>
                      </a:r>
                    </a:p>
                  </a:txBody>
                  <a:tcPr/>
                </a:tc>
                <a:tc>
                  <a:txBody>
                    <a:bodyPr/>
                    <a:lstStyle/>
                    <a:p>
                      <a:r>
                        <a:t>16666</a:t>
                      </a:r>
                    </a:p>
                  </a:txBody>
                  <a:tcPr/>
                </a:tc>
              </a:tr>
              <a:tr h="457200">
                <a:tc>
                  <a:txBody>
                    <a:bodyPr/>
                    <a:lstStyle/>
                    <a:p>
                      <a:r>
                        <a:t>Senior</a:t>
                      </a:r>
                    </a:p>
                  </a:txBody>
                  <a:tcPr/>
                </a:tc>
                <a:tc>
                  <a:txBody>
                    <a:bodyPr/>
                    <a:lstStyle/>
                    <a:p>
                      <a:r>
                        <a:t>0</a:t>
                      </a:r>
                    </a:p>
                  </a:txBody>
                  <a:tcPr/>
                </a:tc>
                <a:tc>
                  <a:txBody>
                    <a:bodyPr/>
                    <a:lstStyle/>
                    <a:p>
                      <a:r>
                        <a:t>4</a:t>
                      </a:r>
                    </a:p>
                  </a:txBody>
                  <a:tcPr/>
                </a:tc>
                <a:tc>
                  <a:txBody>
                    <a:bodyPr/>
                    <a:lstStyle/>
                    <a:p>
                      <a:r>
                        <a:t>4</a:t>
                      </a:r>
                    </a:p>
                  </a:txBody>
                  <a:tcPr/>
                </a:tc>
              </a:tr>
              <a:tr h="457200">
                <a:tc>
                  <a:txBody>
                    <a:bodyPr/>
                    <a:lstStyle/>
                    <a:p>
                      <a:r>
                        <a:t>Total</a:t>
                      </a:r>
                    </a:p>
                  </a:txBody>
                  <a:tcPr/>
                </a:tc>
                <a:tc>
                  <a:txBody>
                    <a:bodyPr/>
                    <a:lstStyle/>
                    <a:p>
                      <a:r>
                        <a:t>34</a:t>
                      </a:r>
                    </a:p>
                  </a:txBody>
                  <a:tcPr/>
                </a:tc>
                <a:tc>
                  <a:txBody>
                    <a:bodyPr/>
                    <a:lstStyle/>
                    <a:p>
                      <a:r>
                        <a:t>15056</a:t>
                      </a:r>
                    </a:p>
                  </a:txBody>
                  <a:tcPr/>
                </a:tc>
                <a:tc>
                  <a:txBody>
                    <a:bodyPr/>
                    <a:lstStyle/>
                    <a:p>
                      <a:r>
                        <a:t>16670</a:t>
                      </a:r>
                    </a:p>
                  </a:txBody>
                  <a:tcPr/>
                </a:tc>
              </a:tr>
            </a:tbl>
          </a:graphicData>
        </a:graphic>
      </p:graphicFrame>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Recognizing others efforts or getting appreciated for our own hard work has a direct positive impact on efficiency. How did it impact your work efficiency?</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Positively</a:t>
                      </a:r>
                    </a:p>
                  </a:txBody>
                  <a:tcPr/>
                </a:tc>
                <a:tc>
                  <a:txBody>
                    <a:bodyPr/>
                    <a:lstStyle/>
                    <a:p>
                      <a:r>
                        <a:t>13</a:t>
                      </a:r>
                    </a:p>
                  </a:txBody>
                  <a:tcPr/>
                </a:tc>
                <a:tc>
                  <a:txBody>
                    <a:bodyPr/>
                    <a:lstStyle/>
                    <a:p>
                      <a:r>
                        <a:t>0</a:t>
                      </a:r>
                    </a:p>
                  </a:txBody>
                  <a:tcPr/>
                </a:tc>
              </a:tr>
              <a:tr h="365760">
                <a:tc>
                  <a:txBody>
                    <a:bodyPr/>
                    <a:lstStyle/>
                    <a:p>
                      <a:r>
                        <a:t>Negative</a:t>
                      </a:r>
                    </a:p>
                  </a:txBody>
                  <a:tcPr/>
                </a:tc>
                <a:tc>
                  <a:txBody>
                    <a:bodyPr/>
                    <a:lstStyle/>
                    <a:p>
                      <a:r>
                        <a:t>0</a:t>
                      </a:r>
                    </a:p>
                  </a:txBody>
                  <a:tcPr/>
                </a:tc>
                <a:tc>
                  <a:txBody>
                    <a:bodyPr/>
                    <a:lstStyle/>
                    <a:p>
                      <a:r>
                        <a:t>0</a:t>
                      </a:r>
                    </a:p>
                  </a:txBody>
                  <a:tcPr/>
                </a:tc>
              </a:tr>
              <a:tr h="365760">
                <a:tc>
                  <a:txBody>
                    <a:bodyPr/>
                    <a:lstStyle/>
                    <a:p>
                      <a:r>
                        <a:t>Nothing changed for me or others</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b="1"/>
              <a:t>“The powerful motivator in our lives isn’t money; it’s the opportunity to learn, grow in responsibilities, contribute to others, and be recognized for achievements.” Do you agree with this statement?</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Agree</a:t>
                      </a:r>
                    </a:p>
                  </a:txBody>
                  <a:tcPr/>
                </a:tc>
                <a:tc>
                  <a:txBody>
                    <a:bodyPr/>
                    <a:lstStyle/>
                    <a:p>
                      <a:r>
                        <a:t>10</a:t>
                      </a:r>
                    </a:p>
                  </a:txBody>
                  <a:tcPr/>
                </a:tc>
                <a:tc>
                  <a:txBody>
                    <a:bodyPr/>
                    <a:lstStyle/>
                    <a:p>
                      <a:r>
                        <a:t>0</a:t>
                      </a:r>
                    </a:p>
                  </a:txBody>
                  <a:tcPr/>
                </a:tc>
              </a:tr>
              <a:tr h="365760">
                <a:tc>
                  <a:txBody>
                    <a:bodyPr/>
                    <a:lstStyle/>
                    <a:p>
                      <a:r>
                        <a:t>Disagree</a:t>
                      </a:r>
                    </a:p>
                  </a:txBody>
                  <a:tcPr/>
                </a:tc>
                <a:tc>
                  <a:txBody>
                    <a:bodyPr/>
                    <a:lstStyle/>
                    <a:p>
                      <a:r>
                        <a:t>0</a:t>
                      </a:r>
                    </a:p>
                  </a:txBody>
                  <a:tcPr/>
                </a:tc>
                <a:tc>
                  <a:txBody>
                    <a:bodyPr/>
                    <a:lstStyle/>
                    <a:p>
                      <a:r>
                        <a:t>0</a:t>
                      </a:r>
                    </a:p>
                  </a:txBody>
                  <a:tcPr/>
                </a:tc>
              </a:tr>
              <a:tr h="365760">
                <a:tc>
                  <a:txBody>
                    <a:bodyPr/>
                    <a:lstStyle/>
                    <a:p>
                      <a:r>
                        <a:t>Both money and recognition are important</a:t>
                      </a:r>
                    </a:p>
                  </a:txBody>
                  <a:tcPr/>
                </a:tc>
                <a:tc>
                  <a:txBody>
                    <a:bodyPr/>
                    <a:lstStyle/>
                    <a:p>
                      <a:r>
                        <a:t>3</a:t>
                      </a:r>
                    </a:p>
                  </a:txBody>
                  <a:tcPr/>
                </a:tc>
                <a:tc>
                  <a:txBody>
                    <a:bodyPr/>
                    <a:lstStyle/>
                    <a:p>
                      <a:r>
                        <a:t>0</a:t>
                      </a:r>
                    </a:p>
                  </a:txBody>
                  <a:tcPr/>
                </a:tc>
              </a:tr>
              <a:tr h="36576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an appropriate response for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I can't help you</a:t>
                      </a:r>
                    </a:p>
                  </a:txBody>
                  <a:tcPr/>
                </a:tc>
                <a:tc>
                  <a:txBody>
                    <a:bodyPr/>
                    <a:lstStyle/>
                    <a:p>
                      <a:r>
                        <a:t>7</a:t>
                      </a:r>
                    </a:p>
                  </a:txBody>
                  <a:tcPr/>
                </a:tc>
                <a:tc>
                  <a:txBody>
                    <a:bodyPr/>
                    <a:lstStyle/>
                    <a:p>
                      <a:r>
                        <a:t>0</a:t>
                      </a:r>
                    </a:p>
                  </a:txBody>
                  <a:tcPr/>
                </a:tc>
              </a:tr>
              <a:tr h="304800">
                <a:tc>
                  <a:txBody>
                    <a:bodyPr/>
                    <a:lstStyle/>
                    <a:p>
                      <a:r>
                        <a:t>Let’s find a solution</a:t>
                      </a:r>
                    </a:p>
                  </a:txBody>
                  <a:tcPr/>
                </a:tc>
                <a:tc>
                  <a:txBody>
                    <a:bodyPr/>
                    <a:lstStyle/>
                    <a:p>
                      <a:r>
                        <a:t>34</a:t>
                      </a:r>
                    </a:p>
                  </a:txBody>
                  <a:tcPr/>
                </a:tc>
                <a:tc>
                  <a:txBody>
                    <a:bodyPr/>
                    <a:lstStyle/>
                    <a:p>
                      <a:r>
                        <a:t>0</a:t>
                      </a:r>
                    </a:p>
                  </a:txBody>
                  <a:tcPr/>
                </a:tc>
              </a:tr>
              <a:tr h="304800">
                <a:tc>
                  <a:txBody>
                    <a:bodyPr/>
                    <a:lstStyle/>
                    <a:p>
                      <a:r>
                        <a:t>That's not my problem</a:t>
                      </a:r>
                    </a:p>
                  </a:txBody>
                  <a:tcPr/>
                </a:tc>
                <a:tc>
                  <a:txBody>
                    <a:bodyPr/>
                    <a:lstStyle/>
                    <a:p>
                      <a:r>
                        <a:t>3</a:t>
                      </a:r>
                    </a:p>
                  </a:txBody>
                  <a:tcPr/>
                </a:tc>
                <a:tc>
                  <a:txBody>
                    <a:bodyPr/>
                    <a:lstStyle/>
                    <a:p>
                      <a:r>
                        <a:t>0</a:t>
                      </a:r>
                    </a:p>
                  </a:txBody>
                  <a:tcPr/>
                </a:tc>
              </a:tr>
              <a:tr h="304800">
                <a:tc>
                  <a:txBody>
                    <a:bodyPr/>
                    <a:lstStyle/>
                    <a:p>
                      <a:r>
                        <a:t>Talk to customer care</a:t>
                      </a:r>
                    </a:p>
                  </a:txBody>
                  <a:tcPr/>
                </a:tc>
                <a:tc>
                  <a:txBody>
                    <a:bodyPr/>
                    <a:lstStyle/>
                    <a:p>
                      <a:r>
                        <a:t>50</a:t>
                      </a:r>
                    </a:p>
                  </a:txBody>
                  <a:tcPr/>
                </a:tc>
                <a:tc>
                  <a:txBody>
                    <a:bodyPr/>
                    <a:lstStyle/>
                    <a:p>
                      <a:r>
                        <a:t>0</a:t>
                      </a:r>
                    </a:p>
                  </a:txBody>
                  <a:tcPr/>
                </a:tc>
              </a:tr>
              <a:tr h="304800">
                <a:tc>
                  <a:txBody>
                    <a:bodyPr/>
                    <a:lstStyle/>
                    <a:p>
                      <a:r>
                        <a:t>Total</a:t>
                      </a:r>
                    </a:p>
                  </a:txBody>
                  <a:tcPr/>
                </a:tc>
                <a:tc>
                  <a:txBody>
                    <a:bodyPr/>
                    <a:lstStyle/>
                    <a:p>
                      <a:r>
                        <a:t>94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If you are dealing with an angry customer on the phone and they are speaking quickly and forcefully, how should you respond?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Respond in a low and quiet voice</a:t>
                      </a:r>
                    </a:p>
                  </a:txBody>
                  <a:tcPr/>
                </a:tc>
                <a:tc>
                  <a:txBody>
                    <a:bodyPr/>
                    <a:lstStyle/>
                    <a:p>
                      <a:r>
                        <a:t>71</a:t>
                      </a:r>
                    </a:p>
                  </a:txBody>
                  <a:tcPr/>
                </a:tc>
                <a:tc>
                  <a:txBody>
                    <a:bodyPr/>
                    <a:lstStyle/>
                    <a:p>
                      <a:r>
                        <a:t>0</a:t>
                      </a:r>
                    </a:p>
                  </a:txBody>
                  <a:tcPr/>
                </a:tc>
              </a:tr>
              <a:tr h="457200">
                <a:tc>
                  <a:txBody>
                    <a:bodyPr/>
                    <a:lstStyle/>
                    <a:p>
                      <a:r>
                        <a:t>Better to shout so they realize their mistake</a:t>
                      </a:r>
                    </a:p>
                  </a:txBody>
                  <a:tcPr/>
                </a:tc>
                <a:tc>
                  <a:txBody>
                    <a:bodyPr/>
                    <a:lstStyle/>
                    <a:p>
                      <a:r>
                        <a:t>8</a:t>
                      </a:r>
                    </a:p>
                  </a:txBody>
                  <a:tcPr/>
                </a:tc>
                <a:tc>
                  <a:txBody>
                    <a:bodyPr/>
                    <a:lstStyle/>
                    <a:p>
                      <a:r>
                        <a:t>0</a:t>
                      </a:r>
                    </a:p>
                  </a:txBody>
                  <a:tcPr/>
                </a:tc>
              </a:tr>
              <a:tr h="457200">
                <a:tc>
                  <a:txBody>
                    <a:bodyPr/>
                    <a:lstStyle/>
                    <a:p>
                      <a:r>
                        <a:t>Total</a:t>
                      </a:r>
                    </a:p>
                  </a:txBody>
                  <a:tcPr/>
                </a:tc>
                <a:tc>
                  <a:txBody>
                    <a:bodyPr/>
                    <a:lstStyle/>
                    <a:p>
                      <a:r>
                        <a:t>79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a customer starts to abuse on the call, best option is 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Hang the phone</a:t>
                      </a:r>
                    </a:p>
                  </a:txBody>
                  <a:tcPr/>
                </a:tc>
                <a:tc>
                  <a:txBody>
                    <a:bodyPr/>
                    <a:lstStyle/>
                    <a:p>
                      <a:r>
                        <a:t>18</a:t>
                      </a:r>
                    </a:p>
                  </a:txBody>
                  <a:tcPr/>
                </a:tc>
                <a:tc>
                  <a:txBody>
                    <a:bodyPr/>
                    <a:lstStyle/>
                    <a:p>
                      <a:r>
                        <a:t>0</a:t>
                      </a:r>
                    </a:p>
                  </a:txBody>
                  <a:tcPr/>
                </a:tc>
              </a:tr>
              <a:tr h="457200">
                <a:tc>
                  <a:txBody>
                    <a:bodyPr/>
                    <a:lstStyle/>
                    <a:p>
                      <a:r>
                        <a:t>Request them to calm down their tone</a:t>
                      </a:r>
                    </a:p>
                  </a:txBody>
                  <a:tcPr/>
                </a:tc>
                <a:tc>
                  <a:txBody>
                    <a:bodyPr/>
                    <a:lstStyle/>
                    <a:p>
                      <a:r>
                        <a:t>63</a:t>
                      </a:r>
                    </a:p>
                  </a:txBody>
                  <a:tcPr/>
                </a:tc>
                <a:tc>
                  <a:txBody>
                    <a:bodyPr/>
                    <a:lstStyle/>
                    <a:p>
                      <a:r>
                        <a:t>0</a:t>
                      </a:r>
                    </a:p>
                  </a:txBody>
                  <a:tcPr/>
                </a:tc>
              </a:tr>
              <a:tr h="457200">
                <a:tc>
                  <a:txBody>
                    <a:bodyPr/>
                    <a:lstStyle/>
                    <a:p>
                      <a:r>
                        <a:t>Total</a:t>
                      </a:r>
                    </a:p>
                  </a:txBody>
                  <a:tcPr/>
                </a:tc>
                <a:tc>
                  <a:txBody>
                    <a:bodyPr/>
                    <a:lstStyle/>
                    <a:p>
                      <a:r>
                        <a:t>81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helps the most when dealing with an angry or upset customer?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Tell them it’s their mistake</a:t>
                      </a:r>
                    </a:p>
                  </a:txBody>
                  <a:tcPr/>
                </a:tc>
                <a:tc>
                  <a:txBody>
                    <a:bodyPr/>
                    <a:lstStyle/>
                    <a:p>
                      <a:r>
                        <a:t>16</a:t>
                      </a:r>
                    </a:p>
                  </a:txBody>
                  <a:tcPr/>
                </a:tc>
                <a:tc>
                  <a:txBody>
                    <a:bodyPr/>
                    <a:lstStyle/>
                    <a:p>
                      <a:r>
                        <a:t>0</a:t>
                      </a:r>
                    </a:p>
                  </a:txBody>
                  <a:tcPr/>
                </a:tc>
              </a:tr>
              <a:tr h="365760">
                <a:tc>
                  <a:txBody>
                    <a:bodyPr/>
                    <a:lstStyle/>
                    <a:p>
                      <a:r>
                        <a:t>Give excuses</a:t>
                      </a:r>
                    </a:p>
                  </a:txBody>
                  <a:tcPr/>
                </a:tc>
                <a:tc>
                  <a:txBody>
                    <a:bodyPr/>
                    <a:lstStyle/>
                    <a:p>
                      <a:r>
                        <a:t>36</a:t>
                      </a:r>
                    </a:p>
                  </a:txBody>
                  <a:tcPr/>
                </a:tc>
                <a:tc>
                  <a:txBody>
                    <a:bodyPr/>
                    <a:lstStyle/>
                    <a:p>
                      <a:r>
                        <a:t>0</a:t>
                      </a:r>
                    </a:p>
                  </a:txBody>
                  <a:tcPr/>
                </a:tc>
              </a:tr>
              <a:tr h="365760">
                <a:tc>
                  <a:txBody>
                    <a:bodyPr/>
                    <a:lstStyle/>
                    <a:p>
                      <a:r>
                        <a:t>Don’t respond with aggression</a:t>
                      </a:r>
                    </a:p>
                  </a:txBody>
                  <a:tcPr/>
                </a:tc>
                <a:tc>
                  <a:txBody>
                    <a:bodyPr/>
                    <a:lstStyle/>
                    <a:p>
                      <a:r>
                        <a:t>33</a:t>
                      </a:r>
                    </a:p>
                  </a:txBody>
                  <a:tcPr/>
                </a:tc>
                <a:tc>
                  <a:txBody>
                    <a:bodyPr/>
                    <a:lstStyle/>
                    <a:p>
                      <a:r>
                        <a:t>0</a:t>
                      </a:r>
                    </a:p>
                  </a:txBody>
                  <a:tcPr/>
                </a:tc>
              </a:tr>
              <a:tr h="365760">
                <a:tc>
                  <a:txBody>
                    <a:bodyPr/>
                    <a:lstStyle/>
                    <a:p>
                      <a:r>
                        <a:t>Total</a:t>
                      </a:r>
                    </a:p>
                  </a:txBody>
                  <a:tcPr/>
                </a:tc>
                <a:tc>
                  <a:txBody>
                    <a:bodyPr/>
                    <a:lstStyle/>
                    <a:p>
                      <a:r>
                        <a:t>85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Studies mention that employees put more energy into their work if they are recognized more often. Have you ever experienced it for yourself?</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 appreciation boosts my energy</a:t>
                      </a:r>
                    </a:p>
                  </a:txBody>
                  <a:tcPr/>
                </a:tc>
                <a:tc>
                  <a:txBody>
                    <a:bodyPr/>
                    <a:lstStyle/>
                    <a:p>
                      <a:r>
                        <a:t>9</a:t>
                      </a:r>
                    </a:p>
                  </a:txBody>
                  <a:tcPr/>
                </a:tc>
                <a:tc>
                  <a:txBody>
                    <a:bodyPr/>
                    <a:lstStyle/>
                    <a:p>
                      <a:r>
                        <a:t>0</a:t>
                      </a:r>
                    </a:p>
                  </a:txBody>
                  <a:tcPr/>
                </a:tc>
              </a:tr>
              <a:tr h="365760">
                <a:tc>
                  <a:txBody>
                    <a:bodyPr/>
                    <a:lstStyle/>
                    <a:p>
                      <a:r>
                        <a:t>No, I don’t feel any difference</a:t>
                      </a:r>
                    </a:p>
                  </a:txBody>
                  <a:tcPr/>
                </a:tc>
                <a:tc>
                  <a:txBody>
                    <a:bodyPr/>
                    <a:lstStyle/>
                    <a:p>
                      <a:r>
                        <a:t>1</a:t>
                      </a:r>
                    </a:p>
                  </a:txBody>
                  <a:tcPr/>
                </a:tc>
                <a:tc>
                  <a:txBody>
                    <a:bodyPr/>
                    <a:lstStyle/>
                    <a:p>
                      <a:r>
                        <a:t>0</a:t>
                      </a:r>
                    </a:p>
                  </a:txBody>
                  <a:tcPr/>
                </a:tc>
              </a:tr>
              <a:tr h="365760">
                <a:tc>
                  <a:txBody>
                    <a:bodyPr/>
                    <a:lstStyle/>
                    <a:p>
                      <a:r>
                        <a:t>I don’t get appreciated much</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“Employee recognition isn’t a complicated concept, but it’s incredibly powerful”. Did you enjoy appreciating all this while?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457200">
                <a:tc>
                  <a:txBody>
                    <a:bodyPr/>
                    <a:lstStyle/>
                    <a:p>
                      <a:r>
                        <a:t>Response</a:t>
                      </a:r>
                    </a:p>
                  </a:txBody>
                  <a:tcPr/>
                </a:tc>
                <a:tc>
                  <a:txBody>
                    <a:bodyPr/>
                    <a:lstStyle/>
                    <a:p>
                      <a:r>
                        <a:t>Junior</a:t>
                      </a:r>
                    </a:p>
                  </a:txBody>
                  <a:tcPr/>
                </a:tc>
                <a:tc>
                  <a:txBody>
                    <a:bodyPr/>
                    <a:lstStyle/>
                    <a:p>
                      <a:r>
                        <a:t>Senior</a:t>
                      </a:r>
                    </a:p>
                  </a:txBody>
                  <a:tcPr/>
                </a:tc>
              </a:tr>
              <a:tr h="457200">
                <a:tc>
                  <a:txBody>
                    <a:bodyPr/>
                    <a:lstStyle/>
                    <a:p>
                      <a:r>
                        <a:t>Since no one appreciated me, I didn’t appreciate others</a:t>
                      </a:r>
                    </a:p>
                  </a:txBody>
                  <a:tcPr/>
                </a:tc>
                <a:tc>
                  <a:txBody>
                    <a:bodyPr/>
                    <a:lstStyle/>
                    <a:p>
                      <a:r>
                        <a:t>0</a:t>
                      </a:r>
                    </a:p>
                  </a:txBody>
                  <a:tcPr/>
                </a:tc>
                <a:tc>
                  <a:txBody>
                    <a:bodyPr/>
                    <a:lstStyle/>
                    <a:p>
                      <a:r>
                        <a:t>0</a:t>
                      </a:r>
                    </a:p>
                  </a:txBody>
                  <a:tcPr/>
                </a:tc>
              </a:tr>
              <a:tr h="457200">
                <a:tc>
                  <a:txBody>
                    <a:bodyPr/>
                    <a:lstStyle/>
                    <a:p>
                      <a:r>
                        <a:t>Yes, it is easy and powerful</a:t>
                      </a:r>
                    </a:p>
                  </a:txBody>
                  <a:tcPr/>
                </a:tc>
                <a:tc>
                  <a:txBody>
                    <a:bodyPr/>
                    <a:lstStyle/>
                    <a:p>
                      <a:r>
                        <a:t>11</a:t>
                      </a:r>
                    </a:p>
                  </a:txBody>
                  <a:tcPr/>
                </a:tc>
                <a:tc>
                  <a:txBody>
                    <a:bodyPr/>
                    <a:lstStyle/>
                    <a:p>
                      <a:r>
                        <a:t>0</a:t>
                      </a:r>
                    </a:p>
                  </a:txBody>
                  <a:tcPr/>
                </a:tc>
              </a:tr>
              <a:tr h="4572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There are factors that make recognition meaningful. Which among these you relate the most with?</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About something specific that I did</a:t>
                      </a:r>
                    </a:p>
                  </a:txBody>
                  <a:tcPr/>
                </a:tc>
                <a:tc>
                  <a:txBody>
                    <a:bodyPr/>
                    <a:lstStyle/>
                    <a:p>
                      <a:r>
                        <a:t>3</a:t>
                      </a:r>
                    </a:p>
                  </a:txBody>
                  <a:tcPr/>
                </a:tc>
                <a:tc>
                  <a:txBody>
                    <a:bodyPr/>
                    <a:lstStyle/>
                    <a:p>
                      <a:r>
                        <a:t>0</a:t>
                      </a:r>
                    </a:p>
                  </a:txBody>
                  <a:tcPr/>
                </a:tc>
              </a:tr>
              <a:tr h="365760">
                <a:tc>
                  <a:txBody>
                    <a:bodyPr/>
                    <a:lstStyle/>
                    <a:p>
                      <a:r>
                        <a:t>About me as an individual or about something I value</a:t>
                      </a:r>
                    </a:p>
                  </a:txBody>
                  <a:tcPr/>
                </a:tc>
                <a:tc>
                  <a:txBody>
                    <a:bodyPr/>
                    <a:lstStyle/>
                    <a:p>
                      <a:r>
                        <a:t>4</a:t>
                      </a:r>
                    </a:p>
                  </a:txBody>
                  <a:tcPr/>
                </a:tc>
                <a:tc>
                  <a:txBody>
                    <a:bodyPr/>
                    <a:lstStyle/>
                    <a:p>
                      <a:r>
                        <a:t>0</a:t>
                      </a:r>
                    </a:p>
                  </a:txBody>
                  <a:tcPr/>
                </a:tc>
              </a:tr>
              <a:tr h="365760">
                <a:tc>
                  <a:txBody>
                    <a:bodyPr/>
                    <a:lstStyle/>
                    <a:p>
                      <a:r>
                        <a:t>About the way in which I made a difference to the person who sent me the recognition</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When employees display behaviors that align with company values, their efforts are recognized and appreciated too! Are you aware about your organization’s values?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To an extent yes!</a:t>
                      </a:r>
                    </a:p>
                  </a:txBody>
                  <a:tcPr/>
                </a:tc>
                <a:tc>
                  <a:txBody>
                    <a:bodyPr/>
                    <a:lstStyle/>
                    <a:p>
                      <a:r>
                        <a:t>7</a:t>
                      </a:r>
                    </a:p>
                  </a:txBody>
                  <a:tcPr/>
                </a:tc>
                <a:tc>
                  <a:txBody>
                    <a:bodyPr/>
                    <a:lstStyle/>
                    <a:p>
                      <a:r>
                        <a:t>0</a:t>
                      </a:r>
                    </a:p>
                  </a:txBody>
                  <a:tcPr/>
                </a:tc>
              </a:tr>
              <a:tr h="365760">
                <a:tc>
                  <a:txBody>
                    <a:bodyPr/>
                    <a:lstStyle/>
                    <a:p>
                      <a:r>
                        <a:t>I’m not aware of values</a:t>
                      </a:r>
                    </a:p>
                  </a:txBody>
                  <a:tcPr/>
                </a:tc>
                <a:tc>
                  <a:txBody>
                    <a:bodyPr/>
                    <a:lstStyle/>
                    <a:p>
                      <a:r>
                        <a:t>0</a:t>
                      </a:r>
                    </a:p>
                  </a:txBody>
                  <a:tcPr/>
                </a:tc>
                <a:tc>
                  <a:txBody>
                    <a:bodyPr/>
                    <a:lstStyle/>
                    <a:p>
                      <a:r>
                        <a:t>0</a:t>
                      </a:r>
                    </a:p>
                  </a:txBody>
                  <a:tcPr/>
                </a:tc>
              </a:tr>
              <a:tr h="365760">
                <a:tc>
                  <a:txBody>
                    <a:bodyPr/>
                    <a:lstStyle/>
                    <a:p>
                      <a:r>
                        <a:t>I need to know more about values</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9</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highest civilian award of the Republic of India. The award is conferred in recognition of "exceptional service/performance of the highest order".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Jnanpith Award</a:t>
                      </a:r>
                    </a:p>
                  </a:txBody>
                  <a:tcPr/>
                </a:tc>
                <a:tc>
                  <a:txBody>
                    <a:bodyPr/>
                    <a:lstStyle/>
                    <a:p>
                      <a:r>
                        <a:t>1</a:t>
                      </a:r>
                    </a:p>
                  </a:txBody>
                  <a:tcPr/>
                </a:tc>
                <a:tc>
                  <a:txBody>
                    <a:bodyPr/>
                    <a:lstStyle/>
                    <a:p>
                      <a:r>
                        <a:t>0</a:t>
                      </a:r>
                    </a:p>
                  </a:txBody>
                  <a:tcPr/>
                </a:tc>
              </a:tr>
              <a:tr h="365760">
                <a:tc>
                  <a:txBody>
                    <a:bodyPr/>
                    <a:lstStyle/>
                    <a:p>
                      <a:r>
                        <a:t>Padma Shri</a:t>
                      </a:r>
                    </a:p>
                  </a:txBody>
                  <a:tcPr/>
                </a:tc>
                <a:tc>
                  <a:txBody>
                    <a:bodyPr/>
                    <a:lstStyle/>
                    <a:p>
                      <a:r>
                        <a:t>5</a:t>
                      </a:r>
                    </a:p>
                  </a:txBody>
                  <a:tcPr/>
                </a:tc>
                <a:tc>
                  <a:txBody>
                    <a:bodyPr/>
                    <a:lstStyle/>
                    <a:p>
                      <a:r>
                        <a:t>0</a:t>
                      </a:r>
                    </a:p>
                  </a:txBody>
                  <a:tcPr/>
                </a:tc>
              </a:tr>
              <a:tr h="365760">
                <a:tc>
                  <a:txBody>
                    <a:bodyPr/>
                    <a:lstStyle/>
                    <a:p>
                      <a:r>
                        <a:t>Bharat Ratna</a:t>
                      </a:r>
                    </a:p>
                  </a:txBody>
                  <a:tcPr/>
                </a:tc>
                <a:tc>
                  <a:txBody>
                    <a:bodyPr/>
                    <a:lstStyle/>
                    <a:p>
                      <a:r>
                        <a:t>14</a:t>
                      </a:r>
                    </a:p>
                  </a:txBody>
                  <a:tcPr/>
                </a:tc>
                <a:tc>
                  <a:txBody>
                    <a:bodyPr/>
                    <a:lstStyle/>
                    <a:p>
                      <a:r>
                        <a:t>0</a:t>
                      </a:r>
                    </a:p>
                  </a:txBody>
                  <a:tcPr/>
                </a:tc>
              </a:tr>
              <a:tr h="365760">
                <a:tc>
                  <a:txBody>
                    <a:bodyPr/>
                    <a:lstStyle/>
                    <a:p>
                      <a:r>
                        <a:t>Total</a:t>
                      </a:r>
                    </a:p>
                  </a:txBody>
                  <a:tcPr/>
                </a:tc>
                <a:tc>
                  <a:txBody>
                    <a:bodyPr/>
                    <a:lstStyle/>
                    <a:p>
                      <a:r>
                        <a:t>20</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hours in a week do you sign into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1-5 hours</a:t>
                      </a:r>
                    </a:p>
                  </a:txBody>
                  <a:tcPr/>
                </a:tc>
                <a:tc>
                  <a:txBody>
                    <a:bodyPr/>
                    <a:lstStyle/>
                    <a:p>
                      <a:r>
                        <a:t>13</a:t>
                      </a:r>
                    </a:p>
                  </a:txBody>
                  <a:tcPr/>
                </a:tc>
                <a:tc>
                  <a:txBody>
                    <a:bodyPr/>
                    <a:lstStyle/>
                    <a:p>
                      <a:r>
                        <a:t>0</a:t>
                      </a:r>
                    </a:p>
                  </a:txBody>
                  <a:tcPr/>
                </a:tc>
              </a:tr>
              <a:tr h="304800">
                <a:tc>
                  <a:txBody>
                    <a:bodyPr/>
                    <a:lstStyle/>
                    <a:p>
                      <a:r>
                        <a:t>5-15hours</a:t>
                      </a:r>
                    </a:p>
                  </a:txBody>
                  <a:tcPr/>
                </a:tc>
                <a:tc>
                  <a:txBody>
                    <a:bodyPr/>
                    <a:lstStyle/>
                    <a:p>
                      <a:r>
                        <a:t>12</a:t>
                      </a:r>
                    </a:p>
                  </a:txBody>
                  <a:tcPr/>
                </a:tc>
                <a:tc>
                  <a:txBody>
                    <a:bodyPr/>
                    <a:lstStyle/>
                    <a:p>
                      <a:r>
                        <a:t>0</a:t>
                      </a:r>
                    </a:p>
                  </a:txBody>
                  <a:tcPr/>
                </a:tc>
              </a:tr>
              <a:tr h="304800">
                <a:tc>
                  <a:txBody>
                    <a:bodyPr/>
                    <a:lstStyle/>
                    <a:p>
                      <a:r>
                        <a:t>16-40 hours</a:t>
                      </a:r>
                    </a:p>
                  </a:txBody>
                  <a:tcPr/>
                </a:tc>
                <a:tc>
                  <a:txBody>
                    <a:bodyPr/>
                    <a:lstStyle/>
                    <a:p>
                      <a:r>
                        <a:t>15</a:t>
                      </a:r>
                    </a:p>
                  </a:txBody>
                  <a:tcPr/>
                </a:tc>
                <a:tc>
                  <a:txBody>
                    <a:bodyPr/>
                    <a:lstStyle/>
                    <a:p>
                      <a:r>
                        <a:t>0</a:t>
                      </a:r>
                    </a:p>
                  </a:txBody>
                  <a:tcPr/>
                </a:tc>
              </a:tr>
              <a:tr h="304800">
                <a:tc>
                  <a:txBody>
                    <a:bodyPr/>
                    <a:lstStyle/>
                    <a:p>
                      <a:r>
                        <a:t>&gt;41 hours</a:t>
                      </a:r>
                    </a:p>
                  </a:txBody>
                  <a:tcPr/>
                </a:tc>
                <a:tc>
                  <a:txBody>
                    <a:bodyPr/>
                    <a:lstStyle/>
                    <a:p>
                      <a:r>
                        <a:t>35</a:t>
                      </a:r>
                    </a:p>
                  </a:txBody>
                  <a:tcPr/>
                </a:tc>
                <a:tc>
                  <a:txBody>
                    <a:bodyPr/>
                    <a:lstStyle/>
                    <a:p>
                      <a:r>
                        <a:t>0</a:t>
                      </a:r>
                    </a:p>
                  </a:txBody>
                  <a:tcPr/>
                </a:tc>
              </a:tr>
              <a:tr h="30480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How many days a week do you log on to Zomato?</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&lt; 3 days</a:t>
                      </a:r>
                    </a:p>
                  </a:txBody>
                  <a:tcPr/>
                </a:tc>
                <a:tc>
                  <a:txBody>
                    <a:bodyPr/>
                    <a:lstStyle/>
                    <a:p>
                      <a:r>
                        <a:t>10</a:t>
                      </a:r>
                    </a:p>
                  </a:txBody>
                  <a:tcPr/>
                </a:tc>
                <a:tc>
                  <a:txBody>
                    <a:bodyPr/>
                    <a:lstStyle/>
                    <a:p>
                      <a:r>
                        <a:t>0</a:t>
                      </a:r>
                    </a:p>
                  </a:txBody>
                  <a:tcPr/>
                </a:tc>
              </a:tr>
              <a:tr h="365760">
                <a:tc>
                  <a:txBody>
                    <a:bodyPr/>
                    <a:lstStyle/>
                    <a:p>
                      <a:r>
                        <a:t>3-5 days</a:t>
                      </a:r>
                    </a:p>
                  </a:txBody>
                  <a:tcPr/>
                </a:tc>
                <a:tc>
                  <a:txBody>
                    <a:bodyPr/>
                    <a:lstStyle/>
                    <a:p>
                      <a:r>
                        <a:t>10</a:t>
                      </a:r>
                    </a:p>
                  </a:txBody>
                  <a:tcPr/>
                </a:tc>
                <a:tc>
                  <a:txBody>
                    <a:bodyPr/>
                    <a:lstStyle/>
                    <a:p>
                      <a:r>
                        <a:t>0</a:t>
                      </a:r>
                    </a:p>
                  </a:txBody>
                  <a:tcPr/>
                </a:tc>
              </a:tr>
              <a:tr h="365760">
                <a:tc>
                  <a:txBody>
                    <a:bodyPr/>
                    <a:lstStyle/>
                    <a:p>
                      <a:r>
                        <a:t>6-7 days</a:t>
                      </a:r>
                    </a:p>
                  </a:txBody>
                  <a:tcPr/>
                </a:tc>
                <a:tc>
                  <a:txBody>
                    <a:bodyPr/>
                    <a:lstStyle/>
                    <a:p>
                      <a:r>
                        <a:t>55</a:t>
                      </a:r>
                    </a:p>
                  </a:txBody>
                  <a:tcPr/>
                </a:tc>
                <a:tc>
                  <a:txBody>
                    <a:bodyPr/>
                    <a:lstStyle/>
                    <a:p>
                      <a:r>
                        <a:t>0</a:t>
                      </a:r>
                    </a:p>
                  </a:txBody>
                  <a:tcPr/>
                </a:tc>
              </a:tr>
              <a:tr h="365760">
                <a:tc>
                  <a:txBody>
                    <a:bodyPr/>
                    <a:lstStyle/>
                    <a:p>
                      <a:r>
                        <a:t>Total</a:t>
                      </a:r>
                    </a:p>
                  </a:txBody>
                  <a:tcPr/>
                </a:tc>
                <a:tc>
                  <a:txBody>
                    <a:bodyPr/>
                    <a:lstStyle/>
                    <a:p>
                      <a:r>
                        <a:t>75</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Is Zomato, your largest source of income?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Yes</a:t>
                      </a:r>
                    </a:p>
                  </a:txBody>
                  <a:tcPr/>
                </a:tc>
                <a:tc>
                  <a:txBody>
                    <a:bodyPr/>
                    <a:lstStyle/>
                    <a:p>
                      <a:r>
                        <a:t>49</a:t>
                      </a:r>
                    </a:p>
                  </a:txBody>
                  <a:tcPr/>
                </a:tc>
                <a:tc>
                  <a:txBody>
                    <a:bodyPr/>
                    <a:lstStyle/>
                    <a:p>
                      <a:r>
                        <a:t>0</a:t>
                      </a:r>
                    </a:p>
                  </a:txBody>
                  <a:tcPr/>
                </a:tc>
              </a:tr>
              <a:tr h="365760">
                <a:tc>
                  <a:txBody>
                    <a:bodyPr/>
                    <a:lstStyle/>
                    <a:p>
                      <a:r>
                        <a:t>No</a:t>
                      </a:r>
                    </a:p>
                  </a:txBody>
                  <a:tcPr/>
                </a:tc>
                <a:tc>
                  <a:txBody>
                    <a:bodyPr/>
                    <a:lstStyle/>
                    <a:p>
                      <a:r>
                        <a:t>7</a:t>
                      </a:r>
                    </a:p>
                  </a:txBody>
                  <a:tcPr/>
                </a:tc>
                <a:tc>
                  <a:txBody>
                    <a:bodyPr/>
                    <a:lstStyle/>
                    <a:p>
                      <a:r>
                        <a:t>0</a:t>
                      </a:r>
                    </a:p>
                  </a:txBody>
                  <a:tcPr/>
                </a:tc>
              </a:tr>
              <a:tr h="365760">
                <a:tc>
                  <a:txBody>
                    <a:bodyPr/>
                    <a:lstStyle/>
                    <a:p>
                      <a:r>
                        <a:t>Sometimes</a:t>
                      </a:r>
                    </a:p>
                  </a:txBody>
                  <a:tcPr/>
                </a:tc>
                <a:tc>
                  <a:txBody>
                    <a:bodyPr/>
                    <a:lstStyle/>
                    <a:p>
                      <a:r>
                        <a:t>12</a:t>
                      </a:r>
                    </a:p>
                  </a:txBody>
                  <a:tcPr/>
                </a:tc>
                <a:tc>
                  <a:txBody>
                    <a:bodyPr/>
                    <a:lstStyle/>
                    <a:p>
                      <a:r>
                        <a:t>0</a:t>
                      </a:r>
                    </a:p>
                  </a:txBody>
                  <a:tcPr/>
                </a:tc>
              </a:tr>
              <a:tr h="365760">
                <a:tc>
                  <a:txBody>
                    <a:bodyPr/>
                    <a:lstStyle/>
                    <a:p>
                      <a:r>
                        <a:t>Total</a:t>
                      </a:r>
                    </a:p>
                  </a:txBody>
                  <a:tcPr/>
                </a:tc>
                <a:tc>
                  <a:txBody>
                    <a:bodyPr/>
                    <a:lstStyle/>
                    <a:p>
                      <a:r>
                        <a:t>68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bounds India on its northern frontiers?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Ladakh</a:t>
                      </a:r>
                    </a:p>
                  </a:txBody>
                  <a:tcPr/>
                </a:tc>
                <a:tc>
                  <a:txBody>
                    <a:bodyPr/>
                    <a:lstStyle/>
                    <a:p>
                      <a:r>
                        <a:t>2</a:t>
                      </a:r>
                    </a:p>
                  </a:txBody>
                  <a:tcPr/>
                </a:tc>
                <a:tc>
                  <a:txBody>
                    <a:bodyPr/>
                    <a:lstStyle/>
                    <a:p>
                      <a:r>
                        <a:t>0</a:t>
                      </a:r>
                    </a:p>
                  </a:txBody>
                  <a:tcPr/>
                </a:tc>
              </a:tr>
              <a:tr h="304800">
                <a:tc>
                  <a:txBody>
                    <a:bodyPr/>
                    <a:lstStyle/>
                    <a:p>
                      <a:r>
                        <a:t>Great Himalayas</a:t>
                      </a:r>
                    </a:p>
                  </a:txBody>
                  <a:tcPr/>
                </a:tc>
                <a:tc>
                  <a:txBody>
                    <a:bodyPr/>
                    <a:lstStyle/>
                    <a:p>
                      <a:r>
                        <a:t>10</a:t>
                      </a:r>
                    </a:p>
                  </a:txBody>
                  <a:tcPr/>
                </a:tc>
                <a:tc>
                  <a:txBody>
                    <a:bodyPr/>
                    <a:lstStyle/>
                    <a:p>
                      <a:r>
                        <a:t>0</a:t>
                      </a:r>
                    </a:p>
                  </a:txBody>
                  <a:tcPr/>
                </a:tc>
              </a:tr>
              <a:tr h="304800">
                <a:tc>
                  <a:txBody>
                    <a:bodyPr/>
                    <a:lstStyle/>
                    <a:p>
                      <a:r>
                        <a:t>Karakoram</a:t>
                      </a:r>
                    </a:p>
                  </a:txBody>
                  <a:tcPr/>
                </a:tc>
                <a:tc>
                  <a:txBody>
                    <a:bodyPr/>
                    <a:lstStyle/>
                    <a:p>
                      <a:r>
                        <a:t>0</a:t>
                      </a:r>
                    </a:p>
                  </a:txBody>
                  <a:tcPr/>
                </a:tc>
                <a:tc>
                  <a:txBody>
                    <a:bodyPr/>
                    <a:lstStyle/>
                    <a:p>
                      <a:r>
                        <a:t>0</a:t>
                      </a:r>
                    </a:p>
                  </a:txBody>
                  <a:tcPr/>
                </a:tc>
              </a:tr>
              <a:tr h="304800">
                <a:tc>
                  <a:txBody>
                    <a:bodyPr/>
                    <a:lstStyle/>
                    <a:p>
                      <a:r>
                        <a:t>Pangong</a:t>
                      </a:r>
                    </a:p>
                  </a:txBody>
                  <a:tcPr/>
                </a:tc>
                <a:tc>
                  <a:txBody>
                    <a:bodyPr/>
                    <a:lstStyle/>
                    <a:p>
                      <a:r>
                        <a:t>1</a:t>
                      </a:r>
                    </a:p>
                  </a:txBody>
                  <a:tcPr/>
                </a:tc>
                <a:tc>
                  <a:txBody>
                    <a:bodyPr/>
                    <a:lstStyle/>
                    <a:p>
                      <a:r>
                        <a:t>0</a:t>
                      </a:r>
                    </a:p>
                  </a:txBody>
                  <a:tcPr/>
                </a:tc>
              </a:tr>
              <a:tr h="304800">
                <a:tc>
                  <a:txBody>
                    <a:bodyPr/>
                    <a:lstStyle/>
                    <a:p>
                      <a:r>
                        <a:t>Total</a:t>
                      </a:r>
                    </a:p>
                  </a:txBody>
                  <a:tcPr/>
                </a:tc>
                <a:tc>
                  <a:txBody>
                    <a:bodyPr/>
                    <a:lstStyle/>
                    <a:p>
                      <a:r>
                        <a:t>13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forms the southern point of the Peninsular plateau?</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6</a:t>
                      </a:r>
                    </a:p>
                  </a:txBody>
                  <a:tcPr/>
                </a:tc>
                <a:tc>
                  <a:txBody>
                    <a:bodyPr/>
                    <a:lstStyle/>
                    <a:p>
                      <a:r>
                        <a:t>0</a:t>
                      </a:r>
                    </a:p>
                  </a:txBody>
                  <a:tcPr/>
                </a:tc>
              </a:tr>
              <a:tr h="304800">
                <a:tc>
                  <a:txBody>
                    <a:bodyPr/>
                    <a:lstStyle/>
                    <a:p>
                      <a:r>
                        <a:t>Cardamom Hills</a:t>
                      </a:r>
                    </a:p>
                  </a:txBody>
                  <a:tcPr/>
                </a:tc>
                <a:tc>
                  <a:txBody>
                    <a:bodyPr/>
                    <a:lstStyle/>
                    <a:p>
                      <a:r>
                        <a:t>2</a:t>
                      </a:r>
                    </a:p>
                  </a:txBody>
                  <a:tcPr/>
                </a:tc>
                <a:tc>
                  <a:txBody>
                    <a:bodyPr/>
                    <a:lstStyle/>
                    <a:p>
                      <a:r>
                        <a:t>0</a:t>
                      </a:r>
                    </a:p>
                  </a:txBody>
                  <a:tcPr/>
                </a:tc>
              </a:tr>
              <a:tr h="304800">
                <a:tc>
                  <a:txBody>
                    <a:bodyPr/>
                    <a:lstStyle/>
                    <a:p>
                      <a:r>
                        <a:t>Aravalli Hills</a:t>
                      </a:r>
                    </a:p>
                  </a:txBody>
                  <a:tcPr/>
                </a:tc>
                <a:tc>
                  <a:txBody>
                    <a:bodyPr/>
                    <a:lstStyle/>
                    <a:p>
                      <a:r>
                        <a:t>1</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among the following is regarded as a continuation of the Western Ghats?</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Nilgiri Hills</a:t>
                      </a:r>
                    </a:p>
                  </a:txBody>
                  <a:tcPr/>
                </a:tc>
                <a:tc>
                  <a:txBody>
                    <a:bodyPr/>
                    <a:lstStyle/>
                    <a:p>
                      <a:r>
                        <a:t>4</a:t>
                      </a:r>
                    </a:p>
                  </a:txBody>
                  <a:tcPr/>
                </a:tc>
                <a:tc>
                  <a:txBody>
                    <a:bodyPr/>
                    <a:lstStyle/>
                    <a:p>
                      <a:r>
                        <a:t>0</a:t>
                      </a:r>
                    </a:p>
                  </a:txBody>
                  <a:tcPr/>
                </a:tc>
              </a:tr>
              <a:tr h="304800">
                <a:tc>
                  <a:txBody>
                    <a:bodyPr/>
                    <a:lstStyle/>
                    <a:p>
                      <a:r>
                        <a:t>Cardamom Hills</a:t>
                      </a:r>
                    </a:p>
                  </a:txBody>
                  <a:tcPr/>
                </a:tc>
                <a:tc>
                  <a:txBody>
                    <a:bodyPr/>
                    <a:lstStyle/>
                    <a:p>
                      <a:r>
                        <a:t>4</a:t>
                      </a:r>
                    </a:p>
                  </a:txBody>
                  <a:tcPr/>
                </a:tc>
                <a:tc>
                  <a:txBody>
                    <a:bodyPr/>
                    <a:lstStyle/>
                    <a:p>
                      <a:r>
                        <a:t>0</a:t>
                      </a:r>
                    </a:p>
                  </a:txBody>
                  <a:tcPr/>
                </a:tc>
              </a:tr>
              <a:tr h="304800">
                <a:tc>
                  <a:txBody>
                    <a:bodyPr/>
                    <a:lstStyle/>
                    <a:p>
                      <a:r>
                        <a:t>Aravalli Hills</a:t>
                      </a:r>
                    </a:p>
                  </a:txBody>
                  <a:tcPr/>
                </a:tc>
                <a:tc>
                  <a:txBody>
                    <a:bodyPr/>
                    <a:lstStyle/>
                    <a:p>
                      <a:r>
                        <a:t>2</a:t>
                      </a:r>
                    </a:p>
                  </a:txBody>
                  <a:tcPr/>
                </a:tc>
                <a:tc>
                  <a:txBody>
                    <a:bodyPr/>
                    <a:lstStyle/>
                    <a:p>
                      <a:r>
                        <a:t>0</a:t>
                      </a:r>
                    </a:p>
                  </a:txBody>
                  <a:tcPr/>
                </a:tc>
              </a:tr>
              <a:tr h="304800">
                <a:tc>
                  <a:txBody>
                    <a:bodyPr/>
                    <a:lstStyle/>
                    <a:p>
                      <a:r>
                        <a:t>Kanchenjunga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12</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Which is the largest river basin in India?</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Ganga</a:t>
                      </a:r>
                    </a:p>
                  </a:txBody>
                  <a:tcPr/>
                </a:tc>
                <a:tc>
                  <a:txBody>
                    <a:bodyPr/>
                    <a:lstStyle/>
                    <a:p>
                      <a:r>
                        <a:t>8</a:t>
                      </a:r>
                    </a:p>
                  </a:txBody>
                  <a:tcPr/>
                </a:tc>
                <a:tc>
                  <a:txBody>
                    <a:bodyPr/>
                    <a:lstStyle/>
                    <a:p>
                      <a:r>
                        <a:t>0</a:t>
                      </a:r>
                    </a:p>
                  </a:txBody>
                  <a:tcPr/>
                </a:tc>
              </a:tr>
              <a:tr h="304800">
                <a:tc>
                  <a:txBody>
                    <a:bodyPr/>
                    <a:lstStyle/>
                    <a:p>
                      <a:r>
                        <a:t>Godavari</a:t>
                      </a:r>
                    </a:p>
                  </a:txBody>
                  <a:tcPr/>
                </a:tc>
                <a:tc>
                  <a:txBody>
                    <a:bodyPr/>
                    <a:lstStyle/>
                    <a:p>
                      <a:r>
                        <a:t>0</a:t>
                      </a:r>
                    </a:p>
                  </a:txBody>
                  <a:tcPr/>
                </a:tc>
                <a:tc>
                  <a:txBody>
                    <a:bodyPr/>
                    <a:lstStyle/>
                    <a:p>
                      <a:r>
                        <a:t>0</a:t>
                      </a:r>
                    </a:p>
                  </a:txBody>
                  <a:tcPr/>
                </a:tc>
              </a:tr>
              <a:tr h="304800">
                <a:tc>
                  <a:txBody>
                    <a:bodyPr/>
                    <a:lstStyle/>
                    <a:p>
                      <a:r>
                        <a:t>Indus</a:t>
                      </a:r>
                    </a:p>
                  </a:txBody>
                  <a:tcPr/>
                </a:tc>
                <a:tc>
                  <a:txBody>
                    <a:bodyPr/>
                    <a:lstStyle/>
                    <a:p>
                      <a:r>
                        <a:t>1</a:t>
                      </a:r>
                    </a:p>
                  </a:txBody>
                  <a:tcPr/>
                </a:tc>
                <a:tc>
                  <a:txBody>
                    <a:bodyPr/>
                    <a:lstStyle/>
                    <a:p>
                      <a:r>
                        <a:t>0</a:t>
                      </a:r>
                    </a:p>
                  </a:txBody>
                  <a:tcPr/>
                </a:tc>
              </a:tr>
              <a:tr h="304800">
                <a:tc>
                  <a:txBody>
                    <a:bodyPr/>
                    <a:lstStyle/>
                    <a:p>
                      <a:r>
                        <a:t>Krishna</a:t>
                      </a:r>
                    </a:p>
                  </a:txBody>
                  <a:tcPr/>
                </a:tc>
                <a:tc>
                  <a:txBody>
                    <a:bodyPr/>
                    <a:lstStyle/>
                    <a:p>
                      <a:r>
                        <a:t>2</a:t>
                      </a:r>
                    </a:p>
                  </a:txBody>
                  <a:tcPr/>
                </a:tc>
                <a:tc>
                  <a:txBody>
                    <a:bodyPr/>
                    <a:lstStyle/>
                    <a:p>
                      <a:r>
                        <a:t>0</a:t>
                      </a:r>
                    </a:p>
                  </a:txBody>
                  <a:tcPr/>
                </a:tc>
              </a:tr>
              <a:tr h="30480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Where does Bhagirathi rise from?</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04800">
                <a:tc>
                  <a:txBody>
                    <a:bodyPr/>
                    <a:lstStyle/>
                    <a:p>
                      <a:r>
                        <a:t>Response</a:t>
                      </a:r>
                    </a:p>
                  </a:txBody>
                  <a:tcPr/>
                </a:tc>
                <a:tc>
                  <a:txBody>
                    <a:bodyPr/>
                    <a:lstStyle/>
                    <a:p>
                      <a:r>
                        <a:t>Junior</a:t>
                      </a:r>
                    </a:p>
                  </a:txBody>
                  <a:tcPr/>
                </a:tc>
                <a:tc>
                  <a:txBody>
                    <a:bodyPr/>
                    <a:lstStyle/>
                    <a:p>
                      <a:r>
                        <a:t>Senior</a:t>
                      </a:r>
                    </a:p>
                  </a:txBody>
                  <a:tcPr/>
                </a:tc>
              </a:tr>
              <a:tr h="304800">
                <a:tc>
                  <a:txBody>
                    <a:bodyPr/>
                    <a:lstStyle/>
                    <a:p>
                      <a:r>
                        <a:t>Gangotri glacier</a:t>
                      </a:r>
                    </a:p>
                  </a:txBody>
                  <a:tcPr/>
                </a:tc>
                <a:tc>
                  <a:txBody>
                    <a:bodyPr/>
                    <a:lstStyle/>
                    <a:p>
                      <a:r>
                        <a:t>6</a:t>
                      </a:r>
                    </a:p>
                  </a:txBody>
                  <a:tcPr/>
                </a:tc>
                <a:tc>
                  <a:txBody>
                    <a:bodyPr/>
                    <a:lstStyle/>
                    <a:p>
                      <a:r>
                        <a:t>0</a:t>
                      </a:r>
                    </a:p>
                  </a:txBody>
                  <a:tcPr/>
                </a:tc>
              </a:tr>
              <a:tr h="304800">
                <a:tc>
                  <a:txBody>
                    <a:bodyPr/>
                    <a:lstStyle/>
                    <a:p>
                      <a:r>
                        <a:t>Nanda Devi Glacier</a:t>
                      </a:r>
                    </a:p>
                  </a:txBody>
                  <a:tcPr/>
                </a:tc>
                <a:tc>
                  <a:txBody>
                    <a:bodyPr/>
                    <a:lstStyle/>
                    <a:p>
                      <a:r>
                        <a:t>0</a:t>
                      </a:r>
                    </a:p>
                  </a:txBody>
                  <a:tcPr/>
                </a:tc>
                <a:tc>
                  <a:txBody>
                    <a:bodyPr/>
                    <a:lstStyle/>
                    <a:p>
                      <a:r>
                        <a:t>0</a:t>
                      </a:r>
                    </a:p>
                  </a:txBody>
                  <a:tcPr/>
                </a:tc>
              </a:tr>
              <a:tr h="304800">
                <a:tc>
                  <a:txBody>
                    <a:bodyPr/>
                    <a:lstStyle/>
                    <a:p>
                      <a:r>
                        <a:t>Lateral Glacier</a:t>
                      </a:r>
                    </a:p>
                  </a:txBody>
                  <a:tcPr/>
                </a:tc>
                <a:tc>
                  <a:txBody>
                    <a:bodyPr/>
                    <a:lstStyle/>
                    <a:p>
                      <a:r>
                        <a:t>1</a:t>
                      </a:r>
                    </a:p>
                  </a:txBody>
                  <a:tcPr/>
                </a:tc>
                <a:tc>
                  <a:txBody>
                    <a:bodyPr/>
                    <a:lstStyle/>
                    <a:p>
                      <a:r>
                        <a:t>0</a:t>
                      </a:r>
                    </a:p>
                  </a:txBody>
                  <a:tcPr/>
                </a:tc>
              </a:tr>
              <a:tr h="304800">
                <a:tc>
                  <a:txBody>
                    <a:bodyPr/>
                    <a:lstStyle/>
                    <a:p>
                      <a:r>
                        <a:t>Bandar Panch Glacier</a:t>
                      </a:r>
                    </a:p>
                  </a:txBody>
                  <a:tcPr/>
                </a:tc>
                <a:tc>
                  <a:txBody>
                    <a:bodyPr/>
                    <a:lstStyle/>
                    <a:p>
                      <a:r>
                        <a:t>0</a:t>
                      </a:r>
                    </a:p>
                  </a:txBody>
                  <a:tcPr/>
                </a:tc>
                <a:tc>
                  <a:txBody>
                    <a:bodyPr/>
                    <a:lstStyle/>
                    <a:p>
                      <a:r>
                        <a:t>0</a:t>
                      </a:r>
                    </a:p>
                  </a:txBody>
                  <a:tcPr/>
                </a:tc>
              </a:tr>
              <a:tr h="304800">
                <a:tc>
                  <a:txBody>
                    <a:bodyPr/>
                    <a:lstStyle/>
                    <a:p>
                      <a:r>
                        <a:t>Total</a:t>
                      </a:r>
                    </a:p>
                  </a:txBody>
                  <a:tcPr/>
                </a:tc>
                <a:tc>
                  <a:txBody>
                    <a:bodyPr/>
                    <a:lstStyle/>
                    <a:p>
                      <a:r>
                        <a:t>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What is your Educational qualification?</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SSC</a:t>
                      </a:r>
                    </a:p>
                  </a:txBody>
                  <a:tcPr/>
                </a:tc>
                <a:tc>
                  <a:txBody>
                    <a:bodyPr/>
                    <a:lstStyle/>
                    <a:p>
                      <a:r>
                        <a:t>8</a:t>
                      </a:r>
                    </a:p>
                  </a:txBody>
                  <a:tcPr/>
                </a:tc>
                <a:tc>
                  <a:txBody>
                    <a:bodyPr/>
                    <a:lstStyle/>
                    <a:p>
                      <a:r>
                        <a:t>0</a:t>
                      </a:r>
                    </a:p>
                  </a:txBody>
                  <a:tcPr/>
                </a:tc>
              </a:tr>
              <a:tr h="261257">
                <a:tc>
                  <a:txBody>
                    <a:bodyPr/>
                    <a:lstStyle/>
                    <a:p>
                      <a:r>
                        <a:t>HSC</a:t>
                      </a:r>
                    </a:p>
                  </a:txBody>
                  <a:tcPr/>
                </a:tc>
                <a:tc>
                  <a:txBody>
                    <a:bodyPr/>
                    <a:lstStyle/>
                    <a:p>
                      <a:r>
                        <a:t>4</a:t>
                      </a:r>
                    </a:p>
                  </a:txBody>
                  <a:tcPr/>
                </a:tc>
                <a:tc>
                  <a:txBody>
                    <a:bodyPr/>
                    <a:lstStyle/>
                    <a:p>
                      <a:r>
                        <a:t>0</a:t>
                      </a:r>
                    </a:p>
                  </a:txBody>
                  <a:tcPr/>
                </a:tc>
              </a:tr>
              <a:tr h="261257">
                <a:tc>
                  <a:txBody>
                    <a:bodyPr/>
                    <a:lstStyle/>
                    <a:p>
                      <a:r>
                        <a:t>Diploma</a:t>
                      </a:r>
                    </a:p>
                  </a:txBody>
                  <a:tcPr/>
                </a:tc>
                <a:tc>
                  <a:txBody>
                    <a:bodyPr/>
                    <a:lstStyle/>
                    <a:p>
                      <a:r>
                        <a:t>9</a:t>
                      </a:r>
                    </a:p>
                  </a:txBody>
                  <a:tcPr/>
                </a:tc>
                <a:tc>
                  <a:txBody>
                    <a:bodyPr/>
                    <a:lstStyle/>
                    <a:p>
                      <a:r>
                        <a:t>0</a:t>
                      </a:r>
                    </a:p>
                  </a:txBody>
                  <a:tcPr/>
                </a:tc>
              </a:tr>
              <a:tr h="261257">
                <a:tc>
                  <a:txBody>
                    <a:bodyPr/>
                    <a:lstStyle/>
                    <a:p>
                      <a:r>
                        <a:t>Graduate</a:t>
                      </a:r>
                    </a:p>
                  </a:txBody>
                  <a:tcPr/>
                </a:tc>
                <a:tc>
                  <a:txBody>
                    <a:bodyPr/>
                    <a:lstStyle/>
                    <a:p>
                      <a:r>
                        <a:t>11</a:t>
                      </a:r>
                    </a:p>
                  </a:txBody>
                  <a:tcPr/>
                </a:tc>
                <a:tc>
                  <a:txBody>
                    <a:bodyPr/>
                    <a:lstStyle/>
                    <a:p>
                      <a:r>
                        <a:t>0</a:t>
                      </a:r>
                    </a:p>
                  </a:txBody>
                  <a:tcPr/>
                </a:tc>
              </a:tr>
              <a:tr h="261257">
                <a:tc>
                  <a:txBody>
                    <a:bodyPr/>
                    <a:lstStyle/>
                    <a:p>
                      <a:r>
                        <a:t>Post-Graduate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34</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Who do you think will make it to the next level?</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261257">
                <a:tc>
                  <a:txBody>
                    <a:bodyPr/>
                    <a:lstStyle/>
                    <a:p>
                      <a:r>
                        <a:t>Response</a:t>
                      </a:r>
                    </a:p>
                  </a:txBody>
                  <a:tcPr/>
                </a:tc>
                <a:tc>
                  <a:txBody>
                    <a:bodyPr/>
                    <a:lstStyle/>
                    <a:p>
                      <a:r>
                        <a:t>Junior</a:t>
                      </a:r>
                    </a:p>
                  </a:txBody>
                  <a:tcPr/>
                </a:tc>
                <a:tc>
                  <a:txBody>
                    <a:bodyPr/>
                    <a:lstStyle/>
                    <a:p>
                      <a:r>
                        <a:t>Senior</a:t>
                      </a:r>
                    </a:p>
                  </a:txBody>
                  <a:tcPr/>
                </a:tc>
              </a:tr>
              <a:tr h="261257">
                <a:tc>
                  <a:txBody>
                    <a:bodyPr/>
                    <a:lstStyle/>
                    <a:p>
                      <a:r>
                        <a:t>Arya</a:t>
                      </a:r>
                    </a:p>
                  </a:txBody>
                  <a:tcPr/>
                </a:tc>
                <a:tc>
                  <a:txBody>
                    <a:bodyPr/>
                    <a:lstStyle/>
                    <a:p>
                      <a:r>
                        <a:t>2</a:t>
                      </a:r>
                    </a:p>
                  </a:txBody>
                  <a:tcPr/>
                </a:tc>
                <a:tc>
                  <a:txBody>
                    <a:bodyPr/>
                    <a:lstStyle/>
                    <a:p>
                      <a:r>
                        <a:t>0</a:t>
                      </a:r>
                    </a:p>
                  </a:txBody>
                  <a:tcPr/>
                </a:tc>
              </a:tr>
              <a:tr h="261257">
                <a:tc>
                  <a:txBody>
                    <a:bodyPr/>
                    <a:lstStyle/>
                    <a:p>
                      <a:r>
                        <a:t>Kumar</a:t>
                      </a:r>
                    </a:p>
                  </a:txBody>
                  <a:tcPr/>
                </a:tc>
                <a:tc>
                  <a:txBody>
                    <a:bodyPr/>
                    <a:lstStyle/>
                    <a:p>
                      <a:r>
                        <a:t>2</a:t>
                      </a:r>
                    </a:p>
                  </a:txBody>
                  <a:tcPr/>
                </a:tc>
                <a:tc>
                  <a:txBody>
                    <a:bodyPr/>
                    <a:lstStyle/>
                    <a:p>
                      <a:r>
                        <a:t>0</a:t>
                      </a:r>
                    </a:p>
                  </a:txBody>
                  <a:tcPr/>
                </a:tc>
              </a:tr>
              <a:tr h="261257">
                <a:tc>
                  <a:txBody>
                    <a:bodyPr/>
                    <a:lstStyle/>
                    <a:p>
                      <a:r>
                        <a:t>Ali</a:t>
                      </a:r>
                    </a:p>
                  </a:txBody>
                  <a:tcPr/>
                </a:tc>
                <a:tc>
                  <a:txBody>
                    <a:bodyPr/>
                    <a:lstStyle/>
                    <a:p>
                      <a:r>
                        <a:t>5</a:t>
                      </a:r>
                    </a:p>
                  </a:txBody>
                  <a:tcPr/>
                </a:tc>
                <a:tc>
                  <a:txBody>
                    <a:bodyPr/>
                    <a:lstStyle/>
                    <a:p>
                      <a:r>
                        <a:t>0</a:t>
                      </a:r>
                    </a:p>
                  </a:txBody>
                  <a:tcPr/>
                </a:tc>
              </a:tr>
              <a:tr h="261257">
                <a:tc>
                  <a:txBody>
                    <a:bodyPr/>
                    <a:lstStyle/>
                    <a:p>
                      <a:r>
                        <a:t>Sara</a:t>
                      </a:r>
                    </a:p>
                  </a:txBody>
                  <a:tcPr/>
                </a:tc>
                <a:tc>
                  <a:txBody>
                    <a:bodyPr/>
                    <a:lstStyle/>
                    <a:p>
                      <a:r>
                        <a:t>0</a:t>
                      </a:r>
                    </a:p>
                  </a:txBody>
                  <a:tcPr/>
                </a:tc>
                <a:tc>
                  <a:txBody>
                    <a:bodyPr/>
                    <a:lstStyle/>
                    <a:p>
                      <a:r>
                        <a:t>0</a:t>
                      </a:r>
                    </a:p>
                  </a:txBody>
                  <a:tcPr/>
                </a:tc>
              </a:tr>
              <a:tr h="261257">
                <a:tc>
                  <a:txBody>
                    <a:bodyPr/>
                    <a:lstStyle/>
                    <a:p>
                      <a:r>
                        <a:t>Joe</a:t>
                      </a:r>
                    </a:p>
                  </a:txBody>
                  <a:tcPr/>
                </a:tc>
                <a:tc>
                  <a:txBody>
                    <a:bodyPr/>
                    <a:lstStyle/>
                    <a:p>
                      <a:r>
                        <a:t>2</a:t>
                      </a:r>
                    </a:p>
                  </a:txBody>
                  <a:tcPr/>
                </a:tc>
                <a:tc>
                  <a:txBody>
                    <a:bodyPr/>
                    <a:lstStyle/>
                    <a:p>
                      <a:r>
                        <a:t>0</a:t>
                      </a:r>
                    </a:p>
                  </a:txBody>
                  <a:tcPr/>
                </a:tc>
              </a:tr>
              <a:tr h="261258">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3200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given for the ‘highest sports honour in India’. Viswanathan Anand was the first recipient of this award.</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Sri</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3</a:t>
                      </a:r>
                    </a:p>
                  </a:txBody>
                  <a:tcPr/>
                </a:tc>
                <a:tc>
                  <a:txBody>
                    <a:bodyPr/>
                    <a:lstStyle/>
                    <a:p>
                      <a:r>
                        <a:t>0</a:t>
                      </a:r>
                    </a:p>
                  </a:txBody>
                  <a:tcPr/>
                </a:tc>
              </a:tr>
              <a:tr h="365760">
                <a:tc>
                  <a:txBody>
                    <a:bodyPr/>
                    <a:lstStyle/>
                    <a:p>
                      <a:r>
                        <a:t>Rajiv Gandhi Khel Ratna Award</a:t>
                      </a:r>
                    </a:p>
                  </a:txBody>
                  <a:tcPr/>
                </a:tc>
                <a:tc>
                  <a:txBody>
                    <a:bodyPr/>
                    <a:lstStyle/>
                    <a:p>
                      <a:r>
                        <a:t>13</a:t>
                      </a:r>
                    </a:p>
                  </a:txBody>
                  <a:tcPr/>
                </a:tc>
                <a:tc>
                  <a:txBody>
                    <a:bodyPr/>
                    <a:lstStyle/>
                    <a:p>
                      <a:r>
                        <a:t>0</a:t>
                      </a:r>
                    </a:p>
                  </a:txBody>
                  <a:tcPr/>
                </a:tc>
              </a:tr>
              <a:tr h="365760">
                <a:tc>
                  <a:txBody>
                    <a:bodyPr/>
                    <a:lstStyle/>
                    <a:p>
                      <a:r>
                        <a:t>Total</a:t>
                      </a:r>
                    </a:p>
                  </a:txBody>
                  <a:tcPr/>
                </a:tc>
                <a:tc>
                  <a:txBody>
                    <a:bodyPr/>
                    <a:lstStyle/>
                    <a:p>
                      <a:r>
                        <a:t>18</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uploads/thought/BEVKgyuyFDL6LYd3YB8zxb3ZbyKyHo8k11u8aoAo.jpg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8</a:t>
                      </a:r>
                    </a:p>
                  </a:txBody>
                  <a:tcPr/>
                </a:tc>
                <a:tc>
                  <a:txBody>
                    <a:bodyPr/>
                    <a:lstStyle/>
                    <a:p>
                      <a:r>
                        <a:t>0</a:t>
                      </a:r>
                    </a:p>
                  </a:txBody>
                  <a:tcPr/>
                </a:tc>
              </a:tr>
              <a:tr h="365760">
                <a:tc>
                  <a:txBody>
                    <a:bodyPr/>
                    <a:lstStyle/>
                    <a:p>
                      <a:r>
                        <a:t>B</a:t>
                      </a:r>
                    </a:p>
                  </a:txBody>
                  <a:tcPr/>
                </a:tc>
                <a:tc>
                  <a:txBody>
                    <a:bodyPr/>
                    <a:lstStyle/>
                    <a:p>
                      <a:r>
                        <a:t>2</a:t>
                      </a:r>
                    </a:p>
                  </a:txBody>
                  <a:tcPr/>
                </a:tc>
                <a:tc>
                  <a:txBody>
                    <a:bodyPr/>
                    <a:lstStyle/>
                    <a:p>
                      <a:r>
                        <a:t>0</a:t>
                      </a:r>
                    </a:p>
                  </a:txBody>
                  <a:tcPr/>
                </a:tc>
              </a:tr>
              <a:tr h="365760">
                <a:tc>
                  <a:txBody>
                    <a:bodyPr/>
                    <a:lstStyle/>
                    <a:p>
                      <a:r>
                        <a:t>C</a:t>
                      </a:r>
                    </a:p>
                  </a:txBody>
                  <a:tcPr/>
                </a:tc>
                <a:tc>
                  <a:txBody>
                    <a:bodyPr/>
                    <a:lstStyle/>
                    <a:p>
                      <a:r>
                        <a:t>1</a:t>
                      </a:r>
                    </a:p>
                  </a:txBody>
                  <a:tcPr/>
                </a:tc>
                <a:tc>
                  <a:txBody>
                    <a:bodyPr/>
                    <a:lstStyle/>
                    <a:p>
                      <a:r>
                        <a:t>0</a:t>
                      </a:r>
                    </a:p>
                  </a:txBody>
                  <a:tcPr/>
                </a:tc>
              </a:tr>
              <a:tr h="365760">
                <a:tc>
                  <a:txBody>
                    <a:bodyPr/>
                    <a:lstStyle/>
                    <a:p>
                      <a:r>
                        <a:t>Total</a:t>
                      </a:r>
                    </a:p>
                  </a:txBody>
                  <a:tcPr/>
                </a:tc>
                <a:tc>
                  <a:txBody>
                    <a:bodyPr/>
                    <a:lstStyle/>
                    <a:p>
                      <a:r>
                        <a:t>11</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uploads/thought/ggNAalB8Pi8H393H07vgPpOtBULYBcUgL38WZiXs.jpg</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A</a:t>
                      </a:r>
                    </a:p>
                  </a:txBody>
                  <a:tcPr/>
                </a:tc>
                <a:tc>
                  <a:txBody>
                    <a:bodyPr/>
                    <a:lstStyle/>
                    <a:p>
                      <a:r>
                        <a:t>1</a:t>
                      </a:r>
                    </a:p>
                  </a:txBody>
                  <a:tcPr/>
                </a:tc>
                <a:tc>
                  <a:txBody>
                    <a:bodyPr/>
                    <a:lstStyle/>
                    <a:p>
                      <a:r>
                        <a:t>0</a:t>
                      </a:r>
                    </a:p>
                  </a:txBody>
                  <a:tcPr/>
                </a:tc>
              </a:tr>
              <a:tr h="365760">
                <a:tc>
                  <a:txBody>
                    <a:bodyPr/>
                    <a:lstStyle/>
                    <a:p>
                      <a:r>
                        <a:t>B</a:t>
                      </a:r>
                    </a:p>
                  </a:txBody>
                  <a:tcPr/>
                </a:tc>
                <a:tc>
                  <a:txBody>
                    <a:bodyPr/>
                    <a:lstStyle/>
                    <a:p>
                      <a:r>
                        <a:t>0</a:t>
                      </a:r>
                    </a:p>
                  </a:txBody>
                  <a:tcPr/>
                </a:tc>
                <a:tc>
                  <a:txBody>
                    <a:bodyPr/>
                    <a:lstStyle/>
                    <a:p>
                      <a:r>
                        <a:t>0</a:t>
                      </a:r>
                    </a:p>
                  </a:txBody>
                  <a:tcPr/>
                </a:tc>
              </a:tr>
              <a:tr h="365760">
                <a:tc>
                  <a:txBody>
                    <a:bodyPr/>
                    <a:lstStyle/>
                    <a:p>
                      <a:r>
                        <a:t>C</a:t>
                      </a:r>
                    </a:p>
                  </a:txBody>
                  <a:tcPr/>
                </a:tc>
                <a:tc>
                  <a:txBody>
                    <a:bodyPr/>
                    <a:lstStyle/>
                    <a:p>
                      <a:r>
                        <a:t>2</a:t>
                      </a:r>
                    </a:p>
                  </a:txBody>
                  <a:tcPr/>
                </a:tc>
                <a:tc>
                  <a:txBody>
                    <a:bodyPr/>
                    <a:lstStyle/>
                    <a:p>
                      <a:r>
                        <a:t>0</a:t>
                      </a:r>
                    </a:p>
                  </a:txBody>
                  <a:tcPr/>
                </a:tc>
              </a:tr>
              <a:tr h="365760">
                <a:tc>
                  <a:txBody>
                    <a:bodyPr/>
                    <a:lstStyle/>
                    <a:p>
                      <a:r>
                        <a:t>Total</a:t>
                      </a:r>
                    </a:p>
                  </a:txBody>
                  <a:tcPr/>
                </a:tc>
                <a:tc>
                  <a:txBody>
                    <a:bodyPr/>
                    <a:lstStyle/>
                    <a:p>
                      <a:r>
                        <a:t>3</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oldest and the highest Indian literary award presented annually to an author for their ‘outstanding contribution towards literature’.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Saraswati Samman</a:t>
                      </a:r>
                    </a:p>
                  </a:txBody>
                  <a:tcPr/>
                </a:tc>
                <a:tc>
                  <a:txBody>
                    <a:bodyPr/>
                    <a:lstStyle/>
                    <a:p>
                      <a:r>
                        <a:t>1</a:t>
                      </a:r>
                    </a:p>
                  </a:txBody>
                  <a:tcPr/>
                </a:tc>
                <a:tc>
                  <a:txBody>
                    <a:bodyPr/>
                    <a:lstStyle/>
                    <a:p>
                      <a:r>
                        <a:t>0</a:t>
                      </a:r>
                    </a:p>
                  </a:txBody>
                  <a:tcPr/>
                </a:tc>
              </a:tr>
              <a:tr h="365760">
                <a:tc>
                  <a:txBody>
                    <a:bodyPr/>
                    <a:lstStyle/>
                    <a:p>
                      <a:r>
                        <a:t>Jnanpith Award</a:t>
                      </a:r>
                    </a:p>
                  </a:txBody>
                  <a:tcPr/>
                </a:tc>
                <a:tc>
                  <a:txBody>
                    <a:bodyPr/>
                    <a:lstStyle/>
                    <a:p>
                      <a:r>
                        <a:t>12</a:t>
                      </a:r>
                    </a:p>
                  </a:txBody>
                  <a:tcPr/>
                </a:tc>
                <a:tc>
                  <a:txBody>
                    <a:bodyPr/>
                    <a:lstStyle/>
                    <a:p>
                      <a:r>
                        <a:t>0</a:t>
                      </a:r>
                    </a:p>
                  </a:txBody>
                  <a:tcPr/>
                </a:tc>
              </a:tr>
              <a:tr h="365760">
                <a:tc>
                  <a:txBody>
                    <a:bodyPr/>
                    <a:lstStyle/>
                    <a:p>
                      <a:r>
                        <a:t>Padma Bhushan</a:t>
                      </a:r>
                    </a:p>
                  </a:txBody>
                  <a:tcPr/>
                </a:tc>
                <a:tc>
                  <a:txBody>
                    <a:bodyPr/>
                    <a:lstStyle/>
                    <a:p>
                      <a:r>
                        <a:t>4</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is the second-highest civilian award of the Republic of India. the award is given for "exceptional and distinguished service".</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Padma Vibhushan</a:t>
                      </a:r>
                    </a:p>
                  </a:txBody>
                  <a:tcPr/>
                </a:tc>
                <a:tc>
                  <a:txBody>
                    <a:bodyPr/>
                    <a:lstStyle/>
                    <a:p>
                      <a:r>
                        <a:t>11</a:t>
                      </a:r>
                    </a:p>
                  </a:txBody>
                  <a:tcPr/>
                </a:tc>
                <a:tc>
                  <a:txBody>
                    <a:bodyPr/>
                    <a:lstStyle/>
                    <a:p>
                      <a:r>
                        <a:t>0</a:t>
                      </a:r>
                    </a:p>
                  </a:txBody>
                  <a:tcPr/>
                </a:tc>
              </a:tr>
              <a:tr h="365760">
                <a:tc>
                  <a:txBody>
                    <a:bodyPr/>
                    <a:lstStyle/>
                    <a:p>
                      <a:r>
                        <a:t>Padma Bhushan</a:t>
                      </a:r>
                    </a:p>
                  </a:txBody>
                  <a:tcPr/>
                </a:tc>
                <a:tc>
                  <a:txBody>
                    <a:bodyPr/>
                    <a:lstStyle/>
                    <a:p>
                      <a:r>
                        <a:t>6</a:t>
                      </a:r>
                    </a:p>
                  </a:txBody>
                  <a:tcPr/>
                </a:tc>
                <a:tc>
                  <a:txBody>
                    <a:bodyPr/>
                    <a:lstStyle/>
                    <a:p>
                      <a:r>
                        <a:t>0</a:t>
                      </a:r>
                    </a:p>
                  </a:txBody>
                  <a:tcPr/>
                </a:tc>
              </a:tr>
              <a:tr h="365760">
                <a:tc>
                  <a:txBody>
                    <a:bodyPr/>
                    <a:lstStyle/>
                    <a:p>
                      <a:r>
                        <a:t>Dhyan Chand Award</a:t>
                      </a:r>
                    </a:p>
                  </a:txBody>
                  <a:tcPr/>
                </a:tc>
                <a:tc>
                  <a:txBody>
                    <a:bodyPr/>
                    <a:lstStyle/>
                    <a:p>
                      <a:r>
                        <a:t>0</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500" b="1"/>
              <a:t>This award is the lifetime achievement sporting honour of the Republic of India, named after legendary field hockey player.</a:t>
            </a:r>
          </a:p>
        </p:txBody>
      </p:sp>
      <p:pic>
        <p:nvPicPr>
          <p:cNvPr id="3" name="Picture 2" descr="SeekLogo.png"/>
          <p:cNvPicPr>
            <a:picLocks noChangeAspect="1"/>
          </p:cNvPicPr>
          <p:nvPr/>
        </p:nvPicPr>
        <p:blipFill>
          <a:blip r:embed="rId2"/>
          <a:stretch>
            <a:fillRect/>
          </a:stretch>
        </p:blipFill>
        <p:spPr>
          <a:xfrm>
            <a:off x="8293608" y="18288"/>
            <a:ext cx="841248" cy="768096"/>
          </a:xfrm>
          <a:prstGeom prst="rect">
            <a:avLst/>
          </a:prstGeom>
        </p:spPr>
      </p:pic>
      <p:graphicFrame>
        <p:nvGraphicFramePr>
          <p:cNvPr id="4" name="Table 3"/>
          <p:cNvGraphicFramePr>
            <a:graphicFrameLocks noGrp="1"/>
          </p:cNvGraphicFramePr>
          <p:nvPr/>
        </p:nvGraphicFramePr>
        <p:xfrm>
          <a:off x="2743200" y="2286000"/>
          <a:ext cx="6172200" cy="1828800"/>
        </p:xfrm>
        <a:graphic>
          <a:graphicData uri="http://schemas.openxmlformats.org/drawingml/2006/table">
            <a:tbl>
              <a:tblPr firstRow="1" bandRow="1">
                <a:tableStyleId>{5C22544A-7EE6-4342-B048-85BDC9FD1C3A}</a:tableStyleId>
              </a:tblPr>
              <a:tblGrid>
                <a:gridCol w="2057400"/>
                <a:gridCol w="2057400"/>
                <a:gridCol w="2057400"/>
              </a:tblGrid>
              <a:tr h="365760">
                <a:tc>
                  <a:txBody>
                    <a:bodyPr/>
                    <a:lstStyle/>
                    <a:p>
                      <a:r>
                        <a:t>Response</a:t>
                      </a:r>
                    </a:p>
                  </a:txBody>
                  <a:tcPr/>
                </a:tc>
                <a:tc>
                  <a:txBody>
                    <a:bodyPr/>
                    <a:lstStyle/>
                    <a:p>
                      <a:r>
                        <a:t>Junior</a:t>
                      </a:r>
                    </a:p>
                  </a:txBody>
                  <a:tcPr/>
                </a:tc>
                <a:tc>
                  <a:txBody>
                    <a:bodyPr/>
                    <a:lstStyle/>
                    <a:p>
                      <a:r>
                        <a:t>Senior</a:t>
                      </a:r>
                    </a:p>
                  </a:txBody>
                  <a:tcPr/>
                </a:tc>
              </a:tr>
              <a:tr h="365760">
                <a:tc>
                  <a:txBody>
                    <a:bodyPr/>
                    <a:lstStyle/>
                    <a:p>
                      <a:r>
                        <a:t>Rajiv Gandhi Khel Ratna Award</a:t>
                      </a:r>
                    </a:p>
                  </a:txBody>
                  <a:tcPr/>
                </a:tc>
                <a:tc>
                  <a:txBody>
                    <a:bodyPr/>
                    <a:lstStyle/>
                    <a:p>
                      <a:r>
                        <a:t>7</a:t>
                      </a:r>
                    </a:p>
                  </a:txBody>
                  <a:tcPr/>
                </a:tc>
                <a:tc>
                  <a:txBody>
                    <a:bodyPr/>
                    <a:lstStyle/>
                    <a:p>
                      <a:r>
                        <a:t>0</a:t>
                      </a:r>
                    </a:p>
                  </a:txBody>
                  <a:tcPr/>
                </a:tc>
              </a:tr>
              <a:tr h="365760">
                <a:tc>
                  <a:txBody>
                    <a:bodyPr/>
                    <a:lstStyle/>
                    <a:p>
                      <a:r>
                        <a:t>Dronacharya Award</a:t>
                      </a:r>
                    </a:p>
                  </a:txBody>
                  <a:tcPr/>
                </a:tc>
                <a:tc>
                  <a:txBody>
                    <a:bodyPr/>
                    <a:lstStyle/>
                    <a:p>
                      <a:r>
                        <a:t>2</a:t>
                      </a:r>
                    </a:p>
                  </a:txBody>
                  <a:tcPr/>
                </a:tc>
                <a:tc>
                  <a:txBody>
                    <a:bodyPr/>
                    <a:lstStyle/>
                    <a:p>
                      <a:r>
                        <a:t>0</a:t>
                      </a:r>
                    </a:p>
                  </a:txBody>
                  <a:tcPr/>
                </a:tc>
              </a:tr>
              <a:tr h="365760">
                <a:tc>
                  <a:txBody>
                    <a:bodyPr/>
                    <a:lstStyle/>
                    <a:p>
                      <a:r>
                        <a:t>Dhyan Chand Award</a:t>
                      </a:r>
                    </a:p>
                  </a:txBody>
                  <a:tcPr/>
                </a:tc>
                <a:tc>
                  <a:txBody>
                    <a:bodyPr/>
                    <a:lstStyle/>
                    <a:p>
                      <a:r>
                        <a:t>8</a:t>
                      </a:r>
                    </a:p>
                  </a:txBody>
                  <a:tcPr/>
                </a:tc>
                <a:tc>
                  <a:txBody>
                    <a:bodyPr/>
                    <a:lstStyle/>
                    <a:p>
                      <a:r>
                        <a:t>0</a:t>
                      </a:r>
                    </a:p>
                  </a:txBody>
                  <a:tcPr/>
                </a:tc>
              </a:tr>
              <a:tr h="365760">
                <a:tc>
                  <a:txBody>
                    <a:bodyPr/>
                    <a:lstStyle/>
                    <a:p>
                      <a:r>
                        <a:t>Total</a:t>
                      </a:r>
                    </a:p>
                  </a:txBody>
                  <a:tcPr/>
                </a:tc>
                <a:tc>
                  <a:txBody>
                    <a:bodyPr/>
                    <a:lstStyle/>
                    <a:p>
                      <a:r>
                        <a:t>17</a:t>
                      </a:r>
                    </a:p>
                  </a:txBody>
                  <a:tcPr/>
                </a:tc>
                <a:tc>
                  <a:txBody>
                    <a:bodyPr/>
                    <a:lstStyle/>
                    <a:p>
                      <a:r>
                        <a:t>0</a:t>
                      </a:r>
                    </a:p>
                  </a:txBody>
                  <a:tcPr/>
                </a:tc>
              </a:tr>
            </a:tbl>
          </a:graphicData>
        </a:graphic>
      </p:graphicFrame>
      <p:graphicFrame>
        <p:nvGraphicFramePr>
          <p:cNvPr id="5" name="Chart 4"/>
          <p:cNvGraphicFramePr>
            <a:graphicFrameLocks noGrp="1"/>
          </p:cNvGraphicFramePr>
          <p:nvPr/>
        </p:nvGraphicFramePr>
        <p:xfrm>
          <a:off x="0" y="2286000"/>
          <a:ext cx="2743200" cy="2743200"/>
        </p:xfrm>
        <a:graphic>
          <a:graphicData uri="http://schemas.openxmlformats.org/drawingml/2006/chart">
            <c:chart xmlns:c="http://schemas.openxmlformats.org/drawingml/2006/chart"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