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43" r:id="rId2"/>
    <p:sldId id="484" r:id="rId3"/>
    <p:sldId id="483" r:id="rId4"/>
    <p:sldId id="471" r:id="rId5"/>
    <p:sldId id="472" r:id="rId6"/>
    <p:sldId id="474" r:id="rId7"/>
    <p:sldId id="477" r:id="rId8"/>
    <p:sldId id="478" r:id="rId9"/>
    <p:sldId id="473" r:id="rId10"/>
    <p:sldId id="479" r:id="rId11"/>
    <p:sldId id="480" r:id="rId12"/>
    <p:sldId id="475" r:id="rId13"/>
    <p:sldId id="476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Value%20Report_undefined_46281_undefined_survey_17-5-2022%2009%20and%2053%20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Value%20Report_undefined_46282_undefined_survey_17-5-2022%2010%20and%2045%20A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Value%20Report_undefined_46280_undefined_survey_17-5-2022%2009%20and%2050%20AM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Value%20Report_undefined_46279_undefined_survey_17-5-2022%2009%20and%2044%20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Organization</a:t>
            </a:r>
            <a:r>
              <a:rPr lang="en-US" b="0" baseline="0"/>
              <a:t> Wide</a:t>
            </a:r>
            <a:endParaRPr lang="en-US" b="0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3254729422524454E-2"/>
          <c:y val="0.19757242913970516"/>
          <c:w val="0.8186163567196314"/>
          <c:h val="0.5718272679352816"/>
        </c:manualLayout>
      </c:layout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Sheet2!$L$9:$L$11</c:f>
              <c:strCache>
                <c:ptCount val="3"/>
                <c:pt idx="0">
                  <c:v>zero</c:v>
                </c:pt>
                <c:pt idx="1">
                  <c:v>one</c:v>
                </c:pt>
                <c:pt idx="2">
                  <c:v>two</c:v>
                </c:pt>
              </c:strCache>
            </c:strRef>
          </c:cat>
          <c:val>
            <c:numRef>
              <c:f>Sheet2!$M$9:$M$11</c:f>
              <c:numCache>
                <c:formatCode>0.00%</c:formatCode>
                <c:ptCount val="3"/>
                <c:pt idx="0">
                  <c:v>0.76612903225806506</c:v>
                </c:pt>
                <c:pt idx="1">
                  <c:v>0.13709677419354838</c:v>
                </c:pt>
                <c:pt idx="2">
                  <c:v>9.6774193548387122E-2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5-42A9-B827-4C49A48D120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t"/>
      <c:layout>
        <c:manualLayout>
          <c:xMode val="edge"/>
          <c:yMode val="edge"/>
          <c:x val="0.32209898514905932"/>
          <c:y val="0.82294831827210191"/>
          <c:w val="0.37630529196060253"/>
          <c:h val="0.12597952545170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/>
            </a:pPr>
            <a:r>
              <a:rPr lang="en-US"/>
              <a:t>Organization</a:t>
            </a:r>
            <a:r>
              <a:rPr lang="en-US" baseline="0"/>
              <a:t> Wide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272988505747127"/>
          <c:y val="0.24615982123856137"/>
          <c:w val="0.81178160919540265"/>
          <c:h val="0.5456263744059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Organizational Level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0.66666666666666663</c:v>
                </c:pt>
                <c:pt idx="1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37-40FE-9347-57A792519B1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t"/>
      <c:layout>
        <c:manualLayout>
          <c:xMode val="edge"/>
          <c:yMode val="edge"/>
          <c:x val="0.4475226264820345"/>
          <c:y val="0.86263531247783298"/>
          <c:w val="0.22564440220834464"/>
          <c:h val="0.10323863233312058"/>
        </c:manualLayout>
      </c:layout>
      <c:overlay val="0"/>
    </c:legend>
    <c:plotVisOnly val="1"/>
    <c:dispBlanksAs val="gap"/>
    <c:showDLblsOverMax val="0"/>
  </c:chart>
  <c:txPr>
    <a:bodyPr/>
    <a:lstStyle/>
    <a:p>
      <a:pPr algn="ctr" rtl="0">
        <a:defRPr lang="en-US" sz="1400" b="0" i="0" u="none" strike="noStrike" kern="1200" baseline="0" dirty="0">
          <a:solidFill>
            <a:prstClr val="black"/>
          </a:solidFill>
          <a:latin typeface="Calibri" pitchFamily="34" charset="0"/>
          <a:ea typeface="+mn-ea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Organization</a:t>
            </a:r>
            <a:r>
              <a:rPr lang="en-US" b="0" baseline="0"/>
              <a:t> Wide</a:t>
            </a:r>
            <a:endParaRPr lang="en-US" b="0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6610755933989272E-2"/>
          <c:y val="0.18398632447601126"/>
          <c:w val="0.82195630609464954"/>
          <c:h val="0.60535281792945905"/>
        </c:manualLayout>
      </c:layout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Sheet2!$G$13:$G$15</c:f>
              <c:strCache>
                <c:ptCount val="3"/>
                <c:pt idx="0">
                  <c:v>No</c:v>
                </c:pt>
                <c:pt idx="1">
                  <c:v>Sometimes</c:v>
                </c:pt>
                <c:pt idx="2">
                  <c:v>Yes</c:v>
                </c:pt>
              </c:strCache>
            </c:strRef>
          </c:cat>
          <c:val>
            <c:numRef>
              <c:f>Sheet2!$H$13:$H$15</c:f>
              <c:numCache>
                <c:formatCode>0.00%</c:formatCode>
                <c:ptCount val="3"/>
                <c:pt idx="0">
                  <c:v>0.46400000000000002</c:v>
                </c:pt>
                <c:pt idx="1">
                  <c:v>0.28000000000000008</c:v>
                </c:pt>
                <c:pt idx="2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C0-4CF3-A134-D9275FE1F1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t"/>
      <c:layout>
        <c:manualLayout>
          <c:xMode val="edge"/>
          <c:yMode val="edge"/>
          <c:x val="0.35707270768369187"/>
          <c:y val="0.8644574039196109"/>
          <c:w val="0.5211982647390172"/>
          <c:h val="6.9482856429689807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Organization</a:t>
            </a:r>
            <a:r>
              <a:rPr lang="en-US" b="0" baseline="0"/>
              <a:t> Wide</a:t>
            </a:r>
            <a:endParaRPr lang="en-US" b="0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3055555555555683E-2"/>
          <c:y val="0.20424431321084871"/>
          <c:w val="0.81388888888888933"/>
          <c:h val="0.55011300670749486"/>
        </c:manualLayout>
      </c:layout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Sheet2!$H$14:$H$16</c:f>
              <c:strCache>
                <c:ptCount val="3"/>
                <c:pt idx="0">
                  <c:v>Lack of Diligence</c:v>
                </c:pt>
                <c:pt idx="1">
                  <c:v>Lack of Knowledge</c:v>
                </c:pt>
                <c:pt idx="2">
                  <c:v>Other</c:v>
                </c:pt>
              </c:strCache>
            </c:strRef>
          </c:cat>
          <c:val>
            <c:numRef>
              <c:f>Sheet2!$I$14:$I$16</c:f>
              <c:numCache>
                <c:formatCode>0.00%</c:formatCode>
                <c:ptCount val="3"/>
                <c:pt idx="0">
                  <c:v>0.61240310077519378</c:v>
                </c:pt>
                <c:pt idx="1">
                  <c:v>0.17829457364341086</c:v>
                </c:pt>
                <c:pt idx="2">
                  <c:v>0.20930232558139547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F-4A8A-864D-7F8AD05EF6D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t"/>
      <c:layout>
        <c:manualLayout>
          <c:xMode val="edge"/>
          <c:yMode val="edge"/>
          <c:x val="0.17201640419947531"/>
          <c:y val="0.82858814523184543"/>
          <c:w val="0.71234731914497462"/>
          <c:h val="0.12976984235298933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Organization</a:t>
            </a:r>
            <a:r>
              <a:rPr lang="en-US" b="0" baseline="0"/>
              <a:t> wide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  <c:spPr>
        <a:noFill/>
        <a:ln w="9525" cap="flat" cmpd="sng" algn="ctr">
          <a:solidFill>
            <a:schemeClr val="tx1">
              <a:tint val="75000"/>
              <a:shade val="95000"/>
              <a:satMod val="105000"/>
            </a:schemeClr>
          </a:solidFill>
          <a:prstDash val="solid"/>
          <a:round/>
        </a:ln>
        <a:effectLst/>
        <a:sp3d contourW="9525">
          <a:contourClr>
            <a:schemeClr val="tx1">
              <a:tint val="75000"/>
              <a:shade val="95000"/>
              <a:satMod val="10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055555555555683E-2"/>
          <c:y val="0.22739246135899679"/>
          <c:w val="0.81388888888888933"/>
          <c:h val="0.5501130067074948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AE0-4942-A632-542ACF013C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AE0-4942-A632-542ACF013C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AE0-4942-A632-542ACF013CDF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E56-471C-97AC-4C52F0568D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Sheet2!$G$11:$G$14</c:f>
              <c:strCache>
                <c:ptCount val="4"/>
                <c:pt idx="0">
                  <c:v>N/A</c:v>
                </c:pt>
                <c:pt idx="1">
                  <c:v>No</c:v>
                </c:pt>
                <c:pt idx="2">
                  <c:v>Some</c:v>
                </c:pt>
                <c:pt idx="3">
                  <c:v>Yes</c:v>
                </c:pt>
              </c:strCache>
            </c:strRef>
          </c:cat>
          <c:val>
            <c:numRef>
              <c:f>Sheet2!$H$11:$H$14</c:f>
              <c:numCache>
                <c:formatCode>0.00%</c:formatCode>
                <c:ptCount val="4"/>
                <c:pt idx="0">
                  <c:v>7.9710144927536281E-2</c:v>
                </c:pt>
                <c:pt idx="1">
                  <c:v>7.9710144927536281E-2</c:v>
                </c:pt>
                <c:pt idx="2">
                  <c:v>0.21014492753623196</c:v>
                </c:pt>
                <c:pt idx="3">
                  <c:v>0.70289855072463769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6-471C-97AC-4C52F0568D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16617235345582"/>
          <c:y val="0.83321777486147552"/>
          <c:w val="0.36120997375328112"/>
          <c:h val="8.37171916010499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3546B-C52F-41F0-AA9E-683BE15817D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7D59C-0F29-402F-B9AC-D7095FFDC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779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759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13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6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76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91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35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0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6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9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61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7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5DA9A-B8C6-48B7-840B-12E0E5DD833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57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2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5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73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02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31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6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4406903"/>
            <a:ext cx="10363200" cy="1362076"/>
          </a:xfrm>
        </p:spPr>
        <p:txBody>
          <a:bodyPr anchor="t"/>
          <a:lstStyle>
            <a:lvl1pPr algn="l">
              <a:defRPr sz="4601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2906715"/>
            <a:ext cx="103632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88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779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8668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211558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64448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317337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70227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423116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8896" indent="0">
              <a:buNone/>
              <a:defRPr sz="2300" b="1"/>
            </a:lvl2pPr>
            <a:lvl3pPr marL="1057792" indent="0">
              <a:buNone/>
              <a:defRPr sz="2100" b="1"/>
            </a:lvl3pPr>
            <a:lvl4pPr marL="1586689" indent="0">
              <a:buNone/>
              <a:defRPr sz="1900" b="1"/>
            </a:lvl4pPr>
            <a:lvl5pPr marL="2115584" indent="0">
              <a:buNone/>
              <a:defRPr sz="1900" b="1"/>
            </a:lvl5pPr>
            <a:lvl6pPr marL="2644480" indent="0">
              <a:buNone/>
              <a:defRPr sz="1900" b="1"/>
            </a:lvl6pPr>
            <a:lvl7pPr marL="3173376" indent="0">
              <a:buNone/>
              <a:defRPr sz="1900" b="1"/>
            </a:lvl7pPr>
            <a:lvl8pPr marL="3702273" indent="0">
              <a:buNone/>
              <a:defRPr sz="1900" b="1"/>
            </a:lvl8pPr>
            <a:lvl9pPr marL="4231168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7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8896" indent="0">
              <a:buNone/>
              <a:defRPr sz="2300" b="1"/>
            </a:lvl2pPr>
            <a:lvl3pPr marL="1057792" indent="0">
              <a:buNone/>
              <a:defRPr sz="2100" b="1"/>
            </a:lvl3pPr>
            <a:lvl4pPr marL="1586689" indent="0">
              <a:buNone/>
              <a:defRPr sz="1900" b="1"/>
            </a:lvl4pPr>
            <a:lvl5pPr marL="2115584" indent="0">
              <a:buNone/>
              <a:defRPr sz="1900" b="1"/>
            </a:lvl5pPr>
            <a:lvl6pPr marL="2644480" indent="0">
              <a:buNone/>
              <a:defRPr sz="1900" b="1"/>
            </a:lvl6pPr>
            <a:lvl7pPr marL="3173376" indent="0">
              <a:buNone/>
              <a:defRPr sz="1900" b="1"/>
            </a:lvl7pPr>
            <a:lvl8pPr marL="3702273" indent="0">
              <a:buNone/>
              <a:defRPr sz="1900" b="1"/>
            </a:lvl8pPr>
            <a:lvl9pPr marL="4231168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7"/>
            <a:ext cx="5389034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1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1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8" cy="585311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601"/>
            </a:lvl1pPr>
            <a:lvl2pPr marL="528896" indent="0">
              <a:buNone/>
              <a:defRPr sz="1401"/>
            </a:lvl2pPr>
            <a:lvl3pPr marL="1057792" indent="0">
              <a:buNone/>
              <a:defRPr sz="1200"/>
            </a:lvl3pPr>
            <a:lvl4pPr marL="1586689" indent="0">
              <a:buNone/>
              <a:defRPr sz="1000"/>
            </a:lvl4pPr>
            <a:lvl5pPr marL="2115584" indent="0">
              <a:buNone/>
              <a:defRPr sz="1000"/>
            </a:lvl5pPr>
            <a:lvl6pPr marL="2644480" indent="0">
              <a:buNone/>
              <a:defRPr sz="1000"/>
            </a:lvl6pPr>
            <a:lvl7pPr marL="3173376" indent="0">
              <a:buNone/>
              <a:defRPr sz="1000"/>
            </a:lvl7pPr>
            <a:lvl8pPr marL="3702273" indent="0">
              <a:buNone/>
              <a:defRPr sz="1000"/>
            </a:lvl8pPr>
            <a:lvl9pPr marL="42311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9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7"/>
            <a:ext cx="7315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8896" indent="0">
              <a:buNone/>
              <a:defRPr sz="3200"/>
            </a:lvl2pPr>
            <a:lvl3pPr marL="1057792" indent="0">
              <a:buNone/>
              <a:defRPr sz="2800"/>
            </a:lvl3pPr>
            <a:lvl4pPr marL="1586689" indent="0">
              <a:buNone/>
              <a:defRPr sz="2300"/>
            </a:lvl4pPr>
            <a:lvl5pPr marL="2115584" indent="0">
              <a:buNone/>
              <a:defRPr sz="2300"/>
            </a:lvl5pPr>
            <a:lvl6pPr marL="2644480" indent="0">
              <a:buNone/>
              <a:defRPr sz="2300"/>
            </a:lvl6pPr>
            <a:lvl7pPr marL="3173376" indent="0">
              <a:buNone/>
              <a:defRPr sz="2300"/>
            </a:lvl7pPr>
            <a:lvl8pPr marL="3702273" indent="0">
              <a:buNone/>
              <a:defRPr sz="2300"/>
            </a:lvl8pPr>
            <a:lvl9pPr marL="4231168" indent="0">
              <a:buNone/>
              <a:defRPr sz="23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01"/>
            </a:lvl1pPr>
            <a:lvl2pPr marL="528896" indent="0">
              <a:buNone/>
              <a:defRPr sz="1401"/>
            </a:lvl2pPr>
            <a:lvl3pPr marL="1057792" indent="0">
              <a:buNone/>
              <a:defRPr sz="1200"/>
            </a:lvl3pPr>
            <a:lvl4pPr marL="1586689" indent="0">
              <a:buNone/>
              <a:defRPr sz="1000"/>
            </a:lvl4pPr>
            <a:lvl5pPr marL="2115584" indent="0">
              <a:buNone/>
              <a:defRPr sz="1000"/>
            </a:lvl5pPr>
            <a:lvl6pPr marL="2644480" indent="0">
              <a:buNone/>
              <a:defRPr sz="1000"/>
            </a:lvl6pPr>
            <a:lvl7pPr marL="3173376" indent="0">
              <a:buNone/>
              <a:defRPr sz="1000"/>
            </a:lvl7pPr>
            <a:lvl8pPr marL="3702273" indent="0">
              <a:buNone/>
              <a:defRPr sz="1000"/>
            </a:lvl8pPr>
            <a:lvl9pPr marL="42311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0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105769" tIns="52884" rIns="105769" bIns="5288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5769" tIns="52884" rIns="105769" bIns="528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4"/>
          </a:xfrm>
          <a:prstGeom prst="rect">
            <a:avLst/>
          </a:prstGeom>
        </p:spPr>
        <p:txBody>
          <a:bodyPr vert="horz" lIns="105769" tIns="52884" rIns="105769" bIns="52884" rtlCol="0" anchor="ctr"/>
          <a:lstStyle>
            <a:lvl1pPr algn="l">
              <a:defRPr sz="14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4B71-5975-489A-B4C2-DB9568F11CD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5"/>
            <a:ext cx="3860800" cy="365124"/>
          </a:xfrm>
          <a:prstGeom prst="rect">
            <a:avLst/>
          </a:prstGeom>
        </p:spPr>
        <p:txBody>
          <a:bodyPr vert="horz" lIns="105769" tIns="52884" rIns="105769" bIns="52884" rtlCol="0" anchor="ctr"/>
          <a:lstStyle>
            <a:lvl1pPr algn="ctr">
              <a:defRPr sz="14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4"/>
          </a:xfrm>
          <a:prstGeom prst="rect">
            <a:avLst/>
          </a:prstGeom>
        </p:spPr>
        <p:txBody>
          <a:bodyPr vert="horz" lIns="105769" tIns="52884" rIns="105769" bIns="52884" rtlCol="0" anchor="ctr"/>
          <a:lstStyle>
            <a:lvl1pPr algn="r">
              <a:defRPr sz="14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BBD-8CC1-4CFD-9562-5969A53E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57792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672" indent="-396672" algn="l" defTabSz="105779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9456" indent="-330560" algn="l" defTabSz="1057792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2240" indent="-264449" algn="l" defTabSz="10577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135" indent="-264449" algn="l" defTabSz="1057792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0033" indent="-264449" algn="l" defTabSz="1057792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8928" indent="-264449" algn="l" defTabSz="105779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7824" indent="-264449" algn="l" defTabSz="105779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66721" indent="-264449" algn="l" defTabSz="105779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95617" indent="-264449" algn="l" defTabSz="105779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896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792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6689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5584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4480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3376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02273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68" algn="l" defTabSz="1057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3" y="-1240"/>
            <a:ext cx="6271568" cy="68604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57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40"/>
            <a:ext cx="12191999" cy="686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86731-313E-4979-AC98-9358DF5992E0}"/>
              </a:ext>
            </a:extLst>
          </p:cNvPr>
          <p:cNvSpPr txBox="1"/>
          <p:nvPr/>
        </p:nvSpPr>
        <p:spPr>
          <a:xfrm>
            <a:off x="6187834" y="2096677"/>
            <a:ext cx="5977442" cy="2664644"/>
          </a:xfrm>
          <a:prstGeom prst="rect">
            <a:avLst/>
          </a:prstGeom>
        </p:spPr>
        <p:txBody>
          <a:bodyPr vert="horz" lIns="91452" tIns="45726" rIns="91452" bIns="45726" rtlCol="0" anchor="ctr">
            <a:noAutofit/>
          </a:bodyPr>
          <a:lstStyle/>
          <a:p>
            <a:pPr marL="0" marR="0" lvl="0" indent="0" algn="ctr" defTabSz="1057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Status Update – 20</a:t>
            </a:r>
            <a:r>
              <a:rPr kumimoji="0" lang="en-GB" sz="4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89608"/>
            <a:ext cx="5478085" cy="6279112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057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6847FC-2583-437F-992C-6691F3FE1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0783563" y="20555"/>
            <a:ext cx="1408438" cy="129631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857EF8-2D72-4BAA-A9EA-8B6BE9A2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" y="2060671"/>
            <a:ext cx="4869226" cy="36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85000" lnSpcReduction="1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This week, did you feel unnecessary pressure at work?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0F6C7A-AD72-1257-D0FB-2E0F78541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480939"/>
              </p:ext>
            </p:extLst>
          </p:nvPr>
        </p:nvGraphicFramePr>
        <p:xfrm>
          <a:off x="337719" y="1724890"/>
          <a:ext cx="4887334" cy="3408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24E719-5CD5-38F7-458D-648B0201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5829"/>
              </p:ext>
            </p:extLst>
          </p:nvPr>
        </p:nvGraphicFramePr>
        <p:xfrm>
          <a:off x="6472410" y="1450990"/>
          <a:ext cx="4270388" cy="17470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2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38.10%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14.81%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30.36%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19.64%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D937B9-C849-A348-0665-7AA7C016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53793"/>
              </p:ext>
            </p:extLst>
          </p:nvPr>
        </p:nvGraphicFramePr>
        <p:xfrm>
          <a:off x="6472410" y="3651996"/>
          <a:ext cx="4270388" cy="1886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2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45.45%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27.27%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27.27%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18.75%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52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964530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62500" lnSpcReduction="2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Missing entry/sign/date is the most common documentation error observed by the managers. Why do you see this as the biggest challenge?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1A34C4-49D9-3CCC-3B1A-E861ADDF9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4393"/>
              </p:ext>
            </p:extLst>
          </p:nvPr>
        </p:nvGraphicFramePr>
        <p:xfrm>
          <a:off x="6322314" y="1627559"/>
          <a:ext cx="4235360" cy="171268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0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Diligence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64.41%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Knowledge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20.34%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23.33%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27.50%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15.25%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A088E3-00B0-B715-BC05-35969C6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400441"/>
              </p:ext>
            </p:extLst>
          </p:nvPr>
        </p:nvGraphicFramePr>
        <p:xfrm>
          <a:off x="-215428" y="1912257"/>
          <a:ext cx="4769262" cy="303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FEBC8A-70DF-C90C-E68A-EA95C7F9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06846"/>
              </p:ext>
            </p:extLst>
          </p:nvPr>
        </p:nvGraphicFramePr>
        <p:xfrm>
          <a:off x="6322313" y="4067093"/>
          <a:ext cx="4235360" cy="17573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2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4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Diligence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71.43%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Knowledge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19.54%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27.59%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85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981360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70000" lnSpcReduction="2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Often the recommendation for reducing documentation error is to increase training. What is the challenge with current training?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D914E8-18B9-67F5-5A24-EE56FC4D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82899" y="1918855"/>
            <a:ext cx="6309014" cy="302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AEBF07-C215-3E7D-55C0-01C7FB60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07563"/>
              </p:ext>
            </p:extLst>
          </p:nvPr>
        </p:nvGraphicFramePr>
        <p:xfrm>
          <a:off x="6529827" y="3982971"/>
          <a:ext cx="3784581" cy="20193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7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Response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Junior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Middle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Senior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All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25.88%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13.33%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Frequency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37.65%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53.33%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60.00%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Quality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35.29%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26.67%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20.00%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Quantity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1.18%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6.67%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20.00%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Total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B8438F-B0CA-1893-5D1B-103A8AA91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6884"/>
              </p:ext>
            </p:extLst>
          </p:nvPr>
        </p:nvGraphicFramePr>
        <p:xfrm>
          <a:off x="6529827" y="1676400"/>
          <a:ext cx="3784581" cy="18649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7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Response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Unit 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Unit 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Unit 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All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21.74%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11.11%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30.77%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Frequency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60.87%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37.78%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38.46%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Quality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17.39%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44.44%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28.85%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Quantity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6.67%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effectLst/>
                        </a:rPr>
                        <a:t>1.92%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Total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effectLst/>
                        </a:rPr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9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70000" lnSpcReduction="2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Is there sufficient communication and retraining on changes in guidelines, documentation and SOPs?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F1DE3F-FF60-A1B8-C119-CBB87DF7F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843"/>
              </p:ext>
            </p:extLst>
          </p:nvPr>
        </p:nvGraphicFramePr>
        <p:xfrm>
          <a:off x="139226" y="1931370"/>
          <a:ext cx="4875949" cy="299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41B177-A419-5E28-4083-7D9015770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00170"/>
              </p:ext>
            </p:extLst>
          </p:nvPr>
        </p:nvGraphicFramePr>
        <p:xfrm>
          <a:off x="6407388" y="1543338"/>
          <a:ext cx="3886625" cy="19347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6.38%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11.86%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18.75%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27.66%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16.95%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65.96%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71.19%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21E979-151A-0EDC-6177-93D0BA57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12090"/>
              </p:ext>
            </p:extLst>
          </p:nvPr>
        </p:nvGraphicFramePr>
        <p:xfrm>
          <a:off x="6376533" y="4241646"/>
          <a:ext cx="3948333" cy="187347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2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2.78%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6.32%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11.11%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42.86%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72.63%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69.44%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42.86%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6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ChangeArrowheads="1"/>
          </p:cNvSpPr>
          <p:nvPr/>
        </p:nvSpPr>
        <p:spPr bwMode="auto">
          <a:xfrm>
            <a:off x="-1" y="41277"/>
            <a:ext cx="12192001" cy="6811963"/>
          </a:xfrm>
          <a:prstGeom prst="rect">
            <a:avLst/>
          </a:prstGeom>
          <a:solidFill>
            <a:srgbClr val="385724"/>
          </a:solidFill>
          <a:ln w="76200">
            <a:solidFill>
              <a:srgbClr val="DAE3F3"/>
            </a:solidFill>
            <a:miter lim="800000"/>
            <a:headEnd/>
            <a:tailEnd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defTabSz="1057369"/>
            <a:endParaRPr lang="en-US" altLang="en-US" sz="2100">
              <a:solidFill>
                <a:srgbClr val="FFFFFF"/>
              </a:solidFill>
            </a:endParaRPr>
          </a:p>
        </p:txBody>
      </p:sp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2698750" y="2473325"/>
            <a:ext cx="1773238" cy="1339850"/>
            <a:chOff x="0" y="0"/>
            <a:chExt cx="1774020" cy="1340563"/>
          </a:xfrm>
        </p:grpSpPr>
        <p:sp>
          <p:nvSpPr>
            <p:cNvPr id="29702" name="Freeform 5"/>
            <p:cNvSpPr>
              <a:spLocks/>
            </p:cNvSpPr>
            <p:nvPr/>
          </p:nvSpPr>
          <p:spPr bwMode="auto">
            <a:xfrm rot="-678596">
              <a:off x="1121158" y="79685"/>
              <a:ext cx="560389" cy="998539"/>
            </a:xfrm>
            <a:custGeom>
              <a:avLst/>
              <a:gdLst>
                <a:gd name="T0" fmla="*/ 280195 w 21600"/>
                <a:gd name="T1" fmla="*/ 499270 h 21600"/>
                <a:gd name="T2" fmla="*/ 280195 w 21600"/>
                <a:gd name="T3" fmla="*/ 499270 h 21600"/>
                <a:gd name="T4" fmla="*/ 280195 w 21600"/>
                <a:gd name="T5" fmla="*/ 499270 h 21600"/>
                <a:gd name="T6" fmla="*/ 280195 w 21600"/>
                <a:gd name="T7" fmla="*/ 49927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B4C7E7"/>
            </a:solidFill>
            <a:ln w="9525" cap="flat">
              <a:solidFill>
                <a:srgbClr val="DAE3F3"/>
              </a:solidFill>
              <a:prstDash val="solid"/>
              <a:round/>
              <a:headEnd/>
              <a:tailEnd/>
            </a:ln>
          </p:spPr>
          <p:txBody>
            <a:bodyPr lIns="45719" tIns="45719" rIns="45719" bIns="45719"/>
            <a:lstStyle/>
            <a:p>
              <a:pPr defTabSz="1057369"/>
              <a:endParaRPr lang="en-US" sz="21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703" name="Freeform 6"/>
            <p:cNvSpPr>
              <a:spLocks/>
            </p:cNvSpPr>
            <p:nvPr/>
          </p:nvSpPr>
          <p:spPr bwMode="auto">
            <a:xfrm rot="-678596">
              <a:off x="73408" y="144773"/>
              <a:ext cx="1543051" cy="673100"/>
            </a:xfrm>
            <a:custGeom>
              <a:avLst/>
              <a:gdLst>
                <a:gd name="T0" fmla="*/ 771526 w 21600"/>
                <a:gd name="T1" fmla="*/ 336550 h 21600"/>
                <a:gd name="T2" fmla="*/ 771526 w 21600"/>
                <a:gd name="T3" fmla="*/ 336550 h 21600"/>
                <a:gd name="T4" fmla="*/ 771526 w 21600"/>
                <a:gd name="T5" fmla="*/ 336550 h 21600"/>
                <a:gd name="T6" fmla="*/ 771526 w 21600"/>
                <a:gd name="T7" fmla="*/ 33655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422" y="21291"/>
                  </a:lnTo>
                  <a:cubicBezTo>
                    <a:pt x="10573" y="21600"/>
                    <a:pt x="10573" y="21600"/>
                    <a:pt x="10876" y="21600"/>
                  </a:cubicBezTo>
                  <a:cubicBezTo>
                    <a:pt x="11027" y="21600"/>
                    <a:pt x="11178" y="21600"/>
                    <a:pt x="11178" y="21291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7E7"/>
            </a:solidFill>
            <a:ln w="9525" cap="flat">
              <a:solidFill>
                <a:srgbClr val="DAE3F3"/>
              </a:solidFill>
              <a:prstDash val="solid"/>
              <a:round/>
              <a:headEnd/>
              <a:tailEnd/>
            </a:ln>
          </p:spPr>
          <p:txBody>
            <a:bodyPr lIns="45719" tIns="45719" rIns="45719" bIns="45719"/>
            <a:lstStyle/>
            <a:p>
              <a:pPr defTabSz="1057369"/>
              <a:endParaRPr lang="en-US" sz="21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704" name="Freeform 7"/>
            <p:cNvSpPr>
              <a:spLocks/>
            </p:cNvSpPr>
            <p:nvPr/>
          </p:nvSpPr>
          <p:spPr bwMode="auto">
            <a:xfrm rot="-678596">
              <a:off x="178182" y="694048"/>
              <a:ext cx="1543052" cy="500062"/>
            </a:xfrm>
            <a:custGeom>
              <a:avLst/>
              <a:gdLst>
                <a:gd name="T0" fmla="*/ 771526 w 21600"/>
                <a:gd name="T1" fmla="*/ 250031 h 21600"/>
                <a:gd name="T2" fmla="*/ 771526 w 21600"/>
                <a:gd name="T3" fmla="*/ 250031 h 21600"/>
                <a:gd name="T4" fmla="*/ 771526 w 21600"/>
                <a:gd name="T5" fmla="*/ 250031 h 21600"/>
                <a:gd name="T6" fmla="*/ 771526 w 21600"/>
                <a:gd name="T7" fmla="*/ 25003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745" y="0"/>
                  </a:moveTo>
                  <a:lnTo>
                    <a:pt x="11631" y="5815"/>
                  </a:lnTo>
                  <a:cubicBezTo>
                    <a:pt x="11480" y="6231"/>
                    <a:pt x="11178" y="6646"/>
                    <a:pt x="10876" y="6646"/>
                  </a:cubicBezTo>
                  <a:cubicBezTo>
                    <a:pt x="10422" y="6646"/>
                    <a:pt x="10271" y="6231"/>
                    <a:pt x="9969" y="5815"/>
                  </a:cubicBezTo>
                  <a:lnTo>
                    <a:pt x="78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B4C7E7"/>
            </a:solidFill>
            <a:ln w="9525" cap="flat">
              <a:solidFill>
                <a:srgbClr val="DAE3F3"/>
              </a:solidFill>
              <a:prstDash val="solid"/>
              <a:round/>
              <a:headEnd/>
              <a:tailEnd/>
            </a:ln>
          </p:spPr>
          <p:txBody>
            <a:bodyPr lIns="45719" tIns="45719" rIns="45719" bIns="45719"/>
            <a:lstStyle/>
            <a:p>
              <a:pPr defTabSz="1057369"/>
              <a:endParaRPr lang="en-US" sz="21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705" name="Freeform 8"/>
            <p:cNvSpPr>
              <a:spLocks/>
            </p:cNvSpPr>
            <p:nvPr/>
          </p:nvSpPr>
          <p:spPr bwMode="auto">
            <a:xfrm rot="-678596">
              <a:off x="92458" y="262248"/>
              <a:ext cx="561976" cy="998538"/>
            </a:xfrm>
            <a:custGeom>
              <a:avLst/>
              <a:gdLst>
                <a:gd name="T0" fmla="*/ 280988 w 21600"/>
                <a:gd name="T1" fmla="*/ 499269 h 21600"/>
                <a:gd name="T2" fmla="*/ 280988 w 21600"/>
                <a:gd name="T3" fmla="*/ 499269 h 21600"/>
                <a:gd name="T4" fmla="*/ 280988 w 21600"/>
                <a:gd name="T5" fmla="*/ 499269 h 21600"/>
                <a:gd name="T6" fmla="*/ 280988 w 21600"/>
                <a:gd name="T7" fmla="*/ 4992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B4C7E7"/>
            </a:solidFill>
            <a:ln w="9525" cap="flat">
              <a:solidFill>
                <a:srgbClr val="DAE3F3"/>
              </a:solidFill>
              <a:prstDash val="solid"/>
              <a:round/>
              <a:headEnd/>
              <a:tailEnd/>
            </a:ln>
          </p:spPr>
          <p:txBody>
            <a:bodyPr lIns="45719" tIns="45719" rIns="45719" bIns="45719"/>
            <a:lstStyle/>
            <a:p>
              <a:pPr defTabSz="1057369"/>
              <a:endParaRPr lang="en-US" sz="21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2362201" y="1295401"/>
            <a:ext cx="3124199" cy="639763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9700" name="TextBox 9"/>
          <p:cNvSpPr txBox="1">
            <a:spLocks noChangeArrowheads="1"/>
          </p:cNvSpPr>
          <p:nvPr/>
        </p:nvSpPr>
        <p:spPr bwMode="auto">
          <a:xfrm>
            <a:off x="6301118" y="2972698"/>
            <a:ext cx="38674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defTabSz="1057369"/>
            <a:endParaRPr lang="en-US" altLang="en-US" sz="3200" dirty="0">
              <a:solidFill>
                <a:srgbClr val="FFFFFF"/>
              </a:solidFill>
            </a:endParaRPr>
          </a:p>
          <a:p>
            <a:pPr algn="ctr" defTabSz="1057369"/>
            <a:r>
              <a:rPr lang="en-US" altLang="en-US" sz="3200" u="sng" dirty="0" err="1">
                <a:solidFill>
                  <a:srgbClr val="DAE3F3"/>
                </a:solidFill>
              </a:rPr>
              <a:t>www.seek-app.com</a:t>
            </a:r>
            <a:endParaRPr lang="en-US" altLang="en-US" sz="3200" u="sng" dirty="0">
              <a:solidFill>
                <a:srgbClr val="DAE3F3"/>
              </a:solidFill>
            </a:endParaRPr>
          </a:p>
        </p:txBody>
      </p:sp>
      <p:sp>
        <p:nvSpPr>
          <p:cNvPr id="29701" name="Rounded Rectangle 10"/>
          <p:cNvSpPr>
            <a:spLocks noChangeArrowheads="1"/>
          </p:cNvSpPr>
          <p:nvPr/>
        </p:nvSpPr>
        <p:spPr bwMode="auto">
          <a:xfrm>
            <a:off x="6282398" y="1576911"/>
            <a:ext cx="3886200" cy="4038600"/>
          </a:xfrm>
          <a:prstGeom prst="roundRect">
            <a:avLst>
              <a:gd name="adj" fmla="val 3681"/>
            </a:avLst>
          </a:prstGeom>
          <a:noFill/>
          <a:ln w="12700">
            <a:solidFill>
              <a:srgbClr val="8FAAD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defTabSz="1057369"/>
            <a:endParaRPr lang="en-US" alt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053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F89543-3841-850A-A605-50CFF018AE61}"/>
              </a:ext>
            </a:extLst>
          </p:cNvPr>
          <p:cNvGraphicFramePr>
            <a:graphicFrameLocks noGrp="1"/>
          </p:cNvGraphicFramePr>
          <p:nvPr/>
        </p:nvGraphicFramePr>
        <p:xfrm>
          <a:off x="736131" y="870884"/>
          <a:ext cx="1038252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91262">
                  <a:extLst>
                    <a:ext uri="{9D8B030D-6E8A-4147-A177-3AD203B41FA5}">
                      <a16:colId xmlns:a16="http://schemas.microsoft.com/office/drawing/2014/main" val="1104774836"/>
                    </a:ext>
                  </a:extLst>
                </a:gridCol>
                <a:gridCol w="5191262">
                  <a:extLst>
                    <a:ext uri="{9D8B030D-6E8A-4147-A177-3AD203B41FA5}">
                      <a16:colId xmlns:a16="http://schemas.microsoft.com/office/drawing/2014/main" val="35506671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Engagement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4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linkClick r:id="rId4" action="ppaction://hlinksldjump"/>
                        </a:rPr>
                        <a:t>Download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linkClick r:id="rId5" action="ppaction://hlinksldjump"/>
                        </a:rPr>
                        <a:t>Learn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59963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BE0E345-AE31-5D03-B4BE-04E590449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3511"/>
              </p:ext>
            </p:extLst>
          </p:nvPr>
        </p:nvGraphicFramePr>
        <p:xfrm>
          <a:off x="736131" y="2226334"/>
          <a:ext cx="10382524" cy="408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16159">
                  <a:extLst>
                    <a:ext uri="{9D8B030D-6E8A-4147-A177-3AD203B41FA5}">
                      <a16:colId xmlns:a16="http://schemas.microsoft.com/office/drawing/2014/main" val="1104774836"/>
                    </a:ext>
                  </a:extLst>
                </a:gridCol>
                <a:gridCol w="2266365">
                  <a:extLst>
                    <a:ext uri="{9D8B030D-6E8A-4147-A177-3AD203B41FA5}">
                      <a16:colId xmlns:a16="http://schemas.microsoft.com/office/drawing/2014/main" val="35506671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Nudges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4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Question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5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6" action="ppaction://hlinksldjump"/>
                        </a:rPr>
                        <a:t>Have you noticed a reduction in Documentation Errors over the last month?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2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7" action="ppaction://hlinksldjump"/>
                        </a:rPr>
                        <a:t>How many documentation errors you made this week?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/>
                        </a:rPr>
                        <a:t> 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2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8" action="ppaction://hlinksldjump"/>
                        </a:rPr>
                        <a:t>Have you noticed any wrong date entries in the last month?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9" action="ppaction://hlinksldjump"/>
                        </a:rPr>
                        <a:t>Why do you think we have errors in documentation?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3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10" action="ppaction://hlinksldjump"/>
                        </a:rPr>
                        <a:t>This week, did you feel unnecessary pressure at work?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11" action="ppaction://hlinksldjump"/>
                        </a:rPr>
                        <a:t>Missing entry/sign/date is the most common documentation error observed by the managers. Why do you see this as the biggest challenge?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0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12" action="ppaction://hlinksldjump"/>
                        </a:rPr>
                        <a:t>Often the recommendation for reducing documentation error is to increase training. What is the challenge with current training?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90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hlinkClick r:id="rId13" action="ppaction://hlinksldjump"/>
                        </a:rPr>
                        <a:t>Is there sufficient communication and retraining on changes in guidelines, documentation and SOPs?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35C60EB-9C56-F44F-DADE-958FEDF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02780"/>
              </p:ext>
            </p:extLst>
          </p:nvPr>
        </p:nvGraphicFramePr>
        <p:xfrm>
          <a:off x="736131" y="1201903"/>
          <a:ext cx="1038252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2524">
                  <a:extLst>
                    <a:ext uri="{9D8B030D-6E8A-4147-A177-3AD203B41FA5}">
                      <a16:colId xmlns:a16="http://schemas.microsoft.com/office/drawing/2014/main" val="110477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4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59963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CA7A4B4-C442-DD58-E7CA-2D1E4FDBF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361"/>
              </p:ext>
            </p:extLst>
          </p:nvPr>
        </p:nvGraphicFramePr>
        <p:xfrm>
          <a:off x="736131" y="2406130"/>
          <a:ext cx="10382524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2524">
                  <a:extLst>
                    <a:ext uri="{9D8B030D-6E8A-4147-A177-3AD203B41FA5}">
                      <a16:colId xmlns:a16="http://schemas.microsoft.com/office/drawing/2014/main" val="110477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4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Awareness about documentation error is there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People have seen wrong date entries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Main reason for error are People attitude &amp; Work Pressure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Frequency of training can be improved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5996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50577FE-9418-1B78-EDC5-7768DE057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26963"/>
              </p:ext>
            </p:extLst>
          </p:nvPr>
        </p:nvGraphicFramePr>
        <p:xfrm>
          <a:off x="736131" y="4265677"/>
          <a:ext cx="10382524" cy="123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2524">
                  <a:extLst>
                    <a:ext uri="{9D8B030D-6E8A-4147-A177-3AD203B41FA5}">
                      <a16:colId xmlns:a16="http://schemas.microsoft.com/office/drawing/2014/main" val="110477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Next Week Nudges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4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Data Integrity – Knowledge Check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Data Integrity – Gaps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April Appreciation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5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0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-1239"/>
            <a:ext cx="12192001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/>
          </a:bodyPr>
          <a:lstStyle/>
          <a:p>
            <a:pPr algn="ctr" defTabSz="91449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401" b="1" dirty="0">
                <a:solidFill>
                  <a:prstClr val="black"/>
                </a:solidFill>
                <a:latin typeface="Calibri"/>
              </a:rPr>
              <a:t>Download Status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035">
              <a:defRPr/>
            </a:pPr>
            <a:endParaRPr lang="en-US" sz="1400" dirty="0">
              <a:solidFill>
                <a:prstClr val="white"/>
              </a:solidFill>
              <a:latin typeface="Calibri Light"/>
            </a:endParaRPr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62FE931-531B-153D-E803-C97630154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9270"/>
              </p:ext>
            </p:extLst>
          </p:nvPr>
        </p:nvGraphicFramePr>
        <p:xfrm>
          <a:off x="2266727" y="1428720"/>
          <a:ext cx="728829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861">
                  <a:extLst>
                    <a:ext uri="{9D8B030D-6E8A-4147-A177-3AD203B41FA5}">
                      <a16:colId xmlns:a16="http://schemas.microsoft.com/office/drawing/2014/main" val="1698073665"/>
                    </a:ext>
                  </a:extLst>
                </a:gridCol>
                <a:gridCol w="1452942">
                  <a:extLst>
                    <a:ext uri="{9D8B030D-6E8A-4147-A177-3AD203B41FA5}">
                      <a16:colId xmlns:a16="http://schemas.microsoft.com/office/drawing/2014/main" val="2779331350"/>
                    </a:ext>
                  </a:extLst>
                </a:gridCol>
                <a:gridCol w="1868069">
                  <a:extLst>
                    <a:ext uri="{9D8B030D-6E8A-4147-A177-3AD203B41FA5}">
                      <a16:colId xmlns:a16="http://schemas.microsoft.com/office/drawing/2014/main" val="4145085705"/>
                    </a:ext>
                  </a:extLst>
                </a:gridCol>
                <a:gridCol w="1065828">
                  <a:extLst>
                    <a:ext uri="{9D8B030D-6E8A-4147-A177-3AD203B41FA5}">
                      <a16:colId xmlns:a16="http://schemas.microsoft.com/office/drawing/2014/main" val="1352160017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73584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Location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Downloaded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Yet to Download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Total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% Download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Unit 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112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43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155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72%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Unit 2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206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55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261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79%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Unit 3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221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31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252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88%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Total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539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129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668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81%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184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B2AB9E7B-2474-84BE-14C4-C170E71F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7773"/>
              </p:ext>
            </p:extLst>
          </p:nvPr>
        </p:nvGraphicFramePr>
        <p:xfrm>
          <a:off x="2266727" y="4077488"/>
          <a:ext cx="728829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861">
                  <a:extLst>
                    <a:ext uri="{9D8B030D-6E8A-4147-A177-3AD203B41FA5}">
                      <a16:colId xmlns:a16="http://schemas.microsoft.com/office/drawing/2014/main" val="1698073665"/>
                    </a:ext>
                  </a:extLst>
                </a:gridCol>
                <a:gridCol w="1452942">
                  <a:extLst>
                    <a:ext uri="{9D8B030D-6E8A-4147-A177-3AD203B41FA5}">
                      <a16:colId xmlns:a16="http://schemas.microsoft.com/office/drawing/2014/main" val="2779331350"/>
                    </a:ext>
                  </a:extLst>
                </a:gridCol>
                <a:gridCol w="1868069">
                  <a:extLst>
                    <a:ext uri="{9D8B030D-6E8A-4147-A177-3AD203B41FA5}">
                      <a16:colId xmlns:a16="http://schemas.microsoft.com/office/drawing/2014/main" val="4145085705"/>
                    </a:ext>
                  </a:extLst>
                </a:gridCol>
                <a:gridCol w="1095352">
                  <a:extLst>
                    <a:ext uri="{9D8B030D-6E8A-4147-A177-3AD203B41FA5}">
                      <a16:colId xmlns:a16="http://schemas.microsoft.com/office/drawing/2014/main" val="1352160017"/>
                    </a:ext>
                  </a:extLst>
                </a:gridCol>
                <a:gridCol w="1509074">
                  <a:extLst>
                    <a:ext uri="{9D8B030D-6E8A-4147-A177-3AD203B41FA5}">
                      <a16:colId xmlns:a16="http://schemas.microsoft.com/office/drawing/2014/main" val="273584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% 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-1239"/>
            <a:ext cx="12192001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 Status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B964733-1926-2AB4-C309-EDAF97F50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74170"/>
              </p:ext>
            </p:extLst>
          </p:nvPr>
        </p:nvGraphicFramePr>
        <p:xfrm>
          <a:off x="2266727" y="1428720"/>
          <a:ext cx="746069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194">
                  <a:extLst>
                    <a:ext uri="{9D8B030D-6E8A-4147-A177-3AD203B41FA5}">
                      <a16:colId xmlns:a16="http://schemas.microsoft.com/office/drawing/2014/main" val="1698073665"/>
                    </a:ext>
                  </a:extLst>
                </a:gridCol>
                <a:gridCol w="1280590">
                  <a:extLst>
                    <a:ext uri="{9D8B030D-6E8A-4147-A177-3AD203B41FA5}">
                      <a16:colId xmlns:a16="http://schemas.microsoft.com/office/drawing/2014/main" val="2779331350"/>
                    </a:ext>
                  </a:extLst>
                </a:gridCol>
                <a:gridCol w="1646474">
                  <a:extLst>
                    <a:ext uri="{9D8B030D-6E8A-4147-A177-3AD203B41FA5}">
                      <a16:colId xmlns:a16="http://schemas.microsoft.com/office/drawing/2014/main" val="4145085705"/>
                    </a:ext>
                  </a:extLst>
                </a:gridCol>
                <a:gridCol w="1666218">
                  <a:extLst>
                    <a:ext uri="{9D8B030D-6E8A-4147-A177-3AD203B41FA5}">
                      <a16:colId xmlns:a16="http://schemas.microsoft.com/office/drawing/2014/main" val="1352160017"/>
                    </a:ext>
                  </a:extLst>
                </a:gridCol>
                <a:gridCol w="1666218">
                  <a:extLst>
                    <a:ext uri="{9D8B030D-6E8A-4147-A177-3AD203B41FA5}">
                      <a16:colId xmlns:a16="http://schemas.microsoft.com/office/drawing/2014/main" val="171184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Location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GDP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Data Integrity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Not  On Learn 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Total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Unit 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43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54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Unit 2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99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88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Unit 3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95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98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Total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237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62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/>
                        <a:t>240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18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54824D2-6F7F-C9E6-078A-C8C0BAB0F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24538"/>
              </p:ext>
            </p:extLst>
          </p:nvPr>
        </p:nvGraphicFramePr>
        <p:xfrm>
          <a:off x="2266727" y="4077488"/>
          <a:ext cx="742142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643">
                  <a:extLst>
                    <a:ext uri="{9D8B030D-6E8A-4147-A177-3AD203B41FA5}">
                      <a16:colId xmlns:a16="http://schemas.microsoft.com/office/drawing/2014/main" val="1698073665"/>
                    </a:ext>
                  </a:extLst>
                </a:gridCol>
                <a:gridCol w="1278935">
                  <a:extLst>
                    <a:ext uri="{9D8B030D-6E8A-4147-A177-3AD203B41FA5}">
                      <a16:colId xmlns:a16="http://schemas.microsoft.com/office/drawing/2014/main" val="2779331350"/>
                    </a:ext>
                  </a:extLst>
                </a:gridCol>
                <a:gridCol w="1644346">
                  <a:extLst>
                    <a:ext uri="{9D8B030D-6E8A-4147-A177-3AD203B41FA5}">
                      <a16:colId xmlns:a16="http://schemas.microsoft.com/office/drawing/2014/main" val="4145085705"/>
                    </a:ext>
                  </a:extLst>
                </a:gridCol>
                <a:gridCol w="1649251">
                  <a:extLst>
                    <a:ext uri="{9D8B030D-6E8A-4147-A177-3AD203B41FA5}">
                      <a16:colId xmlns:a16="http://schemas.microsoft.com/office/drawing/2014/main" val="1352160017"/>
                    </a:ext>
                  </a:extLst>
                </a:gridCol>
                <a:gridCol w="1649251">
                  <a:extLst>
                    <a:ext uri="{9D8B030D-6E8A-4147-A177-3AD203B41FA5}">
                      <a16:colId xmlns:a16="http://schemas.microsoft.com/office/drawing/2014/main" val="119846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GDP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Data Integrity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Not  On Learn 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/>
                        <a:t>Total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5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70000" lnSpcReduction="2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Have you noticed a reduction in Documentation Errors over the last month?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BB5266-C8D6-3B0C-5B72-AFE195D4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73" y="1986829"/>
            <a:ext cx="5121852" cy="288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C1664-86B9-015A-B3CD-AE7A4EDF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27918"/>
              </p:ext>
            </p:extLst>
          </p:nvPr>
        </p:nvGraphicFramePr>
        <p:xfrm>
          <a:off x="6389581" y="3824755"/>
          <a:ext cx="3979993" cy="182075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4504">
                  <a:extLst>
                    <a:ext uri="{9D8B030D-6E8A-4147-A177-3AD203B41FA5}">
                      <a16:colId xmlns:a16="http://schemas.microsoft.com/office/drawing/2014/main" val="4068565778"/>
                    </a:ext>
                  </a:extLst>
                </a:gridCol>
                <a:gridCol w="965163">
                  <a:extLst>
                    <a:ext uri="{9D8B030D-6E8A-4147-A177-3AD203B41FA5}">
                      <a16:colId xmlns:a16="http://schemas.microsoft.com/office/drawing/2014/main" val="1287566001"/>
                    </a:ext>
                  </a:extLst>
                </a:gridCol>
                <a:gridCol w="965163">
                  <a:extLst>
                    <a:ext uri="{9D8B030D-6E8A-4147-A177-3AD203B41FA5}">
                      <a16:colId xmlns:a16="http://schemas.microsoft.com/office/drawing/2014/main" val="3910255028"/>
                    </a:ext>
                  </a:extLst>
                </a:gridCol>
                <a:gridCol w="965163">
                  <a:extLst>
                    <a:ext uri="{9D8B030D-6E8A-4147-A177-3AD203B41FA5}">
                      <a16:colId xmlns:a16="http://schemas.microsoft.com/office/drawing/2014/main" val="2290448004"/>
                    </a:ext>
                  </a:extLst>
                </a:gridCol>
              </a:tblGrid>
              <a:tr h="2447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Junior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Senior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984950171"/>
                  </a:ext>
                </a:extLst>
              </a:tr>
              <a:tr h="39303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Can't Say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7.62%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20.51%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28.57%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477134"/>
                  </a:ext>
                </a:extLst>
              </a:tr>
              <a:tr h="39303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3.81%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5.13%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14.29%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12705929"/>
                  </a:ext>
                </a:extLst>
              </a:tr>
              <a:tr h="39303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88.57%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74.36%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57.14%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4850506"/>
                  </a:ext>
                </a:extLst>
              </a:tr>
              <a:tr h="39303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56995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7D8FDF-5CAE-0409-AA2F-C5D72C28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7415"/>
              </p:ext>
            </p:extLst>
          </p:nvPr>
        </p:nvGraphicFramePr>
        <p:xfrm>
          <a:off x="6389580" y="1597277"/>
          <a:ext cx="3979992" cy="183172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9084">
                  <a:extLst>
                    <a:ext uri="{9D8B030D-6E8A-4147-A177-3AD203B41FA5}">
                      <a16:colId xmlns:a16="http://schemas.microsoft.com/office/drawing/2014/main" val="4068565778"/>
                    </a:ext>
                  </a:extLst>
                </a:gridCol>
                <a:gridCol w="983636">
                  <a:extLst>
                    <a:ext uri="{9D8B030D-6E8A-4147-A177-3AD203B41FA5}">
                      <a16:colId xmlns:a16="http://schemas.microsoft.com/office/drawing/2014/main" val="1287566001"/>
                    </a:ext>
                  </a:extLst>
                </a:gridCol>
                <a:gridCol w="983636">
                  <a:extLst>
                    <a:ext uri="{9D8B030D-6E8A-4147-A177-3AD203B41FA5}">
                      <a16:colId xmlns:a16="http://schemas.microsoft.com/office/drawing/2014/main" val="3910255028"/>
                    </a:ext>
                  </a:extLst>
                </a:gridCol>
                <a:gridCol w="983636">
                  <a:extLst>
                    <a:ext uri="{9D8B030D-6E8A-4147-A177-3AD203B41FA5}">
                      <a16:colId xmlns:a16="http://schemas.microsoft.com/office/drawing/2014/main" val="2290448004"/>
                    </a:ext>
                  </a:extLst>
                </a:gridCol>
              </a:tblGrid>
              <a:tr h="2344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Unit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2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3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984950171"/>
                  </a:ext>
                </a:extLst>
              </a:tr>
              <a:tr h="3957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Can't Say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6.67%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15.25%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11.29%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477134"/>
                  </a:ext>
                </a:extLst>
              </a:tr>
              <a:tr h="3957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6.78%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4.84%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12705929"/>
                  </a:ext>
                </a:extLst>
              </a:tr>
              <a:tr h="3957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93.33%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77.97%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83.87%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4850506"/>
                  </a:ext>
                </a:extLst>
              </a:tr>
              <a:tr h="3957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569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85000" lnSpcReduction="1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How many documentation errors you made this week?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A254B8-33F8-DEBE-15E3-2FA2F3771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063714"/>
              </p:ext>
            </p:extLst>
          </p:nvPr>
        </p:nvGraphicFramePr>
        <p:xfrm>
          <a:off x="328514" y="1870528"/>
          <a:ext cx="4955309" cy="311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C6049C-D5B2-8313-A856-EB958F49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23751"/>
              </p:ext>
            </p:extLst>
          </p:nvPr>
        </p:nvGraphicFramePr>
        <p:xfrm>
          <a:off x="6459463" y="1600953"/>
          <a:ext cx="3844638" cy="17018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9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69.77%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83.33%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22.22%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16.28%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9.26%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7D3C46-69E4-955F-2955-7DB10EAC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51495"/>
              </p:ext>
            </p:extLst>
          </p:nvPr>
        </p:nvGraphicFramePr>
        <p:xfrm>
          <a:off x="6459463" y="3891162"/>
          <a:ext cx="3844638" cy="155416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9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69.05%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4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77500" lnSpcReduction="2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Have you noticed any wrong date entries in the last month?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244F03-DE88-3C52-B4A1-3C9880C7B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250324"/>
              </p:ext>
            </p:extLst>
          </p:nvPr>
        </p:nvGraphicFramePr>
        <p:xfrm>
          <a:off x="-81173" y="1883379"/>
          <a:ext cx="4664392" cy="3091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0DB9E1-9D85-BCDA-EB2B-82315D47D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32119"/>
              </p:ext>
            </p:extLst>
          </p:nvPr>
        </p:nvGraphicFramePr>
        <p:xfrm>
          <a:off x="6096000" y="1883379"/>
          <a:ext cx="4114801" cy="1295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Response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Unit 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Unit 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Unit 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Yes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31.25%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32.00%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34.88%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No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68.75%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68.00%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65.12%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Total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872189-0C0F-F8C5-9BAA-CD33BAB5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77578"/>
              </p:ext>
            </p:extLst>
          </p:nvPr>
        </p:nvGraphicFramePr>
        <p:xfrm>
          <a:off x="6096000" y="3865248"/>
          <a:ext cx="4114801" cy="1295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7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Response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Junior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Middle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Senior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Yes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31.03%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36.36%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50.00%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No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68.97%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63.64%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/>
                        <a:t>50.00%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Total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600" b="1" u="none" strike="noStrike" kern="1200" dirty="0"/>
                        <a:t>100.00%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9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" y="62066"/>
            <a:ext cx="11338082" cy="808818"/>
          </a:xfrm>
          <a:prstGeom prst="rect">
            <a:avLst/>
          </a:prstGeom>
        </p:spPr>
        <p:txBody>
          <a:bodyPr vert="horz" lIns="91452" tIns="45726" rIns="91452" bIns="45726" rtlCol="0" anchor="ctr">
            <a:normAutofit fontScale="85000" lnSpcReduction="10000"/>
          </a:bodyPr>
          <a:lstStyle/>
          <a:p>
            <a:pPr marL="0" marR="0" lvl="0" indent="0" algn="ctr" defTabSz="9144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/>
              <a:t>Why do you think we have errors in documentation? </a:t>
            </a:r>
            <a:endParaRPr kumimoji="0" lang="en-US" sz="4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37F1E-68E5-47FB-9566-91767C18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-1"/>
          <a:stretch/>
        </p:blipFill>
        <p:spPr bwMode="auto">
          <a:xfrm>
            <a:off x="11338081" y="17187"/>
            <a:ext cx="838733" cy="77196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3FA8736-6CCE-4344-81AC-63A1ED9647E9}"/>
              </a:ext>
            </a:extLst>
          </p:cNvPr>
          <p:cNvSpPr/>
          <p:nvPr/>
        </p:nvSpPr>
        <p:spPr>
          <a:xfrm>
            <a:off x="13863665" y="8451821"/>
            <a:ext cx="2513618" cy="1599575"/>
          </a:xfrm>
          <a:prstGeom prst="roundRect">
            <a:avLst>
              <a:gd name="adj" fmla="val 39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CF43-9B29-0BCE-1A6D-82FE4825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130" y="2419853"/>
            <a:ext cx="4695825" cy="256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A17720-2D5F-21B3-B2D7-42FBE6903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50617"/>
              </p:ext>
            </p:extLst>
          </p:nvPr>
        </p:nvGraphicFramePr>
        <p:xfrm>
          <a:off x="6311005" y="3790006"/>
          <a:ext cx="3791165" cy="1849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57540">
                  <a:extLst>
                    <a:ext uri="{9D8B030D-6E8A-4147-A177-3AD203B41FA5}">
                      <a16:colId xmlns:a16="http://schemas.microsoft.com/office/drawing/2014/main" val="406856577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287566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91025502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290448004"/>
                    </a:ext>
                  </a:extLst>
                </a:gridCol>
              </a:tblGrid>
              <a:tr h="3699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Reasons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Junior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Senior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984950171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People Attitude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33.01%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68.57%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66.67%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477134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45.63%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33.33%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12705929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21.36%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11.43%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4850506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56995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E20F00-3C01-B381-3F17-2861598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1480"/>
              </p:ext>
            </p:extLst>
          </p:nvPr>
        </p:nvGraphicFramePr>
        <p:xfrm>
          <a:off x="6311005" y="1623778"/>
          <a:ext cx="3791165" cy="1849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89419">
                  <a:extLst>
                    <a:ext uri="{9D8B030D-6E8A-4147-A177-3AD203B41FA5}">
                      <a16:colId xmlns:a16="http://schemas.microsoft.com/office/drawing/2014/main" val="4068565778"/>
                    </a:ext>
                  </a:extLst>
                </a:gridCol>
                <a:gridCol w="800582">
                  <a:extLst>
                    <a:ext uri="{9D8B030D-6E8A-4147-A177-3AD203B41FA5}">
                      <a16:colId xmlns:a16="http://schemas.microsoft.com/office/drawing/2014/main" val="1287566001"/>
                    </a:ext>
                  </a:extLst>
                </a:gridCol>
                <a:gridCol w="800582">
                  <a:extLst>
                    <a:ext uri="{9D8B030D-6E8A-4147-A177-3AD203B41FA5}">
                      <a16:colId xmlns:a16="http://schemas.microsoft.com/office/drawing/2014/main" val="3910255028"/>
                    </a:ext>
                  </a:extLst>
                </a:gridCol>
                <a:gridCol w="800582">
                  <a:extLst>
                    <a:ext uri="{9D8B030D-6E8A-4147-A177-3AD203B41FA5}">
                      <a16:colId xmlns:a16="http://schemas.microsoft.com/office/drawing/2014/main" val="2290448004"/>
                    </a:ext>
                  </a:extLst>
                </a:gridCol>
              </a:tblGrid>
              <a:tr h="3699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Reasons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Unit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2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3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984950171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People Attitude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38.33%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477134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36.67%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29.63%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48.33%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12705929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23.33%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20.37%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13.33%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4850506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569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005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1028</Words>
  <Application>Microsoft Office PowerPoint</Application>
  <PresentationFormat>Widescreen</PresentationFormat>
  <Paragraphs>494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Stelis</dc:title>
  <dc:creator>Deepa Rachel</dc:creator>
  <cp:lastModifiedBy>Taran Agnihotri</cp:lastModifiedBy>
  <cp:revision>31</cp:revision>
  <dcterms:created xsi:type="dcterms:W3CDTF">2021-08-16T16:04:57Z</dcterms:created>
  <dcterms:modified xsi:type="dcterms:W3CDTF">2022-06-07T05:02:59Z</dcterms:modified>
</cp:coreProperties>
</file>