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7" r:id="rId2"/>
    <p:sldId id="258" r:id="rId3"/>
    <p:sldId id="338" r:id="rId4"/>
    <p:sldId id="339" r:id="rId5"/>
    <p:sldId id="345" r:id="rId6"/>
    <p:sldId id="346" r:id="rId7"/>
    <p:sldId id="347" r:id="rId8"/>
    <p:sldId id="351" r:id="rId9"/>
    <p:sldId id="352" r:id="rId10"/>
    <p:sldId id="353" r:id="rId11"/>
    <p:sldId id="360" r:id="rId12"/>
    <p:sldId id="363" r:id="rId13"/>
    <p:sldId id="361" r:id="rId14"/>
    <p:sldId id="359" r:id="rId15"/>
    <p:sldId id="358" r:id="rId16"/>
    <p:sldId id="357" r:id="rId17"/>
    <p:sldId id="356" r:id="rId18"/>
    <p:sldId id="354" r:id="rId19"/>
    <p:sldId id="362" r:id="rId20"/>
    <p:sldId id="349" r:id="rId21"/>
    <p:sldId id="350" r:id="rId22"/>
    <p:sldId id="33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1" autoAdjust="0"/>
    <p:restoredTop sz="94660"/>
  </p:normalViewPr>
  <p:slideViewPr>
    <p:cSldViewPr>
      <p:cViewPr varScale="1">
        <p:scale>
          <a:sx n="69" d="100"/>
          <a:sy n="69" d="100"/>
        </p:scale>
        <p:origin x="1578" y="6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F95E84-90D6-4F3C-949C-84E7D76516D9}" type="datetimeFigureOut">
              <a:rPr lang="en-IN" smtClean="0"/>
              <a:pPr/>
              <a:t>23-05-2017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A1681F7-E9EA-4AAC-80F3-64F61438EA86}" type="slidenum">
              <a:rPr lang="en-IN" smtClean="0"/>
              <a:pPr/>
              <a:t>‹#›</a:t>
            </a:fld>
            <a:endParaRPr lang="en-IN"/>
          </a:p>
        </p:txBody>
      </p:sp>
    </p:spTree>
    <p:extLst>
      <p:ext uri="{BB962C8B-B14F-4D97-AF65-F5344CB8AC3E}">
        <p14:creationId xmlns:p14="http://schemas.microsoft.com/office/powerpoint/2010/main" val="1488976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C12E7B-9A24-4E51-AACC-FF7458AFDF9F}" type="datetimeFigureOut">
              <a:rPr lang="en-IN" smtClean="0"/>
              <a:pPr/>
              <a:t>23-05-2017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302862-47DC-4B09-A996-A801615662F2}" type="slidenum">
              <a:rPr lang="en-IN" smtClean="0"/>
              <a:pPr/>
              <a:t>‹#›</a:t>
            </a:fld>
            <a:endParaRPr lang="en-IN"/>
          </a:p>
        </p:txBody>
      </p:sp>
    </p:spTree>
    <p:extLst>
      <p:ext uri="{BB962C8B-B14F-4D97-AF65-F5344CB8AC3E}">
        <p14:creationId xmlns:p14="http://schemas.microsoft.com/office/powerpoint/2010/main" val="907849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0C5ED28-7F92-46AC-8C3E-C1B741E65881}" type="datetimeFigureOut">
              <a:rPr lang="en-IN" smtClean="0"/>
              <a:pPr/>
              <a:t>23-05-2017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ABDA1-B531-4F98-B504-14CFC7A22E1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C5ED28-7F92-46AC-8C3E-C1B741E65881}" type="datetimeFigureOut">
              <a:rPr lang="en-IN" smtClean="0"/>
              <a:pPr/>
              <a:t>23-05-2017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ABDA1-B531-4F98-B504-14CFC7A22E1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C5ED28-7F92-46AC-8C3E-C1B741E65881}" type="datetimeFigureOut">
              <a:rPr lang="en-IN" smtClean="0"/>
              <a:pPr/>
              <a:t>23-05-2017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ABDA1-B531-4F98-B504-14CFC7A22E1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C5ED28-7F92-46AC-8C3E-C1B741E65881}" type="datetimeFigureOut">
              <a:rPr lang="en-IN" smtClean="0"/>
              <a:pPr/>
              <a:t>23-05-2017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ABDA1-B531-4F98-B504-14CFC7A22E1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C5ED28-7F92-46AC-8C3E-C1B741E65881}" type="datetimeFigureOut">
              <a:rPr lang="en-IN" smtClean="0"/>
              <a:pPr/>
              <a:t>23-05-2017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1ABDA1-B531-4F98-B504-14CFC7A22E1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0C5ED28-7F92-46AC-8C3E-C1B741E65881}" type="datetimeFigureOut">
              <a:rPr lang="en-IN" smtClean="0"/>
              <a:pPr/>
              <a:t>23-05-2017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1ABDA1-B531-4F98-B504-14CFC7A22E1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0C5ED28-7F92-46AC-8C3E-C1B741E65881}" type="datetimeFigureOut">
              <a:rPr lang="en-IN" smtClean="0"/>
              <a:pPr/>
              <a:t>23-05-2017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1ABDA1-B531-4F98-B504-14CFC7A22E1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0C5ED28-7F92-46AC-8C3E-C1B741E65881}" type="datetimeFigureOut">
              <a:rPr lang="en-IN" smtClean="0"/>
              <a:pPr/>
              <a:t>23-05-2017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1ABDA1-B531-4F98-B504-14CFC7A22E1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5ED28-7F92-46AC-8C3E-C1B741E65881}" type="datetimeFigureOut">
              <a:rPr lang="en-IN" smtClean="0"/>
              <a:pPr/>
              <a:t>23-05-2017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1ABDA1-B531-4F98-B504-14CFC7A22E1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C5ED28-7F92-46AC-8C3E-C1B741E65881}" type="datetimeFigureOut">
              <a:rPr lang="en-IN" smtClean="0"/>
              <a:pPr/>
              <a:t>23-05-2017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1ABDA1-B531-4F98-B504-14CFC7A22E1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C5ED28-7F92-46AC-8C3E-C1B741E65881}" type="datetimeFigureOut">
              <a:rPr lang="en-IN" smtClean="0"/>
              <a:pPr/>
              <a:t>23-05-2017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1ABDA1-B531-4F98-B504-14CFC7A22E1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5ED28-7F92-46AC-8C3E-C1B741E65881}" type="datetimeFigureOut">
              <a:rPr lang="en-IN" smtClean="0"/>
              <a:pPr/>
              <a:t>23-05-2017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ABDA1-B531-4F98-B504-14CFC7A22E1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ognos-bi.info/tutorial.html" TargetMode="External"/><Relationship Id="rId7" Type="http://schemas.openxmlformats.org/officeDocument/2006/relationships/image" Target="../media/image1.png"/><Relationship Id="rId2" Type="http://schemas.openxmlformats.org/officeDocument/2006/relationships/hyperlink" Target="http://etl-tools.info/informatica/tutorial.html" TargetMode="External"/><Relationship Id="rId1" Type="http://schemas.openxmlformats.org/officeDocument/2006/relationships/slideLayout" Target="../slideLayouts/slideLayout2.xml"/><Relationship Id="rId6" Type="http://schemas.openxmlformats.org/officeDocument/2006/relationships/hyperlink" Target="http://www.folkstalk.com/2011/12/transformations-in-informatica-9.html" TargetMode="External"/><Relationship Id="rId5" Type="http://schemas.openxmlformats.org/officeDocument/2006/relationships/hyperlink" Target="https://www.informatica.com/in/products/data-quality.html" TargetMode="External"/><Relationship Id="rId4" Type="http://schemas.openxmlformats.org/officeDocument/2006/relationships/hyperlink" Target="https://en.wikipedia.org/wiki/Business_intelligence"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4" name="Rectangle 3"/>
          <p:cNvSpPr/>
          <p:nvPr/>
        </p:nvSpPr>
        <p:spPr>
          <a:xfrm>
            <a:off x="0" y="0"/>
            <a:ext cx="9144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pic>
        <p:nvPicPr>
          <p:cNvPr id="5" name="Picture 8"/>
          <p:cNvPicPr>
            <a:picLocks noChangeAspect="1" noChangeArrowheads="1"/>
          </p:cNvPicPr>
          <p:nvPr/>
        </p:nvPicPr>
        <p:blipFill>
          <a:blip r:embed="rId2" cstate="print"/>
          <a:srcRect/>
          <a:stretch>
            <a:fillRect/>
          </a:stretch>
        </p:blipFill>
        <p:spPr bwMode="auto">
          <a:xfrm>
            <a:off x="6819900" y="0"/>
            <a:ext cx="2324100" cy="768350"/>
          </a:xfrm>
          <a:prstGeom prst="rect">
            <a:avLst/>
          </a:prstGeom>
          <a:solidFill>
            <a:schemeClr val="bg1"/>
          </a:solidFill>
          <a:ln w="9525">
            <a:solidFill>
              <a:schemeClr val="bg1"/>
            </a:solidFill>
            <a:miter lim="800000"/>
            <a:headEnd/>
            <a:tailEnd/>
          </a:ln>
        </p:spPr>
      </p:pic>
      <p:sp>
        <p:nvSpPr>
          <p:cNvPr id="6" name="Rectangle 5"/>
          <p:cNvSpPr/>
          <p:nvPr/>
        </p:nvSpPr>
        <p:spPr>
          <a:xfrm>
            <a:off x="0" y="6629400"/>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10" name="TextBox 9"/>
          <p:cNvSpPr txBox="1"/>
          <p:nvPr/>
        </p:nvSpPr>
        <p:spPr>
          <a:xfrm>
            <a:off x="0" y="980728"/>
            <a:ext cx="9144000" cy="4985980"/>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BACHELOR OF ENGINEERING </a:t>
            </a:r>
            <a:endParaRPr lang="en-IN"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ctr"/>
            <a:r>
              <a:rPr lang="en-US" b="1" dirty="0" smtClean="0">
                <a:latin typeface="Times New Roman" panose="02020603050405020304" pitchFamily="18" charset="0"/>
                <a:cs typeface="Times New Roman" panose="02020603050405020304" pitchFamily="18" charset="0"/>
              </a:rPr>
              <a:t> FINAL PRESENTATION ON </a:t>
            </a:r>
          </a:p>
          <a:p>
            <a:pPr algn="ctr"/>
            <a:endParaRPr lang="en-US" b="1" dirty="0" smtClean="0">
              <a:latin typeface="Times New Roman" panose="02020603050405020304" pitchFamily="18" charset="0"/>
              <a:cs typeface="Times New Roman" panose="02020603050405020304" pitchFamily="18" charset="0"/>
            </a:endParaRPr>
          </a:p>
          <a:p>
            <a:pPr algn="ctr"/>
            <a:r>
              <a:rPr lang="en-US" b="1" dirty="0" smtClean="0">
                <a:latin typeface="Times New Roman" panose="02020603050405020304" pitchFamily="18" charset="0"/>
                <a:cs typeface="Times New Roman" panose="02020603050405020304" pitchFamily="18" charset="0"/>
              </a:rPr>
              <a:t>REGION WISE SALES PERFORMANCE ANALYSIS OF EMPLOYEES-A POC</a:t>
            </a:r>
            <a:endParaRPr lang="en-US" dirty="0">
              <a:latin typeface="Times New Roman" panose="02020603050405020304" pitchFamily="18" charset="0"/>
              <a:cs typeface="Times New Roman" panose="02020603050405020304" pitchFamily="18" charset="0"/>
            </a:endParaRPr>
          </a:p>
          <a:p>
            <a:pPr algn="ctr"/>
            <a:endParaRPr lang="en-US" dirty="0" smtClean="0">
              <a:latin typeface="Times New Roman" panose="02020603050405020304" pitchFamily="18" charset="0"/>
              <a:cs typeface="Times New Roman" panose="02020603050405020304" pitchFamily="18" charset="0"/>
            </a:endParaRPr>
          </a:p>
          <a:p>
            <a:pPr algn="ctr"/>
            <a:r>
              <a:rPr lang="en-US" sz="1600" dirty="0" smtClean="0">
                <a:latin typeface="Times New Roman" pitchFamily="18" charset="0"/>
                <a:cs typeface="Times New Roman" pitchFamily="18" charset="0"/>
              </a:rPr>
              <a:t>Department of Computer Science and Engineering</a:t>
            </a:r>
          </a:p>
          <a:p>
            <a:pPr algn="ctr"/>
            <a:r>
              <a:rPr lang="en-US" sz="1600" dirty="0" smtClean="0">
                <a:latin typeface="Times New Roman" pitchFamily="18" charset="0"/>
                <a:cs typeface="Times New Roman" pitchFamily="18" charset="0"/>
              </a:rPr>
              <a:t>Chitkara University Institute of  Engineering and Technology</a:t>
            </a: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                                                                                                    UNDER THE SUPERVISION OF:</a:t>
            </a:r>
          </a:p>
          <a:p>
            <a:pPr algn="ctr"/>
            <a:r>
              <a:rPr lang="en-US" sz="1600" dirty="0" smtClean="0">
                <a:latin typeface="Times New Roman" pitchFamily="18" charset="0"/>
                <a:cs typeface="Times New Roman" pitchFamily="18" charset="0"/>
              </a:rPr>
              <a:t>                                                                                                 Amrinder Singh</a:t>
            </a:r>
          </a:p>
          <a:p>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                                          </a:t>
            </a:r>
          </a:p>
          <a:p>
            <a:pPr algn="ctr"/>
            <a:endParaRPr lang="en-IN" sz="1600" dirty="0" smtClean="0">
              <a:latin typeface="Times New Roman" pitchFamily="18" charset="0"/>
              <a:cs typeface="Times New Roman" pitchFamily="18" charset="0"/>
            </a:endParaRPr>
          </a:p>
          <a:p>
            <a:pPr algn="ctr"/>
            <a:endParaRPr lang="en-IN" dirty="0"/>
          </a:p>
        </p:txBody>
      </p:sp>
      <p:sp>
        <p:nvSpPr>
          <p:cNvPr id="7" name="TextBox 6"/>
          <p:cNvSpPr txBox="1"/>
          <p:nvPr/>
        </p:nvSpPr>
        <p:spPr>
          <a:xfrm flipH="1">
            <a:off x="251519" y="4365104"/>
            <a:ext cx="2592287" cy="369332"/>
          </a:xfrm>
          <a:prstGeom prst="rect">
            <a:avLst/>
          </a:prstGeom>
          <a:noFill/>
        </p:spPr>
        <p:txBody>
          <a:bodyPr wrap="square" rtlCol="0">
            <a:spAutoFit/>
          </a:bodyPr>
          <a:lstStyle/>
          <a:p>
            <a:endParaRPr lang="en-IN" dirty="0"/>
          </a:p>
        </p:txBody>
      </p:sp>
      <p:sp>
        <p:nvSpPr>
          <p:cNvPr id="9" name="TextBox 8"/>
          <p:cNvSpPr txBox="1"/>
          <p:nvPr/>
        </p:nvSpPr>
        <p:spPr>
          <a:xfrm>
            <a:off x="251519" y="4114088"/>
            <a:ext cx="4532514" cy="2062103"/>
          </a:xfrm>
          <a:prstGeom prst="rect">
            <a:avLst/>
          </a:prstGeom>
          <a:noFill/>
        </p:spPr>
        <p:txBody>
          <a:bodyPr wrap="square" rtlCol="0">
            <a:spAutoFit/>
          </a:bodyPr>
          <a:lstStyle/>
          <a:p>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Submitted By:</a:t>
            </a:r>
            <a:endParaRPr lang="en-US" sz="1600" dirty="0" smtClean="0"/>
          </a:p>
          <a:p>
            <a:r>
              <a:rPr lang="en-US" sz="1600" dirty="0" smtClean="0">
                <a:latin typeface="Times New Roman" panose="02020603050405020304" pitchFamily="18" charset="0"/>
                <a:cs typeface="Times New Roman" panose="02020603050405020304" pitchFamily="18" charset="0"/>
              </a:rPr>
              <a:t>Shivang </a:t>
            </a:r>
            <a:endParaRPr lang="en-US" sz="1600" dirty="0" smtClean="0"/>
          </a:p>
          <a:p>
            <a:r>
              <a:rPr lang="en-US" sz="1600" dirty="0" smtClean="0"/>
              <a:t>Tarun Jindal</a:t>
            </a:r>
          </a:p>
          <a:p>
            <a:r>
              <a:rPr lang="en-US" sz="1600" dirty="0" smtClean="0"/>
              <a:t>Haarleen </a:t>
            </a:r>
          </a:p>
          <a:p>
            <a:r>
              <a:rPr lang="en-US" sz="1600" dirty="0" smtClean="0"/>
              <a:t>Nancy </a:t>
            </a:r>
            <a:r>
              <a:rPr lang="en-US" sz="1600" dirty="0" err="1" smtClean="0"/>
              <a:t>Chabria</a:t>
            </a:r>
            <a:endParaRPr lang="en-US" sz="1600" dirty="0" smtClean="0"/>
          </a:p>
          <a:p>
            <a:r>
              <a:rPr lang="en-US" sz="1600" dirty="0" smtClean="0"/>
              <a:t>Amol </a:t>
            </a:r>
            <a:r>
              <a:rPr lang="en-US" sz="1600" dirty="0" err="1" smtClean="0"/>
              <a:t>Preet</a:t>
            </a:r>
            <a:r>
              <a:rPr lang="en-US" sz="1600" dirty="0" smtClean="0"/>
              <a:t> Singh</a:t>
            </a:r>
          </a:p>
          <a:p>
            <a:r>
              <a:rPr lang="en-US" sz="1600" dirty="0" smtClean="0"/>
              <a:t>Anil Garg</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pic>
        <p:nvPicPr>
          <p:cNvPr id="5" name="Picture 8"/>
          <p:cNvPicPr>
            <a:picLocks noChangeAspect="1" noChangeArrowheads="1"/>
          </p:cNvPicPr>
          <p:nvPr/>
        </p:nvPicPr>
        <p:blipFill>
          <a:blip r:embed="rId2" cstate="print"/>
          <a:srcRect/>
          <a:stretch>
            <a:fillRect/>
          </a:stretch>
        </p:blipFill>
        <p:spPr bwMode="auto">
          <a:xfrm>
            <a:off x="6819900" y="0"/>
            <a:ext cx="2324100" cy="768350"/>
          </a:xfrm>
          <a:prstGeom prst="rect">
            <a:avLst/>
          </a:prstGeom>
          <a:solidFill>
            <a:schemeClr val="bg1"/>
          </a:solidFill>
          <a:ln w="9525">
            <a:solidFill>
              <a:schemeClr val="bg1"/>
            </a:solidFill>
            <a:miter lim="800000"/>
            <a:headEnd/>
            <a:tailEnd/>
          </a:ln>
        </p:spPr>
      </p:pic>
      <p:sp>
        <p:nvSpPr>
          <p:cNvPr id="6" name="Rectangle 5"/>
          <p:cNvSpPr/>
          <p:nvPr/>
        </p:nvSpPr>
        <p:spPr>
          <a:xfrm>
            <a:off x="0" y="6400800"/>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9" name="Title 8"/>
          <p:cNvSpPr>
            <a:spLocks noGrp="1"/>
          </p:cNvSpPr>
          <p:nvPr>
            <p:ph type="title"/>
          </p:nvPr>
        </p:nvSpPr>
        <p:spPr>
          <a:xfrm>
            <a:off x="457200" y="908720"/>
            <a:ext cx="8229600" cy="508918"/>
          </a:xfrm>
        </p:spPr>
        <p:txBody>
          <a:bodyPr>
            <a:normAutofit/>
          </a:bodyPr>
          <a:lstStyle/>
          <a:p>
            <a:r>
              <a:rPr lang="en-US" sz="2000" b="1" u="sng" dirty="0" smtClean="0">
                <a:latin typeface="Times New Roman" panose="02020603050405020304" pitchFamily="18" charset="0"/>
                <a:cs typeface="Times New Roman" panose="02020603050405020304" pitchFamily="18" charset="0"/>
              </a:rPr>
              <a:t>Framework Manager(Physical View)</a:t>
            </a:r>
            <a:endParaRPr lang="en-US" sz="2000" b="1" u="sng"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8" y="1606823"/>
            <a:ext cx="8229600" cy="4702497"/>
          </a:xfrm>
        </p:spPr>
      </p:pic>
    </p:spTree>
    <p:extLst>
      <p:ext uri="{BB962C8B-B14F-4D97-AF65-F5344CB8AC3E}">
        <p14:creationId xmlns:p14="http://schemas.microsoft.com/office/powerpoint/2010/main" val="1835047565"/>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pic>
        <p:nvPicPr>
          <p:cNvPr id="5" name="Picture 8"/>
          <p:cNvPicPr>
            <a:picLocks noChangeAspect="1" noChangeArrowheads="1"/>
          </p:cNvPicPr>
          <p:nvPr/>
        </p:nvPicPr>
        <p:blipFill>
          <a:blip r:embed="rId2" cstate="print"/>
          <a:srcRect/>
          <a:stretch>
            <a:fillRect/>
          </a:stretch>
        </p:blipFill>
        <p:spPr bwMode="auto">
          <a:xfrm>
            <a:off x="6819900" y="0"/>
            <a:ext cx="2324100" cy="768350"/>
          </a:xfrm>
          <a:prstGeom prst="rect">
            <a:avLst/>
          </a:prstGeom>
          <a:solidFill>
            <a:schemeClr val="bg1"/>
          </a:solidFill>
          <a:ln w="9525">
            <a:solidFill>
              <a:schemeClr val="bg1"/>
            </a:solidFill>
            <a:miter lim="800000"/>
            <a:headEnd/>
            <a:tailEnd/>
          </a:ln>
        </p:spPr>
      </p:pic>
      <p:sp>
        <p:nvSpPr>
          <p:cNvPr id="6" name="Rectangle 5"/>
          <p:cNvSpPr/>
          <p:nvPr/>
        </p:nvSpPr>
        <p:spPr>
          <a:xfrm>
            <a:off x="0" y="6400800"/>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9" name="Title 8"/>
          <p:cNvSpPr>
            <a:spLocks noGrp="1"/>
          </p:cNvSpPr>
          <p:nvPr>
            <p:ph type="title"/>
          </p:nvPr>
        </p:nvSpPr>
        <p:spPr>
          <a:xfrm>
            <a:off x="457200" y="908720"/>
            <a:ext cx="8229600" cy="508918"/>
          </a:xfrm>
        </p:spPr>
        <p:txBody>
          <a:bodyPr>
            <a:normAutofit/>
          </a:bodyPr>
          <a:lstStyle/>
          <a:p>
            <a:r>
              <a:rPr lang="en-US" sz="2000" b="1" u="sng" dirty="0" smtClean="0">
                <a:latin typeface="Times New Roman" panose="02020603050405020304" pitchFamily="18" charset="0"/>
                <a:cs typeface="Times New Roman" panose="02020603050405020304" pitchFamily="18" charset="0"/>
              </a:rPr>
              <a:t>LOGIN PAGE REPORT</a:t>
            </a:r>
            <a:endParaRPr lang="en-US" sz="2000" b="1" u="sng"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47036"/>
            <a:ext cx="8229600" cy="3832291"/>
          </a:xfrm>
        </p:spPr>
      </p:pic>
    </p:spTree>
    <p:extLst>
      <p:ext uri="{BB962C8B-B14F-4D97-AF65-F5344CB8AC3E}">
        <p14:creationId xmlns:p14="http://schemas.microsoft.com/office/powerpoint/2010/main" val="1339976307"/>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pic>
        <p:nvPicPr>
          <p:cNvPr id="5" name="Picture 8"/>
          <p:cNvPicPr>
            <a:picLocks noChangeAspect="1" noChangeArrowheads="1"/>
          </p:cNvPicPr>
          <p:nvPr/>
        </p:nvPicPr>
        <p:blipFill>
          <a:blip r:embed="rId2" cstate="print"/>
          <a:srcRect/>
          <a:stretch>
            <a:fillRect/>
          </a:stretch>
        </p:blipFill>
        <p:spPr bwMode="auto">
          <a:xfrm>
            <a:off x="6819900" y="0"/>
            <a:ext cx="2324100" cy="768350"/>
          </a:xfrm>
          <a:prstGeom prst="rect">
            <a:avLst/>
          </a:prstGeom>
          <a:solidFill>
            <a:schemeClr val="bg1"/>
          </a:solidFill>
          <a:ln w="9525">
            <a:solidFill>
              <a:schemeClr val="bg1"/>
            </a:solidFill>
            <a:miter lim="800000"/>
            <a:headEnd/>
            <a:tailEnd/>
          </a:ln>
        </p:spPr>
      </p:pic>
      <p:sp>
        <p:nvSpPr>
          <p:cNvPr id="6" name="Rectangle 5"/>
          <p:cNvSpPr/>
          <p:nvPr/>
        </p:nvSpPr>
        <p:spPr>
          <a:xfrm>
            <a:off x="0" y="6400800"/>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9" name="Title 8"/>
          <p:cNvSpPr>
            <a:spLocks noGrp="1"/>
          </p:cNvSpPr>
          <p:nvPr>
            <p:ph type="title"/>
          </p:nvPr>
        </p:nvSpPr>
        <p:spPr>
          <a:xfrm>
            <a:off x="457200" y="908720"/>
            <a:ext cx="8229600" cy="508918"/>
          </a:xfrm>
        </p:spPr>
        <p:txBody>
          <a:bodyPr>
            <a:normAutofit/>
          </a:bodyPr>
          <a:lstStyle/>
          <a:p>
            <a:r>
              <a:rPr lang="en-US" sz="2000" b="1" u="sng" dirty="0" smtClean="0">
                <a:latin typeface="Times New Roman" panose="02020603050405020304" pitchFamily="18" charset="0"/>
                <a:cs typeface="Times New Roman" panose="02020603050405020304" pitchFamily="18" charset="0"/>
              </a:rPr>
              <a:t>CEO DASHBOARD REPORT</a:t>
            </a:r>
            <a:endParaRPr lang="en-US" sz="2000" b="1" u="sng"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47036"/>
            <a:ext cx="8229600" cy="3832291"/>
          </a:xfr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1395293"/>
            <a:ext cx="8784976" cy="4935776"/>
          </a:xfrm>
          <a:prstGeom prst="rect">
            <a:avLst/>
          </a:prstGeom>
        </p:spPr>
      </p:pic>
    </p:spTree>
    <p:extLst>
      <p:ext uri="{BB962C8B-B14F-4D97-AF65-F5344CB8AC3E}">
        <p14:creationId xmlns:p14="http://schemas.microsoft.com/office/powerpoint/2010/main" val="1581582401"/>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pic>
        <p:nvPicPr>
          <p:cNvPr id="5" name="Picture 8"/>
          <p:cNvPicPr>
            <a:picLocks noChangeAspect="1" noChangeArrowheads="1"/>
          </p:cNvPicPr>
          <p:nvPr/>
        </p:nvPicPr>
        <p:blipFill>
          <a:blip r:embed="rId2" cstate="print"/>
          <a:srcRect/>
          <a:stretch>
            <a:fillRect/>
          </a:stretch>
        </p:blipFill>
        <p:spPr bwMode="auto">
          <a:xfrm>
            <a:off x="6819900" y="0"/>
            <a:ext cx="2324100" cy="768350"/>
          </a:xfrm>
          <a:prstGeom prst="rect">
            <a:avLst/>
          </a:prstGeom>
          <a:solidFill>
            <a:schemeClr val="bg1"/>
          </a:solidFill>
          <a:ln w="9525">
            <a:solidFill>
              <a:schemeClr val="bg1"/>
            </a:solidFill>
            <a:miter lim="800000"/>
            <a:headEnd/>
            <a:tailEnd/>
          </a:ln>
        </p:spPr>
      </p:pic>
      <p:sp>
        <p:nvSpPr>
          <p:cNvPr id="6" name="Rectangle 5"/>
          <p:cNvSpPr/>
          <p:nvPr/>
        </p:nvSpPr>
        <p:spPr>
          <a:xfrm>
            <a:off x="0" y="6400800"/>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9" name="Title 8"/>
          <p:cNvSpPr>
            <a:spLocks noGrp="1"/>
          </p:cNvSpPr>
          <p:nvPr>
            <p:ph type="title"/>
          </p:nvPr>
        </p:nvSpPr>
        <p:spPr>
          <a:xfrm>
            <a:off x="457200" y="908720"/>
            <a:ext cx="8229600" cy="508918"/>
          </a:xfrm>
        </p:spPr>
        <p:txBody>
          <a:bodyPr>
            <a:normAutofit/>
          </a:bodyPr>
          <a:lstStyle/>
          <a:p>
            <a:r>
              <a:rPr lang="en-US" sz="2000" b="1" u="sng" dirty="0" smtClean="0">
                <a:latin typeface="Times New Roman" panose="02020603050405020304" pitchFamily="18" charset="0"/>
                <a:cs typeface="Times New Roman" panose="02020603050405020304" pitchFamily="18" charset="0"/>
              </a:rPr>
              <a:t>MAIN PAGE REPORT</a:t>
            </a:r>
            <a:endParaRPr lang="en-US" sz="2000" b="1" u="sng"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51316"/>
            <a:ext cx="8229600" cy="3823730"/>
          </a:xfrm>
        </p:spPr>
      </p:pic>
    </p:spTree>
    <p:extLst>
      <p:ext uri="{BB962C8B-B14F-4D97-AF65-F5344CB8AC3E}">
        <p14:creationId xmlns:p14="http://schemas.microsoft.com/office/powerpoint/2010/main" val="1501140580"/>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pic>
        <p:nvPicPr>
          <p:cNvPr id="5" name="Picture 8"/>
          <p:cNvPicPr>
            <a:picLocks noChangeAspect="1" noChangeArrowheads="1"/>
          </p:cNvPicPr>
          <p:nvPr/>
        </p:nvPicPr>
        <p:blipFill>
          <a:blip r:embed="rId2" cstate="print"/>
          <a:srcRect/>
          <a:stretch>
            <a:fillRect/>
          </a:stretch>
        </p:blipFill>
        <p:spPr bwMode="auto">
          <a:xfrm>
            <a:off x="6819900" y="0"/>
            <a:ext cx="2324100" cy="768350"/>
          </a:xfrm>
          <a:prstGeom prst="rect">
            <a:avLst/>
          </a:prstGeom>
          <a:solidFill>
            <a:schemeClr val="bg1"/>
          </a:solidFill>
          <a:ln w="9525">
            <a:solidFill>
              <a:schemeClr val="bg1"/>
            </a:solidFill>
            <a:miter lim="800000"/>
            <a:headEnd/>
            <a:tailEnd/>
          </a:ln>
        </p:spPr>
      </p:pic>
      <p:sp>
        <p:nvSpPr>
          <p:cNvPr id="6" name="Rectangle 5"/>
          <p:cNvSpPr/>
          <p:nvPr/>
        </p:nvSpPr>
        <p:spPr>
          <a:xfrm>
            <a:off x="0" y="6400800"/>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9" name="Title 8"/>
          <p:cNvSpPr>
            <a:spLocks noGrp="1"/>
          </p:cNvSpPr>
          <p:nvPr>
            <p:ph type="title"/>
          </p:nvPr>
        </p:nvSpPr>
        <p:spPr>
          <a:xfrm>
            <a:off x="457200" y="908720"/>
            <a:ext cx="8229600" cy="508918"/>
          </a:xfrm>
        </p:spPr>
        <p:txBody>
          <a:bodyPr>
            <a:normAutofit/>
          </a:bodyPr>
          <a:lstStyle/>
          <a:p>
            <a:r>
              <a:rPr lang="en-US" sz="2000" b="1" u="sng" dirty="0" smtClean="0">
                <a:latin typeface="Times New Roman" panose="02020603050405020304" pitchFamily="18" charset="0"/>
                <a:cs typeface="Times New Roman" panose="02020603050405020304" pitchFamily="18" charset="0"/>
              </a:rPr>
              <a:t>FINAL EMPLOYEE REPORT</a:t>
            </a:r>
            <a:endParaRPr lang="en-US" sz="2000" b="1" u="sng"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31176"/>
            <a:ext cx="8229600" cy="3864010"/>
          </a:xfrm>
        </p:spPr>
      </p:pic>
    </p:spTree>
    <p:extLst>
      <p:ext uri="{BB962C8B-B14F-4D97-AF65-F5344CB8AC3E}">
        <p14:creationId xmlns:p14="http://schemas.microsoft.com/office/powerpoint/2010/main" val="3462754346"/>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pic>
        <p:nvPicPr>
          <p:cNvPr id="5" name="Picture 8"/>
          <p:cNvPicPr>
            <a:picLocks noChangeAspect="1" noChangeArrowheads="1"/>
          </p:cNvPicPr>
          <p:nvPr/>
        </p:nvPicPr>
        <p:blipFill>
          <a:blip r:embed="rId2" cstate="print"/>
          <a:srcRect/>
          <a:stretch>
            <a:fillRect/>
          </a:stretch>
        </p:blipFill>
        <p:spPr bwMode="auto">
          <a:xfrm>
            <a:off x="6819900" y="0"/>
            <a:ext cx="2324100" cy="768350"/>
          </a:xfrm>
          <a:prstGeom prst="rect">
            <a:avLst/>
          </a:prstGeom>
          <a:solidFill>
            <a:schemeClr val="bg1"/>
          </a:solidFill>
          <a:ln w="9525">
            <a:solidFill>
              <a:schemeClr val="bg1"/>
            </a:solidFill>
            <a:miter lim="800000"/>
            <a:headEnd/>
            <a:tailEnd/>
          </a:ln>
        </p:spPr>
      </p:pic>
      <p:sp>
        <p:nvSpPr>
          <p:cNvPr id="6" name="Rectangle 5"/>
          <p:cNvSpPr/>
          <p:nvPr/>
        </p:nvSpPr>
        <p:spPr>
          <a:xfrm>
            <a:off x="0" y="6400800"/>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9" name="Title 8"/>
          <p:cNvSpPr>
            <a:spLocks noGrp="1"/>
          </p:cNvSpPr>
          <p:nvPr>
            <p:ph type="title"/>
          </p:nvPr>
        </p:nvSpPr>
        <p:spPr>
          <a:xfrm>
            <a:off x="457200" y="908720"/>
            <a:ext cx="8229600" cy="508918"/>
          </a:xfrm>
        </p:spPr>
        <p:txBody>
          <a:bodyPr>
            <a:normAutofit/>
          </a:bodyPr>
          <a:lstStyle/>
          <a:p>
            <a:r>
              <a:rPr lang="en-US" sz="2000" b="1" u="sng" dirty="0" smtClean="0">
                <a:latin typeface="Times New Roman" panose="02020603050405020304" pitchFamily="18" charset="0"/>
                <a:cs typeface="Times New Roman" panose="02020603050405020304" pitchFamily="18" charset="0"/>
              </a:rPr>
              <a:t>FINAL MANAGER DASHBOARD </a:t>
            </a:r>
            <a:r>
              <a:rPr lang="en-US" sz="2000" b="1" u="sng" dirty="0">
                <a:latin typeface="Times New Roman" panose="02020603050405020304" pitchFamily="18" charset="0"/>
                <a:cs typeface="Times New Roman" panose="02020603050405020304" pitchFamily="18" charset="0"/>
              </a:rPr>
              <a:t>REPORT</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36974"/>
            <a:ext cx="8229600" cy="3852415"/>
          </a:xfrm>
        </p:spPr>
      </p:pic>
    </p:spTree>
    <p:extLst>
      <p:ext uri="{BB962C8B-B14F-4D97-AF65-F5344CB8AC3E}">
        <p14:creationId xmlns:p14="http://schemas.microsoft.com/office/powerpoint/2010/main" val="2754845486"/>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pic>
        <p:nvPicPr>
          <p:cNvPr id="5" name="Picture 8"/>
          <p:cNvPicPr>
            <a:picLocks noChangeAspect="1" noChangeArrowheads="1"/>
          </p:cNvPicPr>
          <p:nvPr/>
        </p:nvPicPr>
        <p:blipFill>
          <a:blip r:embed="rId2" cstate="print"/>
          <a:srcRect/>
          <a:stretch>
            <a:fillRect/>
          </a:stretch>
        </p:blipFill>
        <p:spPr bwMode="auto">
          <a:xfrm>
            <a:off x="6819900" y="0"/>
            <a:ext cx="2324100" cy="768350"/>
          </a:xfrm>
          <a:prstGeom prst="rect">
            <a:avLst/>
          </a:prstGeom>
          <a:solidFill>
            <a:schemeClr val="bg1"/>
          </a:solidFill>
          <a:ln w="9525">
            <a:solidFill>
              <a:schemeClr val="bg1"/>
            </a:solidFill>
            <a:miter lim="800000"/>
            <a:headEnd/>
            <a:tailEnd/>
          </a:ln>
        </p:spPr>
      </p:pic>
      <p:sp>
        <p:nvSpPr>
          <p:cNvPr id="6" name="Rectangle 5"/>
          <p:cNvSpPr/>
          <p:nvPr/>
        </p:nvSpPr>
        <p:spPr>
          <a:xfrm>
            <a:off x="0" y="6400800"/>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9" name="Title 8"/>
          <p:cNvSpPr>
            <a:spLocks noGrp="1"/>
          </p:cNvSpPr>
          <p:nvPr>
            <p:ph type="title"/>
          </p:nvPr>
        </p:nvSpPr>
        <p:spPr>
          <a:xfrm>
            <a:off x="457200" y="908720"/>
            <a:ext cx="8229600" cy="508918"/>
          </a:xfrm>
        </p:spPr>
        <p:txBody>
          <a:bodyPr>
            <a:normAutofit/>
          </a:bodyPr>
          <a:lstStyle/>
          <a:p>
            <a:r>
              <a:rPr lang="en-US" sz="2000" b="1" u="sng" dirty="0" smtClean="0">
                <a:latin typeface="Times New Roman" panose="02020603050405020304" pitchFamily="18" charset="0"/>
                <a:cs typeface="Times New Roman" panose="02020603050405020304" pitchFamily="18" charset="0"/>
              </a:rPr>
              <a:t>FINAL PAYMENT </a:t>
            </a:r>
            <a:r>
              <a:rPr lang="en-US" sz="2000" b="1" u="sng" dirty="0">
                <a:latin typeface="Times New Roman" panose="02020603050405020304" pitchFamily="18" charset="0"/>
                <a:cs typeface="Times New Roman" panose="02020603050405020304" pitchFamily="18" charset="0"/>
              </a:rPr>
              <a:t>REPORT</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29721"/>
            <a:ext cx="8229600" cy="3866920"/>
          </a:xfrm>
        </p:spPr>
      </p:pic>
    </p:spTree>
    <p:extLst>
      <p:ext uri="{BB962C8B-B14F-4D97-AF65-F5344CB8AC3E}">
        <p14:creationId xmlns:p14="http://schemas.microsoft.com/office/powerpoint/2010/main" val="2528970291"/>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pic>
        <p:nvPicPr>
          <p:cNvPr id="5" name="Picture 8"/>
          <p:cNvPicPr>
            <a:picLocks noChangeAspect="1" noChangeArrowheads="1"/>
          </p:cNvPicPr>
          <p:nvPr/>
        </p:nvPicPr>
        <p:blipFill>
          <a:blip r:embed="rId2" cstate="print"/>
          <a:srcRect/>
          <a:stretch>
            <a:fillRect/>
          </a:stretch>
        </p:blipFill>
        <p:spPr bwMode="auto">
          <a:xfrm>
            <a:off x="6819900" y="0"/>
            <a:ext cx="2324100" cy="768350"/>
          </a:xfrm>
          <a:prstGeom prst="rect">
            <a:avLst/>
          </a:prstGeom>
          <a:solidFill>
            <a:schemeClr val="bg1"/>
          </a:solidFill>
          <a:ln w="9525">
            <a:solidFill>
              <a:schemeClr val="bg1"/>
            </a:solidFill>
            <a:miter lim="800000"/>
            <a:headEnd/>
            <a:tailEnd/>
          </a:ln>
        </p:spPr>
      </p:pic>
      <p:sp>
        <p:nvSpPr>
          <p:cNvPr id="6" name="Rectangle 5"/>
          <p:cNvSpPr/>
          <p:nvPr/>
        </p:nvSpPr>
        <p:spPr>
          <a:xfrm>
            <a:off x="0" y="6400800"/>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9" name="Title 8"/>
          <p:cNvSpPr>
            <a:spLocks noGrp="1"/>
          </p:cNvSpPr>
          <p:nvPr>
            <p:ph type="title"/>
          </p:nvPr>
        </p:nvSpPr>
        <p:spPr>
          <a:xfrm>
            <a:off x="457200" y="908720"/>
            <a:ext cx="8229600" cy="508918"/>
          </a:xfrm>
        </p:spPr>
        <p:txBody>
          <a:bodyPr>
            <a:normAutofit/>
          </a:bodyPr>
          <a:lstStyle/>
          <a:p>
            <a:r>
              <a:rPr lang="en-US" sz="2000" b="1" u="sng" dirty="0">
                <a:latin typeface="Times New Roman" panose="02020603050405020304" pitchFamily="18" charset="0"/>
                <a:cs typeface="Times New Roman" panose="02020603050405020304" pitchFamily="18" charset="0"/>
              </a:rPr>
              <a:t>FINAL </a:t>
            </a:r>
            <a:r>
              <a:rPr lang="en-US" sz="2000" b="1" u="sng" dirty="0" smtClean="0">
                <a:latin typeface="Times New Roman" panose="02020603050405020304" pitchFamily="18" charset="0"/>
                <a:cs typeface="Times New Roman" panose="02020603050405020304" pitchFamily="18" charset="0"/>
              </a:rPr>
              <a:t>PRODUCT </a:t>
            </a:r>
            <a:r>
              <a:rPr lang="en-US" sz="2000" b="1" u="sng" dirty="0">
                <a:latin typeface="Times New Roman" panose="02020603050405020304" pitchFamily="18" charset="0"/>
                <a:cs typeface="Times New Roman" panose="02020603050405020304" pitchFamily="18" charset="0"/>
              </a:rPr>
              <a:t>REPORT</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45605"/>
            <a:ext cx="8229600" cy="3835153"/>
          </a:xfrm>
        </p:spPr>
      </p:pic>
    </p:spTree>
    <p:extLst>
      <p:ext uri="{BB962C8B-B14F-4D97-AF65-F5344CB8AC3E}">
        <p14:creationId xmlns:p14="http://schemas.microsoft.com/office/powerpoint/2010/main" val="651485876"/>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pic>
        <p:nvPicPr>
          <p:cNvPr id="5" name="Picture 8"/>
          <p:cNvPicPr>
            <a:picLocks noChangeAspect="1" noChangeArrowheads="1"/>
          </p:cNvPicPr>
          <p:nvPr/>
        </p:nvPicPr>
        <p:blipFill>
          <a:blip r:embed="rId2" cstate="print"/>
          <a:srcRect/>
          <a:stretch>
            <a:fillRect/>
          </a:stretch>
        </p:blipFill>
        <p:spPr bwMode="auto">
          <a:xfrm>
            <a:off x="6819900" y="0"/>
            <a:ext cx="2324100" cy="768350"/>
          </a:xfrm>
          <a:prstGeom prst="rect">
            <a:avLst/>
          </a:prstGeom>
          <a:solidFill>
            <a:schemeClr val="bg1"/>
          </a:solidFill>
          <a:ln w="9525">
            <a:solidFill>
              <a:schemeClr val="bg1"/>
            </a:solidFill>
            <a:miter lim="800000"/>
            <a:headEnd/>
            <a:tailEnd/>
          </a:ln>
        </p:spPr>
      </p:pic>
      <p:sp>
        <p:nvSpPr>
          <p:cNvPr id="6" name="Rectangle 5"/>
          <p:cNvSpPr/>
          <p:nvPr/>
        </p:nvSpPr>
        <p:spPr>
          <a:xfrm>
            <a:off x="0" y="6400800"/>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9" name="Title 8"/>
          <p:cNvSpPr>
            <a:spLocks noGrp="1"/>
          </p:cNvSpPr>
          <p:nvPr>
            <p:ph type="title"/>
          </p:nvPr>
        </p:nvSpPr>
        <p:spPr>
          <a:xfrm>
            <a:off x="457200" y="908720"/>
            <a:ext cx="8229600" cy="508918"/>
          </a:xfrm>
        </p:spPr>
        <p:txBody>
          <a:bodyPr>
            <a:normAutofit/>
          </a:bodyPr>
          <a:lstStyle/>
          <a:p>
            <a:r>
              <a:rPr lang="en-US" sz="2000" b="1" u="sng" dirty="0" smtClean="0">
                <a:latin typeface="Times New Roman" panose="02020603050405020304" pitchFamily="18" charset="0"/>
                <a:cs typeface="Times New Roman" panose="02020603050405020304" pitchFamily="18" charset="0"/>
              </a:rPr>
              <a:t>FINAL STORE REPORT</a:t>
            </a:r>
            <a:endParaRPr lang="en-US" sz="2000" b="1" u="sng"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42736"/>
            <a:ext cx="8229600" cy="3840890"/>
          </a:xfrm>
        </p:spPr>
      </p:pic>
    </p:spTree>
    <p:extLst>
      <p:ext uri="{BB962C8B-B14F-4D97-AF65-F5344CB8AC3E}">
        <p14:creationId xmlns:p14="http://schemas.microsoft.com/office/powerpoint/2010/main" val="1115200579"/>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pic>
        <p:nvPicPr>
          <p:cNvPr id="5" name="Picture 8"/>
          <p:cNvPicPr>
            <a:picLocks noChangeAspect="1" noChangeArrowheads="1"/>
          </p:cNvPicPr>
          <p:nvPr/>
        </p:nvPicPr>
        <p:blipFill>
          <a:blip r:embed="rId2" cstate="print"/>
          <a:srcRect/>
          <a:stretch>
            <a:fillRect/>
          </a:stretch>
        </p:blipFill>
        <p:spPr bwMode="auto">
          <a:xfrm>
            <a:off x="6819900" y="0"/>
            <a:ext cx="2324100" cy="768350"/>
          </a:xfrm>
          <a:prstGeom prst="rect">
            <a:avLst/>
          </a:prstGeom>
          <a:solidFill>
            <a:schemeClr val="bg1"/>
          </a:solidFill>
          <a:ln w="9525">
            <a:solidFill>
              <a:schemeClr val="bg1"/>
            </a:solidFill>
            <a:miter lim="800000"/>
            <a:headEnd/>
            <a:tailEnd/>
          </a:ln>
        </p:spPr>
      </p:pic>
      <p:sp>
        <p:nvSpPr>
          <p:cNvPr id="6" name="Rectangle 5"/>
          <p:cNvSpPr/>
          <p:nvPr/>
        </p:nvSpPr>
        <p:spPr>
          <a:xfrm>
            <a:off x="0" y="6400800"/>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9" name="Title 8"/>
          <p:cNvSpPr>
            <a:spLocks noGrp="1"/>
          </p:cNvSpPr>
          <p:nvPr>
            <p:ph type="title"/>
          </p:nvPr>
        </p:nvSpPr>
        <p:spPr>
          <a:xfrm>
            <a:off x="457200" y="908720"/>
            <a:ext cx="8229600" cy="508918"/>
          </a:xfrm>
        </p:spPr>
        <p:txBody>
          <a:bodyPr>
            <a:normAutofit/>
          </a:bodyPr>
          <a:lstStyle/>
          <a:p>
            <a:r>
              <a:rPr lang="en-US" sz="2000" b="1" u="sng" dirty="0" smtClean="0">
                <a:latin typeface="Times New Roman" panose="02020603050405020304" pitchFamily="18" charset="0"/>
                <a:cs typeface="Times New Roman" panose="02020603050405020304" pitchFamily="18" charset="0"/>
              </a:rPr>
              <a:t>FINAL YEARLY REPORT</a:t>
            </a:r>
            <a:endParaRPr lang="en-US" sz="2000" b="1" u="sng"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947036"/>
            <a:ext cx="8229600" cy="3832291"/>
          </a:xfrm>
        </p:spPr>
      </p:pic>
    </p:spTree>
    <p:extLst>
      <p:ext uri="{BB962C8B-B14F-4D97-AF65-F5344CB8AC3E}">
        <p14:creationId xmlns:p14="http://schemas.microsoft.com/office/powerpoint/2010/main" val="2942464369"/>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9827"/>
            <a:ext cx="7886700" cy="1325563"/>
          </a:xfrm>
        </p:spPr>
        <p:txBody>
          <a:bodyPr>
            <a:normAutofit/>
          </a:bodyPr>
          <a:lstStyle/>
          <a:p>
            <a:r>
              <a:rPr lang="en-US" sz="4000" b="1" dirty="0" smtClean="0">
                <a:latin typeface="Times New Roman" panose="02020603050405020304" pitchFamily="18" charset="0"/>
                <a:cs typeface="Times New Roman" panose="02020603050405020304" pitchFamily="18" charset="0"/>
              </a:rPr>
              <a:t>Project Plan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Literature Review</a:t>
            </a:r>
          </a:p>
          <a:p>
            <a:r>
              <a:rPr lang="en-US" dirty="0" smtClean="0">
                <a:latin typeface="Times New Roman" panose="02020603050405020304" pitchFamily="18" charset="0"/>
                <a:cs typeface="Times New Roman" panose="02020603050405020304" pitchFamily="18" charset="0"/>
              </a:rPr>
              <a:t>Problem definition</a:t>
            </a:r>
          </a:p>
          <a:p>
            <a:r>
              <a:rPr lang="en-US" dirty="0" smtClean="0">
                <a:latin typeface="Times New Roman" panose="02020603050405020304" pitchFamily="18" charset="0"/>
                <a:cs typeface="Times New Roman" panose="02020603050405020304" pitchFamily="18" charset="0"/>
              </a:rPr>
              <a:t>Objectives </a:t>
            </a:r>
          </a:p>
          <a:p>
            <a:r>
              <a:rPr lang="en-US" dirty="0" smtClean="0">
                <a:latin typeface="Times New Roman" panose="02020603050405020304" pitchFamily="18" charset="0"/>
                <a:cs typeface="Times New Roman" panose="02020603050405020304" pitchFamily="18" charset="0"/>
              </a:rPr>
              <a:t>Work Done</a:t>
            </a:r>
          </a:p>
          <a:p>
            <a:r>
              <a:rPr lang="en-IN" dirty="0" smtClean="0">
                <a:latin typeface="Times New Roman" panose="02020603050405020304" pitchFamily="18" charset="0"/>
                <a:cs typeface="Times New Roman" panose="02020603050405020304" pitchFamily="18" charset="0"/>
              </a:rPr>
              <a:t>Results</a:t>
            </a:r>
            <a:endParaRPr lang="en-US"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References</a:t>
            </a: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0" y="179"/>
            <a:ext cx="6858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pic>
        <p:nvPicPr>
          <p:cNvPr id="5"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0"/>
            <a:ext cx="2286000" cy="768350"/>
          </a:xfrm>
          <a:prstGeom prst="rect">
            <a:avLst/>
          </a:prstGeom>
          <a:solidFill>
            <a:schemeClr val="bg1"/>
          </a:solidFill>
          <a:ln w="9525">
            <a:solidFill>
              <a:schemeClr val="bg1"/>
            </a:solidFill>
            <a:miter lim="800000"/>
            <a:headEnd/>
            <a:tailEnd/>
          </a:ln>
        </p:spPr>
      </p:pic>
      <p:sp>
        <p:nvSpPr>
          <p:cNvPr id="6" name="Rectangle 5"/>
          <p:cNvSpPr/>
          <p:nvPr/>
        </p:nvSpPr>
        <p:spPr>
          <a:xfrm>
            <a:off x="0" y="6399726"/>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spTree>
    <p:extLst>
      <p:ext uri="{BB962C8B-B14F-4D97-AF65-F5344CB8AC3E}">
        <p14:creationId xmlns:p14="http://schemas.microsoft.com/office/powerpoint/2010/main" val="3254304284"/>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b="1" dirty="0" smtClean="0"/>
              <a:t/>
            </a:r>
            <a:br>
              <a:rPr lang="en-US" sz="1800" b="1" dirty="0" smtClean="0"/>
            </a:br>
            <a:r>
              <a:rPr lang="en-US" sz="1800" b="1" dirty="0" smtClean="0"/>
              <a:t/>
            </a:r>
            <a:br>
              <a:rPr lang="en-US" sz="1800" b="1" dirty="0" smtClean="0"/>
            </a:br>
            <a:r>
              <a:rPr lang="en-US" sz="1800" b="1" dirty="0" smtClean="0"/>
              <a:t/>
            </a:r>
            <a:br>
              <a:rPr lang="en-US" sz="1800" b="1" dirty="0" smtClean="0"/>
            </a:br>
            <a:r>
              <a:rPr lang="en-US" b="1" dirty="0" smtClean="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marR="0">
              <a:lnSpc>
                <a:spcPct val="107000"/>
              </a:lnSpc>
              <a:spcBef>
                <a:spcPts val="0"/>
              </a:spcBef>
              <a:spcAft>
                <a:spcPts val="800"/>
              </a:spcAft>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Summing up all in a nutshell, it is quite clear that BI will play an integral and indispensable role in the IT industry in the near future. Data analysis with the help of BI tools can help predict future trends effectively and efficiently.</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latin typeface="Times New Roman" panose="02020603050405020304" pitchFamily="18" charset="0"/>
                <a:cs typeface="Times New Roman" panose="02020603050405020304" pitchFamily="18" charset="0"/>
              </a:rPr>
              <a:t>The outcome of the project is that </a:t>
            </a:r>
            <a:r>
              <a:rPr lang="en-US" sz="2200" dirty="0">
                <a:latin typeface="Times New Roman" panose="02020603050405020304" pitchFamily="18" charset="0"/>
                <a:ea typeface="Calibri" panose="020F0502020204030204" pitchFamily="34" charset="0"/>
                <a:cs typeface="Times New Roman" panose="02020603050405020304" pitchFamily="18" charset="0"/>
              </a:rPr>
              <a:t>business intelligence has potential to serve as the </a:t>
            </a:r>
            <a:r>
              <a:rPr lang="en-AU" sz="2200" dirty="0">
                <a:latin typeface="Times New Roman" panose="02020603050405020304" pitchFamily="18" charset="0"/>
                <a:ea typeface="Calibri" panose="020F0502020204030204" pitchFamily="34" charset="0"/>
                <a:cs typeface="Times New Roman" panose="02020603050405020304" pitchFamily="18" charset="0"/>
              </a:rPr>
              <a:t>one</a:t>
            </a:r>
            <a:r>
              <a:rPr lang="en-AU" sz="22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AU" sz="2200" dirty="0">
                <a:latin typeface="Times New Roman" panose="02020603050405020304" pitchFamily="18" charset="0"/>
                <a:ea typeface="Calibri" panose="020F0502020204030204" pitchFamily="34" charset="0"/>
                <a:cs typeface="Times New Roman" panose="02020603050405020304" pitchFamily="18" charset="0"/>
              </a:rPr>
              <a:t>stop shop web based information system with the functionality to retrieve, and share selected statistical </a:t>
            </a:r>
            <a:r>
              <a:rPr lang="en-AU" sz="2200" dirty="0" smtClean="0">
                <a:latin typeface="Times New Roman" panose="02020603050405020304" pitchFamily="18" charset="0"/>
                <a:ea typeface="Calibri" panose="020F0502020204030204" pitchFamily="34" charset="0"/>
                <a:cs typeface="Times New Roman" panose="02020603050405020304" pitchFamily="18" charset="0"/>
              </a:rPr>
              <a:t>data/indicators</a:t>
            </a:r>
            <a:endParaRPr lang="en-US" sz="2200" dirty="0"/>
          </a:p>
        </p:txBody>
      </p:sp>
      <p:sp>
        <p:nvSpPr>
          <p:cNvPr id="4" name="Rectangle 3"/>
          <p:cNvSpPr/>
          <p:nvPr/>
        </p:nvSpPr>
        <p:spPr>
          <a:xfrm>
            <a:off x="0" y="179"/>
            <a:ext cx="6858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pic>
        <p:nvPicPr>
          <p:cNvPr id="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0"/>
            <a:ext cx="2286000" cy="768350"/>
          </a:xfrm>
          <a:prstGeom prst="rect">
            <a:avLst/>
          </a:prstGeom>
          <a:solidFill>
            <a:schemeClr val="bg1"/>
          </a:solidFill>
          <a:ln w="9525">
            <a:solidFill>
              <a:schemeClr val="bg1"/>
            </a:solidFill>
            <a:miter lim="800000"/>
            <a:headEnd/>
            <a:tailEnd/>
          </a:ln>
        </p:spPr>
      </p:pic>
      <p:sp>
        <p:nvSpPr>
          <p:cNvPr id="7" name="Rectangle 6"/>
          <p:cNvSpPr/>
          <p:nvPr/>
        </p:nvSpPr>
        <p:spPr>
          <a:xfrm>
            <a:off x="0" y="6399726"/>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References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AU" sz="2200" u="sng"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hlinkClick r:id="rId2"/>
              </a:rPr>
              <a:t>http://etl-tools.info/informatica/tutorial.html</a:t>
            </a:r>
            <a:endParaRPr lang="en-US" sz="2200" dirty="0">
              <a:latin typeface="Times New Roman" panose="02020603050405020304" pitchFamily="18" charset="0"/>
              <a:cs typeface="Times New Roman" panose="02020603050405020304" pitchFamily="18" charset="0"/>
            </a:endParaRPr>
          </a:p>
          <a:p>
            <a:pPr lvl="0"/>
            <a:r>
              <a:rPr lang="en-AU" sz="2200" u="sng"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hlinkClick r:id="rId3"/>
              </a:rPr>
              <a:t>http://www.cognos-bi.info/tutorial.html</a:t>
            </a:r>
            <a:endParaRPr lang="en-US" sz="2200" dirty="0">
              <a:latin typeface="Times New Roman" panose="02020603050405020304" pitchFamily="18" charset="0"/>
              <a:cs typeface="Times New Roman" panose="02020603050405020304" pitchFamily="18" charset="0"/>
            </a:endParaRPr>
          </a:p>
          <a:p>
            <a:pPr lvl="0"/>
            <a:r>
              <a:rPr lang="en-AU" sz="2200" u="sng"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hlinkClick r:id="rId4"/>
              </a:rPr>
              <a:t>https://en.wikipedia.org/wiki/Business_intelligence</a:t>
            </a:r>
            <a:endParaRPr lang="en-US" sz="2200" dirty="0">
              <a:latin typeface="Times New Roman" panose="02020603050405020304" pitchFamily="18" charset="0"/>
              <a:cs typeface="Times New Roman" panose="02020603050405020304" pitchFamily="18" charset="0"/>
            </a:endParaRPr>
          </a:p>
          <a:p>
            <a:pPr lvl="0"/>
            <a:r>
              <a:rPr lang="en-AU" sz="2200" u="sng"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hlinkClick r:id="rId5"/>
              </a:rPr>
              <a:t>https://www.informatica.com/in/products/data-quality.html</a:t>
            </a:r>
            <a:endParaRPr lang="en-US" sz="2200" dirty="0">
              <a:latin typeface="Times New Roman" panose="02020603050405020304" pitchFamily="18" charset="0"/>
              <a:cs typeface="Times New Roman" panose="02020603050405020304" pitchFamily="18" charset="0"/>
            </a:endParaRPr>
          </a:p>
          <a:p>
            <a:pPr lvl="0"/>
            <a:r>
              <a:rPr lang="en-AU" sz="2200" u="sng"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hlinkClick r:id="rId6"/>
              </a:rPr>
              <a:t>http://www.folkstalk.com/2011/12/transformations-in-informatica-9.html</a:t>
            </a:r>
            <a:endParaRPr lang="en-US" sz="22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Rectangle 3"/>
          <p:cNvSpPr/>
          <p:nvPr/>
        </p:nvSpPr>
        <p:spPr>
          <a:xfrm>
            <a:off x="0" y="179"/>
            <a:ext cx="6858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pic>
        <p:nvPicPr>
          <p:cNvPr id="5"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8000" y="0"/>
            <a:ext cx="2286000" cy="768350"/>
          </a:xfrm>
          <a:prstGeom prst="rect">
            <a:avLst/>
          </a:prstGeom>
          <a:solidFill>
            <a:schemeClr val="bg1"/>
          </a:solidFill>
          <a:ln w="9525">
            <a:solidFill>
              <a:schemeClr val="bg1"/>
            </a:solidFill>
            <a:miter lim="800000"/>
            <a:headEnd/>
            <a:tailEnd/>
          </a:ln>
        </p:spPr>
      </p:pic>
      <p:sp>
        <p:nvSpPr>
          <p:cNvPr id="6" name="Rectangle 5"/>
          <p:cNvSpPr/>
          <p:nvPr/>
        </p:nvSpPr>
        <p:spPr>
          <a:xfrm>
            <a:off x="0" y="6399726"/>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pic>
        <p:nvPicPr>
          <p:cNvPr id="5" name="Picture 8"/>
          <p:cNvPicPr>
            <a:picLocks noChangeAspect="1" noChangeArrowheads="1"/>
          </p:cNvPicPr>
          <p:nvPr/>
        </p:nvPicPr>
        <p:blipFill>
          <a:blip r:embed="rId2" cstate="print"/>
          <a:srcRect/>
          <a:stretch>
            <a:fillRect/>
          </a:stretch>
        </p:blipFill>
        <p:spPr bwMode="auto">
          <a:xfrm>
            <a:off x="6819900" y="0"/>
            <a:ext cx="2324100" cy="768350"/>
          </a:xfrm>
          <a:prstGeom prst="rect">
            <a:avLst/>
          </a:prstGeom>
          <a:solidFill>
            <a:schemeClr val="bg1"/>
          </a:solidFill>
          <a:ln w="9525">
            <a:solidFill>
              <a:schemeClr val="bg1"/>
            </a:solidFill>
            <a:miter lim="800000"/>
            <a:headEnd/>
            <a:tailEnd/>
          </a:ln>
        </p:spPr>
      </p:pic>
      <p:sp>
        <p:nvSpPr>
          <p:cNvPr id="6" name="Rectangle 5"/>
          <p:cNvSpPr/>
          <p:nvPr/>
        </p:nvSpPr>
        <p:spPr>
          <a:xfrm>
            <a:off x="0" y="6400800"/>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7" name="TextBox 6"/>
          <p:cNvSpPr txBox="1"/>
          <p:nvPr/>
        </p:nvSpPr>
        <p:spPr>
          <a:xfrm>
            <a:off x="2483768" y="3212976"/>
            <a:ext cx="4176464" cy="769441"/>
          </a:xfrm>
          <a:prstGeom prst="rect">
            <a:avLst/>
          </a:prstGeom>
          <a:noFill/>
        </p:spPr>
        <p:txBody>
          <a:bodyPr wrap="square" rtlCol="0">
            <a:spAutoFit/>
          </a:bodyPr>
          <a:lstStyle/>
          <a:p>
            <a:pPr algn="ctr"/>
            <a:r>
              <a:rPr lang="en-US" sz="4400" b="1" dirty="0" smtClean="0"/>
              <a:t>THANK YOU</a:t>
            </a:r>
            <a:endParaRPr lang="en-IN" sz="4400" b="1" dirty="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8650" y="609827"/>
            <a:ext cx="78867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5" name="Content Placeholder 2"/>
          <p:cNvSpPr txBox="1">
            <a:spLocks/>
          </p:cNvSpPr>
          <p:nvPr/>
        </p:nvSpPr>
        <p:spPr>
          <a:xfrm>
            <a:off x="320191" y="1635465"/>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0" y="6399726"/>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sp>
        <p:nvSpPr>
          <p:cNvPr id="7" name="Rectangle 6"/>
          <p:cNvSpPr/>
          <p:nvPr/>
        </p:nvSpPr>
        <p:spPr>
          <a:xfrm>
            <a:off x="0" y="179"/>
            <a:ext cx="6858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pic>
        <p:nvPicPr>
          <p:cNvPr id="8"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0"/>
            <a:ext cx="2286000" cy="768350"/>
          </a:xfrm>
          <a:prstGeom prst="rect">
            <a:avLst/>
          </a:prstGeom>
          <a:solidFill>
            <a:schemeClr val="bg1"/>
          </a:solidFill>
          <a:ln w="9525">
            <a:solidFill>
              <a:schemeClr val="bg1"/>
            </a:solidFill>
            <a:miter lim="800000"/>
            <a:headEnd/>
            <a:tailEnd/>
          </a:ln>
        </p:spPr>
      </p:pic>
      <p:sp>
        <p:nvSpPr>
          <p:cNvPr id="11" name="Title 10"/>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13" name="Content Placeholder 12"/>
          <p:cNvSpPr>
            <a:spLocks noGrp="1"/>
          </p:cNvSpPr>
          <p:nvPr>
            <p:ph idx="1"/>
          </p:nvPr>
        </p:nvSpPr>
        <p:spPr>
          <a:xfrm>
            <a:off x="0" y="1714488"/>
            <a:ext cx="8686800" cy="4411675"/>
          </a:xfrm>
        </p:spPr>
        <p:txBody>
          <a:bodyPr>
            <a:noAutofit/>
          </a:bodyPr>
          <a:lstStyle/>
          <a:p>
            <a:pPr algn="just">
              <a:buNone/>
            </a:pPr>
            <a:r>
              <a:rPr lang="en-US" sz="2200" dirty="0" smtClean="0">
                <a:latin typeface="Times New Roman" panose="02020603050405020304" pitchFamily="18" charset="0"/>
                <a:cs typeface="Times New Roman" panose="02020603050405020304" pitchFamily="18" charset="0"/>
              </a:rPr>
              <a:t>  </a:t>
            </a:r>
          </a:p>
          <a:p>
            <a:pPr algn="just"/>
            <a:r>
              <a:rPr lang="en-US" sz="2200" dirty="0" smtClean="0">
                <a:latin typeface="Times New Roman" panose="02020603050405020304" pitchFamily="18" charset="0"/>
                <a:cs typeface="Times New Roman" panose="02020603050405020304" pitchFamily="18" charset="0"/>
              </a:rPr>
              <a:t>   </a:t>
            </a:r>
            <a:r>
              <a:rPr lang="en-AU" sz="2200" dirty="0">
                <a:latin typeface="Times New Roman" panose="02020603050405020304" pitchFamily="18" charset="0"/>
                <a:cs typeface="Times New Roman" panose="02020603050405020304" pitchFamily="18" charset="0"/>
              </a:rPr>
              <a:t>Today, Companies all over the globe are moving their business to online market as it widens the scope of their business in a very short period of time. Sales isn’t just about the members. It’s about understanding the numbers-how to make them grow. That means every salesperson can understand customer’s need better and faster, identifying, promising leads faster and forecast result accurately, reflecting sales performance. A sales performance analysis is a way to measure sales progress over a period of time. The analysis allow the sales team to identify weakness in the sales strategy and make changes so that we can improve the results over the next period. This analysis could be used to set realistic sales performance goals for the business.</a:t>
            </a:r>
            <a:endParaRPr lang="en-US" sz="2200" dirty="0">
              <a:latin typeface="Times New Roman" panose="02020603050405020304" pitchFamily="18" charset="0"/>
              <a:cs typeface="Times New Roman" panose="02020603050405020304" pitchFamily="18" charset="0"/>
            </a:endParaRPr>
          </a:p>
          <a:p>
            <a:pPr algn="just">
              <a:buNone/>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fontScale="90000"/>
          </a:bodyPr>
          <a:lstStyle/>
          <a:p>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Literature Review</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buNone/>
            </a:pPr>
            <a:r>
              <a:rPr lang="en-US" sz="3600" i="1" dirty="0" smtClean="0">
                <a:latin typeface="Times New Roman" pitchFamily="18" charset="0"/>
                <a:cs typeface="Times New Roman" pitchFamily="18" charset="0"/>
              </a:rPr>
              <a:t> </a:t>
            </a:r>
            <a:r>
              <a:rPr lang="en-US" dirty="0" smtClean="0">
                <a:latin typeface="Times New Roman" panose="02020603050405020304" pitchFamily="18" charset="0"/>
                <a:cs typeface="Times New Roman" pitchFamily="18" charset="0"/>
              </a:rPr>
              <a:t>  </a:t>
            </a:r>
            <a:r>
              <a:rPr lang="en-AU" sz="2400" dirty="0">
                <a:latin typeface="Times New Roman" panose="02020603050405020304" pitchFamily="18" charset="0"/>
                <a:cs typeface="Times New Roman" panose="02020603050405020304" pitchFamily="18" charset="0"/>
              </a:rPr>
              <a:t>Sales isn’t just about the members. It’s about understanding the numbers-how to make them grow. That means every salesperson can understand customer’s need better and faster, identifying, promising leads faster and forecast result accurately, reflecting sales performance. A sales performance analysis is a way to measure sales progress over a period of time. The analysis allow the sales team to identify weakness in the sales strategy and make changes so that we can improve the results over the next period. This analysis could be used to set realistic sales performance goals for the business.</a:t>
            </a:r>
            <a:endParaRPr lang="en-US" sz="2400" dirty="0">
              <a:latin typeface="Times New Roman" panose="02020603050405020304" pitchFamily="18" charset="0"/>
              <a:cs typeface="Times New Roman" panose="02020603050405020304" pitchFamily="18" charset="0"/>
            </a:endParaRPr>
          </a:p>
          <a:p>
            <a:pPr algn="just">
              <a:buNone/>
            </a:pPr>
            <a:endParaRPr lang="en-US" dirty="0"/>
          </a:p>
          <a:p>
            <a:pPr algn="just">
              <a:buNone/>
            </a:pPr>
            <a:endParaRPr lang="en-US" dirty="0">
              <a:latin typeface="Times New Roman" pitchFamily="18" charset="0"/>
              <a:cs typeface="Times New Roman" pitchFamily="18" charset="0"/>
            </a:endParaRPr>
          </a:p>
        </p:txBody>
      </p:sp>
      <p:sp>
        <p:nvSpPr>
          <p:cNvPr id="4" name="Rectangle 3"/>
          <p:cNvSpPr/>
          <p:nvPr/>
        </p:nvSpPr>
        <p:spPr>
          <a:xfrm>
            <a:off x="0" y="6399726"/>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sp>
        <p:nvSpPr>
          <p:cNvPr id="6" name="Rectangle 5"/>
          <p:cNvSpPr/>
          <p:nvPr/>
        </p:nvSpPr>
        <p:spPr>
          <a:xfrm>
            <a:off x="0" y="179"/>
            <a:ext cx="6858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pic>
        <p:nvPicPr>
          <p:cNvPr id="7"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0"/>
            <a:ext cx="2286000" cy="768350"/>
          </a:xfrm>
          <a:prstGeom prst="rect">
            <a:avLst/>
          </a:prstGeom>
          <a:solidFill>
            <a:schemeClr val="bg1"/>
          </a:solidFill>
          <a:ln w="9525">
            <a:solidFill>
              <a:schemeClr val="bg1"/>
            </a:solidFill>
            <a:miter lim="800000"/>
            <a:headEnd/>
            <a:tailEnd/>
          </a:ln>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Problem </a:t>
            </a:r>
            <a:r>
              <a:rPr lang="en-US" b="1" dirty="0">
                <a:latin typeface="Times New Roman" pitchFamily="18" charset="0"/>
                <a:cs typeface="Times New Roman" pitchFamily="18" charset="0"/>
              </a:rPr>
              <a:t>Definition:</a:t>
            </a:r>
          </a:p>
        </p:txBody>
      </p:sp>
      <p:sp>
        <p:nvSpPr>
          <p:cNvPr id="3" name="Content Placeholder 2"/>
          <p:cNvSpPr>
            <a:spLocks noGrp="1"/>
          </p:cNvSpPr>
          <p:nvPr>
            <p:ph idx="1"/>
          </p:nvPr>
        </p:nvSpPr>
        <p:spPr/>
        <p:txBody>
          <a:bodyPr>
            <a:normAutofit fontScale="92500"/>
          </a:bodyPr>
          <a:lstStyle/>
          <a:p>
            <a:pPr>
              <a:buNone/>
            </a:pPr>
            <a:r>
              <a:rPr lang="en-US" sz="3500" dirty="0" smtClean="0">
                <a:latin typeface="Times New Roman" panose="02020603050405020304" pitchFamily="18" charset="0"/>
                <a:cs typeface="Times New Roman" panose="02020603050405020304" pitchFamily="18" charset="0"/>
              </a:rPr>
              <a:t>   </a:t>
            </a:r>
          </a:p>
          <a:p>
            <a:pPr marL="0" indent="0" algn="just">
              <a:buNone/>
            </a:pPr>
            <a:r>
              <a:rPr lang="en-US" sz="2400" dirty="0" smtClean="0">
                <a:latin typeface="Times New Roman" panose="02020603050405020304" pitchFamily="18" charset="0"/>
                <a:cs typeface="Times New Roman" panose="02020603050405020304" pitchFamily="18" charset="0"/>
              </a:rPr>
              <a:t>OSM </a:t>
            </a:r>
            <a:r>
              <a:rPr lang="en-US" sz="2400" dirty="0">
                <a:latin typeface="Times New Roman" panose="02020603050405020304" pitchFamily="18" charset="0"/>
                <a:cs typeface="Times New Roman" panose="02020603050405020304" pitchFamily="18" charset="0"/>
              </a:rPr>
              <a:t>Sports is a big and a famous sports equipment sellers. It was instituted in year 2010. They have their stories all over the world. People can also buy product online .They sell sports equipment of different sports and brands. A large number of people are working with this brand at different designations and across different locations. A large number of customers buy products of this brand. If the customer find the sports equipment faulty (or any other valid reason), he/she can return it. But for the last few years, their sale is going down and hence their profit is also getting reduced. So the higher management wants to know where they need to improve. For this, they need different type of reports/balanced scorecards/dashboards to analyze the sales made.</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4" name="Rectangle 3"/>
          <p:cNvSpPr/>
          <p:nvPr/>
        </p:nvSpPr>
        <p:spPr>
          <a:xfrm>
            <a:off x="0" y="179"/>
            <a:ext cx="6858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sp>
        <p:nvSpPr>
          <p:cNvPr id="5" name="Rectangle 4"/>
          <p:cNvSpPr/>
          <p:nvPr/>
        </p:nvSpPr>
        <p:spPr>
          <a:xfrm>
            <a:off x="0" y="6399726"/>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pic>
        <p:nvPicPr>
          <p:cNvPr id="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0"/>
            <a:ext cx="2286000" cy="768350"/>
          </a:xfrm>
          <a:prstGeom prst="rect">
            <a:avLst/>
          </a:prstGeom>
          <a:solidFill>
            <a:schemeClr val="bg1"/>
          </a:solidFill>
          <a:ln w="9525">
            <a:solidFill>
              <a:schemeClr val="bg1"/>
            </a:solidFill>
            <a:miter lim="800000"/>
            <a:headEnd/>
            <a:tailEnd/>
          </a:ln>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latin typeface="Times New Roman" panose="02020603050405020304" pitchFamily="18" charset="0"/>
                <a:cs typeface="Times New Roman" panose="02020603050405020304" pitchFamily="18" charset="0"/>
              </a:rPr>
              <a:t>Objectives</a:t>
            </a:r>
            <a:endParaRPr lang="en-US"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p:txBody>
          <a:bodyPr>
            <a:normAutofit/>
          </a:bodyPr>
          <a:lstStyle/>
          <a:p>
            <a:pPr marL="0" lvl="0" indent="0" algn="just">
              <a:buNone/>
            </a:pPr>
            <a:r>
              <a:rPr lang="en-US" sz="2200" dirty="0" smtClean="0">
                <a:latin typeface="Times New Roman" panose="02020603050405020304" pitchFamily="18" charset="0"/>
                <a:cs typeface="Times New Roman" panose="02020603050405020304" pitchFamily="18" charset="0"/>
              </a:rPr>
              <a:t>1)The main objective is to </a:t>
            </a:r>
            <a:r>
              <a:rPr lang="en-US" sz="2200" dirty="0">
                <a:latin typeface="Times New Roman" panose="02020603050405020304" pitchFamily="18" charset="0"/>
                <a:cs typeface="Times New Roman" panose="02020603050405020304" pitchFamily="18" charset="0"/>
              </a:rPr>
              <a:t>analyze region wise sales performance of employees</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lvl="0" indent="0" algn="just">
              <a:buNone/>
            </a:pPr>
            <a:r>
              <a:rPr lang="en-US" sz="2200" dirty="0" smtClean="0">
                <a:latin typeface="Times New Roman" panose="02020603050405020304" pitchFamily="18" charset="0"/>
                <a:cs typeface="Times New Roman" panose="02020603050405020304" pitchFamily="18" charset="0"/>
              </a:rPr>
              <a:t>2)Improve </a:t>
            </a:r>
            <a:r>
              <a:rPr lang="en-US" sz="2200" dirty="0">
                <a:latin typeface="Times New Roman" panose="02020603050405020304" pitchFamily="18" charset="0"/>
                <a:cs typeface="Times New Roman" panose="02020603050405020304" pitchFamily="18" charset="0"/>
              </a:rPr>
              <a:t>quality of the products delivery of context and offers that increase the likelihood of purchase.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3)To </a:t>
            </a:r>
            <a:r>
              <a:rPr lang="en-US" sz="2200" dirty="0">
                <a:latin typeface="Times New Roman" panose="02020603050405020304" pitchFamily="18" charset="0"/>
                <a:cs typeface="Times New Roman" panose="02020603050405020304" pitchFamily="18" charset="0"/>
              </a:rPr>
              <a:t>analyze which store has made maximum profit in a particular year according to which sales of other stores can be improved</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4)The </a:t>
            </a:r>
            <a:r>
              <a:rPr lang="en-US" sz="2200" dirty="0">
                <a:latin typeface="Times New Roman" panose="02020603050405020304" pitchFamily="18" charset="0"/>
                <a:cs typeface="Times New Roman" panose="02020603050405020304" pitchFamily="18" charset="0"/>
              </a:rPr>
              <a:t>final outcome of this project is to generate reports from different perspectives which would help in better decision making.</a:t>
            </a:r>
          </a:p>
          <a:p>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0" y="179"/>
            <a:ext cx="6858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sp>
        <p:nvSpPr>
          <p:cNvPr id="5" name="Rectangle 4"/>
          <p:cNvSpPr/>
          <p:nvPr/>
        </p:nvSpPr>
        <p:spPr>
          <a:xfrm>
            <a:off x="0" y="6399726"/>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pic>
        <p:nvPicPr>
          <p:cNvPr id="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0"/>
            <a:ext cx="2286000" cy="768350"/>
          </a:xfrm>
          <a:prstGeom prst="rect">
            <a:avLst/>
          </a:prstGeom>
          <a:solidFill>
            <a:schemeClr val="bg1"/>
          </a:solidFill>
          <a:ln w="9525">
            <a:solidFill>
              <a:schemeClr val="bg1"/>
            </a:solidFill>
            <a:miter lim="800000"/>
            <a:headEnd/>
            <a:tailEnd/>
          </a:ln>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Work Done</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AU" sz="2800" dirty="0" smtClean="0">
                <a:latin typeface="Times New Roman" panose="02020603050405020304" pitchFamily="18" charset="0"/>
                <a:cs typeface="Times New Roman" panose="02020603050405020304" pitchFamily="18" charset="0"/>
              </a:rPr>
              <a:t>After </a:t>
            </a:r>
            <a:r>
              <a:rPr lang="en-AU" sz="2800" dirty="0">
                <a:latin typeface="Times New Roman" panose="02020603050405020304" pitchFamily="18" charset="0"/>
                <a:cs typeface="Times New Roman" panose="02020603050405020304" pitchFamily="18" charset="0"/>
              </a:rPr>
              <a:t>importing all the files in </a:t>
            </a:r>
            <a:r>
              <a:rPr lang="en-AU" sz="2800" dirty="0" err="1">
                <a:latin typeface="Times New Roman" panose="02020603050405020304" pitchFamily="18" charset="0"/>
                <a:cs typeface="Times New Roman" panose="02020603050405020304" pitchFamily="18" charset="0"/>
              </a:rPr>
              <a:t>Informatica</a:t>
            </a:r>
            <a:r>
              <a:rPr lang="en-AU" sz="2800" dirty="0">
                <a:latin typeface="Times New Roman" panose="02020603050405020304" pitchFamily="18" charset="0"/>
                <a:cs typeface="Times New Roman" panose="02020603050405020304" pitchFamily="18" charset="0"/>
              </a:rPr>
              <a:t>, remove various anomalies such as commas, semi colons, colons and convert the flat file to database files.</a:t>
            </a:r>
            <a:endParaRPr lang="en-US" sz="2800" dirty="0">
              <a:latin typeface="Times New Roman" panose="02020603050405020304" pitchFamily="18" charset="0"/>
              <a:cs typeface="Times New Roman" panose="02020603050405020304" pitchFamily="18" charset="0"/>
            </a:endParaRPr>
          </a:p>
          <a:p>
            <a:pPr algn="just"/>
            <a:r>
              <a:rPr lang="en-AU" sz="2800" dirty="0" smtClean="0">
                <a:latin typeface="Times New Roman" panose="02020603050405020304" pitchFamily="18" charset="0"/>
                <a:cs typeface="Times New Roman" panose="02020603050405020304" pitchFamily="18" charset="0"/>
              </a:rPr>
              <a:t> </a:t>
            </a:r>
            <a:r>
              <a:rPr lang="en-AU" sz="2800" dirty="0">
                <a:latin typeface="Times New Roman" panose="02020603050405020304" pitchFamily="18" charset="0"/>
                <a:cs typeface="Times New Roman" panose="02020603050405020304" pitchFamily="18" charset="0"/>
              </a:rPr>
              <a:t>Modify the target table as per the requirements such as adding or removing attributes, assigning primary keys or foreign keys</a:t>
            </a:r>
            <a:endParaRPr lang="en-US" sz="2800" dirty="0">
              <a:latin typeface="Times New Roman" panose="02020603050405020304" pitchFamily="18" charset="0"/>
              <a:cs typeface="Times New Roman" panose="02020603050405020304" pitchFamily="18" charset="0"/>
            </a:endParaRPr>
          </a:p>
          <a:p>
            <a:pPr algn="just"/>
            <a:r>
              <a:rPr lang="en-AU" sz="2800" dirty="0" smtClean="0">
                <a:latin typeface="Times New Roman" panose="02020603050405020304" pitchFamily="18" charset="0"/>
                <a:cs typeface="Times New Roman" panose="02020603050405020304" pitchFamily="18" charset="0"/>
              </a:rPr>
              <a:t>In </a:t>
            </a:r>
            <a:r>
              <a:rPr lang="en-AU" sz="2800" dirty="0">
                <a:latin typeface="Times New Roman" panose="02020603050405020304" pitchFamily="18" charset="0"/>
                <a:cs typeface="Times New Roman" panose="02020603050405020304" pitchFamily="18" charset="0"/>
              </a:rPr>
              <a:t>the mapping section map the source table to the target table using a wide array of tools such as router, filter, lookup, union, join.</a:t>
            </a:r>
            <a:endParaRPr lang="en-US" sz="2800" dirty="0">
              <a:latin typeface="Times New Roman" panose="02020603050405020304" pitchFamily="18" charset="0"/>
              <a:cs typeface="Times New Roman" panose="02020603050405020304" pitchFamily="18" charset="0"/>
            </a:endParaRPr>
          </a:p>
          <a:p>
            <a:pPr algn="just"/>
            <a:r>
              <a:rPr lang="en-AU" sz="2800" dirty="0" smtClean="0">
                <a:latin typeface="Times New Roman" panose="02020603050405020304" pitchFamily="18" charset="0"/>
                <a:cs typeface="Times New Roman" panose="02020603050405020304" pitchFamily="18" charset="0"/>
              </a:rPr>
              <a:t>Create </a:t>
            </a:r>
            <a:r>
              <a:rPr lang="en-AU" sz="2800" dirty="0">
                <a:latin typeface="Times New Roman" panose="02020603050405020304" pitchFamily="18" charset="0"/>
                <a:cs typeface="Times New Roman" panose="02020603050405020304" pitchFamily="18" charset="0"/>
              </a:rPr>
              <a:t>a task in the workflow manager, making changes in the mapping and file source path, </a:t>
            </a:r>
            <a:r>
              <a:rPr lang="en-AU" sz="2800" dirty="0" err="1">
                <a:latin typeface="Times New Roman" panose="02020603050405020304" pitchFamily="18" charset="0"/>
                <a:cs typeface="Times New Roman" panose="02020603050405020304" pitchFamily="18" charset="0"/>
              </a:rPr>
              <a:t>presql</a:t>
            </a:r>
            <a:r>
              <a:rPr lang="en-AU" sz="2800" dirty="0">
                <a:latin typeface="Times New Roman" panose="02020603050405020304" pitchFamily="18" charset="0"/>
                <a:cs typeface="Times New Roman" panose="02020603050405020304" pitchFamily="18" charset="0"/>
              </a:rPr>
              <a:t>, serial and parallel processing. </a:t>
            </a:r>
            <a:endParaRPr lang="en-AU" sz="2800" dirty="0" smtClean="0">
              <a:latin typeface="Times New Roman" panose="02020603050405020304" pitchFamily="18" charset="0"/>
              <a:cs typeface="Times New Roman" panose="02020603050405020304" pitchFamily="18" charset="0"/>
            </a:endParaRPr>
          </a:p>
          <a:p>
            <a:pPr algn="just"/>
            <a:r>
              <a:rPr lang="en-AU" sz="2800" dirty="0" smtClean="0">
                <a:latin typeface="Times New Roman" panose="02020603050405020304" pitchFamily="18" charset="0"/>
                <a:cs typeface="Times New Roman" panose="02020603050405020304" pitchFamily="18" charset="0"/>
              </a:rPr>
              <a:t>Run the workflow.</a:t>
            </a:r>
          </a:p>
          <a:p>
            <a:pPr marL="0" indent="0" algn="just">
              <a:buNone/>
            </a:pPr>
            <a:r>
              <a:rPr lang="en-AU" sz="2800" dirty="0" smtClean="0">
                <a:latin typeface="Times New Roman" panose="02020603050405020304" pitchFamily="18" charset="0"/>
                <a:cs typeface="Times New Roman" panose="02020603050405020304" pitchFamily="18" charset="0"/>
              </a:rPr>
              <a:t> </a:t>
            </a:r>
            <a:r>
              <a:rPr lang="en-US" dirty="0" smtClean="0"/>
              <a:t/>
            </a:r>
            <a:br>
              <a:rPr lang="en-US" dirty="0" smtClean="0"/>
            </a:br>
            <a:endParaRPr lang="en-US"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endParaRPr lang="en-US" dirty="0"/>
          </a:p>
        </p:txBody>
      </p:sp>
      <p:sp>
        <p:nvSpPr>
          <p:cNvPr id="4" name="Rectangle 3"/>
          <p:cNvSpPr/>
          <p:nvPr/>
        </p:nvSpPr>
        <p:spPr>
          <a:xfrm>
            <a:off x="0" y="179"/>
            <a:ext cx="6858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sp>
        <p:nvSpPr>
          <p:cNvPr id="5" name="Rectangle 4"/>
          <p:cNvSpPr/>
          <p:nvPr/>
        </p:nvSpPr>
        <p:spPr>
          <a:xfrm>
            <a:off x="0" y="6399726"/>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pic>
        <p:nvPicPr>
          <p:cNvPr id="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0"/>
            <a:ext cx="2286000" cy="768350"/>
          </a:xfrm>
          <a:prstGeom prst="rect">
            <a:avLst/>
          </a:prstGeom>
          <a:solidFill>
            <a:schemeClr val="bg1"/>
          </a:solidFill>
          <a:ln w="9525">
            <a:solidFill>
              <a:schemeClr val="bg1"/>
            </a:solidFill>
            <a:miter lim="800000"/>
            <a:headEnd/>
            <a:tailEnd/>
          </a:ln>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IBM Cognos Framework Manager</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Design the fact table and dimension table in the framework manager. The fact table consists of the purchase table whereas the dimension table consists of </a:t>
            </a:r>
            <a:r>
              <a:rPr lang="en-US" sz="2200" dirty="0" err="1">
                <a:latin typeface="Times New Roman" panose="02020603050405020304" pitchFamily="18" charset="0"/>
                <a:cs typeface="Times New Roman" panose="02020603050405020304" pitchFamily="18" charset="0"/>
              </a:rPr>
              <a:t>productid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orderdate</a:t>
            </a:r>
            <a:r>
              <a:rPr lang="en-US" sz="2200" dirty="0">
                <a:latin typeface="Times New Roman" panose="02020603050405020304" pitchFamily="18" charset="0"/>
                <a:cs typeface="Times New Roman" panose="02020603050405020304" pitchFamily="18" charset="0"/>
              </a:rPr>
              <a:t>, year among others</a:t>
            </a:r>
            <a:r>
              <a:rPr lang="en-US" sz="2200" dirty="0" smtClean="0">
                <a:latin typeface="Times New Roman" panose="02020603050405020304" pitchFamily="18" charset="0"/>
                <a:cs typeface="Times New Roman" panose="02020603050405020304" pitchFamily="18" charset="0"/>
              </a:rPr>
              <a:t>.</a:t>
            </a:r>
          </a:p>
          <a:p>
            <a:pPr algn="just"/>
            <a:r>
              <a:rPr lang="en-AU" sz="2200" dirty="0">
                <a:latin typeface="Times New Roman" panose="02020603050405020304" pitchFamily="18" charset="0"/>
                <a:cs typeface="Times New Roman" panose="02020603050405020304" pitchFamily="18" charset="0"/>
              </a:rPr>
              <a:t>Create package by inserting the presentation view in it which would be used in the IBM </a:t>
            </a:r>
            <a:r>
              <a:rPr lang="en-AU" sz="2200" dirty="0" smtClean="0">
                <a:latin typeface="Times New Roman" panose="02020603050405020304" pitchFamily="18" charset="0"/>
                <a:cs typeface="Times New Roman" panose="02020603050405020304" pitchFamily="18" charset="0"/>
              </a:rPr>
              <a:t> </a:t>
            </a:r>
            <a:r>
              <a:rPr lang="en-AU" sz="2200" dirty="0" err="1">
                <a:latin typeface="Times New Roman" panose="02020603050405020304" pitchFamily="18" charset="0"/>
                <a:cs typeface="Times New Roman" panose="02020603050405020304" pitchFamily="18" charset="0"/>
              </a:rPr>
              <a:t>Cognos</a:t>
            </a:r>
            <a:r>
              <a:rPr lang="en-AU" sz="2200" dirty="0">
                <a:latin typeface="Times New Roman" panose="02020603050405020304" pitchFamily="18" charset="0"/>
                <a:cs typeface="Times New Roman" panose="02020603050405020304" pitchFamily="18" charset="0"/>
              </a:rPr>
              <a:t> for reporting </a:t>
            </a:r>
            <a:r>
              <a:rPr lang="en-AU" sz="2200" dirty="0" smtClean="0">
                <a:latin typeface="Times New Roman" panose="02020603050405020304" pitchFamily="18" charset="0"/>
                <a:cs typeface="Times New Roman" panose="02020603050405020304" pitchFamily="18" charset="0"/>
              </a:rPr>
              <a:t>.</a:t>
            </a:r>
          </a:p>
          <a:p>
            <a:pPr marL="0" indent="0">
              <a:buNone/>
            </a:pPr>
            <a:r>
              <a:rPr lang="en-US" dirty="0" smtClean="0"/>
              <a:t/>
            </a:r>
            <a:br>
              <a:rPr lang="en-US" dirty="0" smtClean="0"/>
            </a:br>
            <a:endParaRPr lang="en-US"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endParaRPr lang="en-US" dirty="0"/>
          </a:p>
        </p:txBody>
      </p:sp>
      <p:sp>
        <p:nvSpPr>
          <p:cNvPr id="4" name="Rectangle 3"/>
          <p:cNvSpPr/>
          <p:nvPr/>
        </p:nvSpPr>
        <p:spPr>
          <a:xfrm>
            <a:off x="0" y="179"/>
            <a:ext cx="6858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sp>
        <p:nvSpPr>
          <p:cNvPr id="5" name="Rectangle 4"/>
          <p:cNvSpPr/>
          <p:nvPr/>
        </p:nvSpPr>
        <p:spPr>
          <a:xfrm>
            <a:off x="0" y="6399726"/>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pic>
        <p:nvPicPr>
          <p:cNvPr id="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0"/>
            <a:ext cx="2286000" cy="768350"/>
          </a:xfrm>
          <a:prstGeom prst="rect">
            <a:avLst/>
          </a:prstGeom>
          <a:solidFill>
            <a:schemeClr val="bg1"/>
          </a:solidFill>
          <a:ln w="9525">
            <a:solidFill>
              <a:schemeClr val="bg1"/>
            </a:solidFill>
            <a:miter lim="800000"/>
            <a:headEnd/>
            <a:tailEnd/>
          </a:ln>
        </p:spPr>
      </p:pic>
    </p:spTree>
    <p:extLst>
      <p:ext uri="{BB962C8B-B14F-4D97-AF65-F5344CB8AC3E}">
        <p14:creationId xmlns:p14="http://schemas.microsoft.com/office/powerpoint/2010/main" val="1536288126"/>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100" b="1" dirty="0" smtClean="0">
                <a:latin typeface="Times New Roman" pitchFamily="18" charset="0"/>
                <a:cs typeface="Times New Roman" pitchFamily="18" charset="0"/>
              </a:rPr>
              <a:t>IBM COGNOS REPORTING STUDIO</a:t>
            </a:r>
            <a:endParaRPr lang="en-US" sz="41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AU" sz="2200" dirty="0" smtClean="0">
                <a:latin typeface="Times New Roman" panose="02020603050405020304" pitchFamily="18" charset="0"/>
                <a:cs typeface="Times New Roman" panose="02020603050405020304" pitchFamily="18" charset="0"/>
              </a:rPr>
              <a:t>Import </a:t>
            </a:r>
            <a:r>
              <a:rPr lang="en-AU" sz="2200" dirty="0">
                <a:latin typeface="Times New Roman" panose="02020603050405020304" pitchFamily="18" charset="0"/>
                <a:cs typeface="Times New Roman" panose="02020603050405020304" pitchFamily="18" charset="0"/>
              </a:rPr>
              <a:t>the package containing fact and dimension table present in the presentation view created in the framework manager</a:t>
            </a:r>
            <a:endParaRPr lang="en-US" sz="2200" dirty="0">
              <a:latin typeface="Times New Roman" panose="02020603050405020304" pitchFamily="18" charset="0"/>
              <a:cs typeface="Times New Roman" panose="02020603050405020304" pitchFamily="18" charset="0"/>
            </a:endParaRPr>
          </a:p>
          <a:p>
            <a:r>
              <a:rPr lang="en-AU" sz="2200" dirty="0" smtClean="0">
                <a:latin typeface="Times New Roman" panose="02020603050405020304" pitchFamily="18" charset="0"/>
                <a:cs typeface="Times New Roman" panose="02020603050405020304" pitchFamily="18" charset="0"/>
              </a:rPr>
              <a:t> </a:t>
            </a:r>
            <a:r>
              <a:rPr lang="en-AU" sz="2200" dirty="0">
                <a:latin typeface="Times New Roman" panose="02020603050405020304" pitchFamily="18" charset="0"/>
                <a:cs typeface="Times New Roman" panose="02020603050405020304" pitchFamily="18" charset="0"/>
              </a:rPr>
              <a:t>Create effective reports depicting sales products category wise, payment method wise, year wise, total sales in a particular year, total sales</a:t>
            </a:r>
            <a:r>
              <a:rPr lang="en-AU" sz="2200"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smtClean="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endParaRPr lang="en-US" dirty="0"/>
          </a:p>
        </p:txBody>
      </p:sp>
      <p:sp>
        <p:nvSpPr>
          <p:cNvPr id="4" name="Rectangle 3"/>
          <p:cNvSpPr/>
          <p:nvPr/>
        </p:nvSpPr>
        <p:spPr>
          <a:xfrm>
            <a:off x="0" y="179"/>
            <a:ext cx="6858000" cy="762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sp>
        <p:nvSpPr>
          <p:cNvPr id="5" name="Rectangle 4"/>
          <p:cNvSpPr/>
          <p:nvPr/>
        </p:nvSpPr>
        <p:spPr>
          <a:xfrm>
            <a:off x="0" y="6399726"/>
            <a:ext cx="91440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FFFF"/>
              </a:solidFill>
              <a:cs typeface="Arial" pitchFamily="34" charset="0"/>
            </a:endParaRPr>
          </a:p>
        </p:txBody>
      </p:sp>
      <p:pic>
        <p:nvPicPr>
          <p:cNvPr id="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0"/>
            <a:ext cx="2286000" cy="768350"/>
          </a:xfrm>
          <a:prstGeom prst="rect">
            <a:avLst/>
          </a:prstGeom>
          <a:solidFill>
            <a:schemeClr val="bg1"/>
          </a:solidFill>
          <a:ln w="9525">
            <a:solidFill>
              <a:schemeClr val="bg1"/>
            </a:solidFill>
            <a:miter lim="800000"/>
            <a:headEnd/>
            <a:tailEnd/>
          </a:ln>
        </p:spPr>
      </p:pic>
    </p:spTree>
    <p:extLst>
      <p:ext uri="{BB962C8B-B14F-4D97-AF65-F5344CB8AC3E}">
        <p14:creationId xmlns:p14="http://schemas.microsoft.com/office/powerpoint/2010/main" val="247980578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TotalTime>
  <Words>824</Words>
  <Application>Microsoft Office PowerPoint</Application>
  <PresentationFormat>On-screen Show (4:3)</PresentationFormat>
  <Paragraphs>82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 </vt:lpstr>
      <vt:lpstr>Project Plan</vt:lpstr>
      <vt:lpstr>  Introduction</vt:lpstr>
      <vt:lpstr>  Literature Review</vt:lpstr>
      <vt:lpstr>  Problem Definition:</vt:lpstr>
      <vt:lpstr> Objectives</vt:lpstr>
      <vt:lpstr> Work Done</vt:lpstr>
      <vt:lpstr> IBM Cognos Framework Manager</vt:lpstr>
      <vt:lpstr> IBM COGNOS REPORTING STUDIO</vt:lpstr>
      <vt:lpstr>Framework Manager(Physical View)</vt:lpstr>
      <vt:lpstr>LOGIN PAGE REPORT</vt:lpstr>
      <vt:lpstr>CEO DASHBOARD REPORT</vt:lpstr>
      <vt:lpstr>MAIN PAGE REPORT</vt:lpstr>
      <vt:lpstr>FINAL EMPLOYEE REPORT</vt:lpstr>
      <vt:lpstr>FINAL MANAGER DASHBOARD REPORT</vt:lpstr>
      <vt:lpstr>FINAL PAYMENT REPORT</vt:lpstr>
      <vt:lpstr>FINAL PRODUCT REPORT</vt:lpstr>
      <vt:lpstr>FINAL STORE REPORT</vt:lpstr>
      <vt:lpstr>FINAL YEARLY REPORT</vt:lpstr>
      <vt:lpstr>   Results</vt:lpstr>
      <vt:lpstr> References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NAVKIRAN</dc:creator>
  <cp:lastModifiedBy>Amrinder Singh04</cp:lastModifiedBy>
  <cp:revision>258</cp:revision>
  <dcterms:created xsi:type="dcterms:W3CDTF">2016-03-21T03:29:50Z</dcterms:created>
  <dcterms:modified xsi:type="dcterms:W3CDTF">2017-05-23T05:14:15Z</dcterms:modified>
</cp:coreProperties>
</file>