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82" r:id="rId7"/>
    <p:sldId id="281" r:id="rId8"/>
    <p:sldId id="291" r:id="rId9"/>
    <p:sldId id="294" r:id="rId10"/>
    <p:sldId id="264" r:id="rId11"/>
    <p:sldId id="265" r:id="rId12"/>
    <p:sldId id="293" r:id="rId13"/>
    <p:sldId id="266" r:id="rId14"/>
    <p:sldId id="267" r:id="rId15"/>
    <p:sldId id="268" r:id="rId16"/>
    <p:sldId id="270" r:id="rId17"/>
    <p:sldId id="271" r:id="rId18"/>
    <p:sldId id="272" r:id="rId19"/>
    <p:sldId id="273" r:id="rId20"/>
    <p:sldId id="260" r:id="rId21"/>
    <p:sldId id="283" r:id="rId22"/>
    <p:sldId id="275" r:id="rId23"/>
    <p:sldId id="276" r:id="rId24"/>
    <p:sldId id="277" r:id="rId25"/>
    <p:sldId id="288" r:id="rId26"/>
    <p:sldId id="289" r:id="rId27"/>
    <p:sldId id="290" r:id="rId28"/>
    <p:sldId id="284" r:id="rId29"/>
    <p:sldId id="285" r:id="rId30"/>
    <p:sldId id="286" r:id="rId31"/>
    <p:sldId id="287" r:id="rId32"/>
    <p:sldId id="29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D9543-81C0-4503-8AB6-BFA16D95CB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DD339A-9D7F-428C-BFCD-6EDDDE6F54AB}">
      <dgm:prSet/>
      <dgm:spPr/>
      <dgm:t>
        <a:bodyPr/>
        <a:lstStyle/>
        <a:p>
          <a:pPr>
            <a:lnSpc>
              <a:spcPct val="100000"/>
            </a:lnSpc>
          </a:pPr>
          <a:r>
            <a:rPr lang="en-US"/>
            <a:t>1 - Airbnb is a vacation rental marketplace with more than 2,000,000 vacation rentals in 190 countries listed on its website</a:t>
          </a:r>
        </a:p>
      </dgm:t>
    </dgm:pt>
    <dgm:pt modelId="{49EBE4F1-E90C-462F-9F4B-65587D43CEB1}" type="parTrans" cxnId="{D9970347-82FB-45A8-84C6-F26D7B47F130}">
      <dgm:prSet/>
      <dgm:spPr/>
      <dgm:t>
        <a:bodyPr/>
        <a:lstStyle/>
        <a:p>
          <a:endParaRPr lang="en-US"/>
        </a:p>
      </dgm:t>
    </dgm:pt>
    <dgm:pt modelId="{F295BFA4-99E7-4666-ABC7-589A615A239B}" type="sibTrans" cxnId="{D9970347-82FB-45A8-84C6-F26D7B47F130}">
      <dgm:prSet/>
      <dgm:spPr/>
      <dgm:t>
        <a:bodyPr/>
        <a:lstStyle/>
        <a:p>
          <a:pPr>
            <a:lnSpc>
              <a:spcPct val="100000"/>
            </a:lnSpc>
          </a:pPr>
          <a:endParaRPr lang="en-US"/>
        </a:p>
      </dgm:t>
    </dgm:pt>
    <dgm:pt modelId="{F687300E-BDCD-4A67-BA5E-6E413A0F6844}">
      <dgm:prSet/>
      <dgm:spPr/>
      <dgm:t>
        <a:bodyPr/>
        <a:lstStyle/>
        <a:p>
          <a:pPr>
            <a:lnSpc>
              <a:spcPct val="100000"/>
            </a:lnSpc>
          </a:pPr>
          <a:r>
            <a:rPr lang="en-US"/>
            <a:t>2 - It operates through 50 websites in 23 languages through which it offers rentals of cabins, condos, castles, villas, barns, and farmhouses.</a:t>
          </a:r>
        </a:p>
      </dgm:t>
    </dgm:pt>
    <dgm:pt modelId="{23C33EF2-4219-44CE-8FA1-589EDDFE20B4}" type="parTrans" cxnId="{307B9C89-AA28-4A8B-B86A-6295BF1E8D06}">
      <dgm:prSet/>
      <dgm:spPr/>
      <dgm:t>
        <a:bodyPr/>
        <a:lstStyle/>
        <a:p>
          <a:endParaRPr lang="en-US"/>
        </a:p>
      </dgm:t>
    </dgm:pt>
    <dgm:pt modelId="{01791D91-AC58-4E3E-921A-0BA31A24E6BD}" type="sibTrans" cxnId="{307B9C89-AA28-4A8B-B86A-6295BF1E8D06}">
      <dgm:prSet/>
      <dgm:spPr/>
      <dgm:t>
        <a:bodyPr/>
        <a:lstStyle/>
        <a:p>
          <a:pPr>
            <a:lnSpc>
              <a:spcPct val="100000"/>
            </a:lnSpc>
          </a:pPr>
          <a:endParaRPr lang="en-US"/>
        </a:p>
      </dgm:t>
    </dgm:pt>
    <dgm:pt modelId="{0B59B4BD-E96E-437E-B5ED-1120C540F13A}">
      <dgm:prSet/>
      <dgm:spPr/>
      <dgm:t>
        <a:bodyPr/>
        <a:lstStyle/>
        <a:p>
          <a:pPr>
            <a:lnSpc>
              <a:spcPct val="100000"/>
            </a:lnSpc>
          </a:pPr>
          <a:r>
            <a:rPr lang="en-US"/>
            <a:t>3 - Members can use the service to arrange or offer lodging, primarily homestays, or tourism experiences.</a:t>
          </a:r>
        </a:p>
      </dgm:t>
    </dgm:pt>
    <dgm:pt modelId="{2523C6D4-1819-4245-A998-16950C76ACC3}" type="parTrans" cxnId="{3496FC76-33C9-43A4-8DFC-DE9436FBF6B0}">
      <dgm:prSet/>
      <dgm:spPr/>
      <dgm:t>
        <a:bodyPr/>
        <a:lstStyle/>
        <a:p>
          <a:endParaRPr lang="en-US"/>
        </a:p>
      </dgm:t>
    </dgm:pt>
    <dgm:pt modelId="{26D85DCC-22DF-491E-B70B-48085FCFF104}" type="sibTrans" cxnId="{3496FC76-33C9-43A4-8DFC-DE9436FBF6B0}">
      <dgm:prSet/>
      <dgm:spPr/>
      <dgm:t>
        <a:bodyPr/>
        <a:lstStyle/>
        <a:p>
          <a:pPr>
            <a:lnSpc>
              <a:spcPct val="100000"/>
            </a:lnSpc>
          </a:pPr>
          <a:endParaRPr lang="en-US"/>
        </a:p>
      </dgm:t>
    </dgm:pt>
    <dgm:pt modelId="{2154BD08-8813-459B-A45A-7EB87B18355C}">
      <dgm:prSet/>
      <dgm:spPr/>
      <dgm:t>
        <a:bodyPr/>
        <a:lstStyle/>
        <a:p>
          <a:pPr>
            <a:lnSpc>
              <a:spcPct val="100000"/>
            </a:lnSpc>
          </a:pPr>
          <a:r>
            <a:rPr lang="en-US"/>
            <a:t>4 - So in this project we will be predicting the next destination of users, by this Airbnb can suggest more personalized content with their community, decrease the average time to first booking and better forecast demand.</a:t>
          </a:r>
          <a:endParaRPr lang="en-US" dirty="0"/>
        </a:p>
      </dgm:t>
    </dgm:pt>
    <dgm:pt modelId="{D7C3E488-6942-4144-945E-071B381BAEFD}" type="parTrans" cxnId="{07D7259D-96F1-4148-A4F8-1E4431F56F79}">
      <dgm:prSet/>
      <dgm:spPr/>
      <dgm:t>
        <a:bodyPr/>
        <a:lstStyle/>
        <a:p>
          <a:endParaRPr lang="en-US"/>
        </a:p>
      </dgm:t>
    </dgm:pt>
    <dgm:pt modelId="{EF69795A-3080-4CC3-8FFE-7BFCD09FF3E5}" type="sibTrans" cxnId="{07D7259D-96F1-4148-A4F8-1E4431F56F79}">
      <dgm:prSet/>
      <dgm:spPr/>
      <dgm:t>
        <a:bodyPr/>
        <a:lstStyle/>
        <a:p>
          <a:endParaRPr lang="en-US"/>
        </a:p>
      </dgm:t>
    </dgm:pt>
    <dgm:pt modelId="{9FA7954B-5F3D-4A7D-B5EF-AE292B643C0F}" type="pres">
      <dgm:prSet presAssocID="{8B4D9543-81C0-4503-8AB6-BFA16D95CB55}" presName="root" presStyleCnt="0">
        <dgm:presLayoutVars>
          <dgm:dir/>
          <dgm:resizeHandles val="exact"/>
        </dgm:presLayoutVars>
      </dgm:prSet>
      <dgm:spPr/>
    </dgm:pt>
    <dgm:pt modelId="{26B6E83C-8260-47E8-91D8-4AFD3F8EC67A}" type="pres">
      <dgm:prSet presAssocID="{3BDD339A-9D7F-428C-BFCD-6EDDDE6F54AB}" presName="compNode" presStyleCnt="0"/>
      <dgm:spPr/>
    </dgm:pt>
    <dgm:pt modelId="{65DFCF85-6898-41A8-9353-A4F8F5EBC4FB}" type="pres">
      <dgm:prSet presAssocID="{3BDD339A-9D7F-428C-BFCD-6EDDDE6F54AB}" presName="bgRect" presStyleLbl="bgShp" presStyleIdx="0" presStyleCnt="4"/>
      <dgm:spPr/>
    </dgm:pt>
    <dgm:pt modelId="{5AAE5EE0-2E5F-4D14-9FC9-5B23F6590BD6}" type="pres">
      <dgm:prSet presAssocID="{3BDD339A-9D7F-428C-BFCD-6EDDDE6F54A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3C967216-30DD-4B89-A995-87FCC07ADB2C}" type="pres">
      <dgm:prSet presAssocID="{3BDD339A-9D7F-428C-BFCD-6EDDDE6F54AB}" presName="spaceRect" presStyleCnt="0"/>
      <dgm:spPr/>
    </dgm:pt>
    <dgm:pt modelId="{8AE7DA42-8237-449A-88F2-FB983E05FB4C}" type="pres">
      <dgm:prSet presAssocID="{3BDD339A-9D7F-428C-BFCD-6EDDDE6F54AB}" presName="parTx" presStyleLbl="revTx" presStyleIdx="0" presStyleCnt="4">
        <dgm:presLayoutVars>
          <dgm:chMax val="0"/>
          <dgm:chPref val="0"/>
        </dgm:presLayoutVars>
      </dgm:prSet>
      <dgm:spPr/>
    </dgm:pt>
    <dgm:pt modelId="{4795E973-1695-48CA-AB00-C9C0F701653C}" type="pres">
      <dgm:prSet presAssocID="{F295BFA4-99E7-4666-ABC7-589A615A239B}" presName="sibTrans" presStyleCnt="0"/>
      <dgm:spPr/>
    </dgm:pt>
    <dgm:pt modelId="{E2778B9E-70A6-4E09-B804-E77627DF602F}" type="pres">
      <dgm:prSet presAssocID="{F687300E-BDCD-4A67-BA5E-6E413A0F6844}" presName="compNode" presStyleCnt="0"/>
      <dgm:spPr/>
    </dgm:pt>
    <dgm:pt modelId="{89C50B8B-0684-411E-B845-75CB4F6FF615}" type="pres">
      <dgm:prSet presAssocID="{F687300E-BDCD-4A67-BA5E-6E413A0F6844}" presName="bgRect" presStyleLbl="bgShp" presStyleIdx="1" presStyleCnt="4"/>
      <dgm:spPr/>
    </dgm:pt>
    <dgm:pt modelId="{D34CED79-5483-408F-9C50-1833487CE185}" type="pres">
      <dgm:prSet presAssocID="{F687300E-BDCD-4A67-BA5E-6E413A0F68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8D66E145-3906-40DD-AE66-7D48D71CDFAC}" type="pres">
      <dgm:prSet presAssocID="{F687300E-BDCD-4A67-BA5E-6E413A0F6844}" presName="spaceRect" presStyleCnt="0"/>
      <dgm:spPr/>
    </dgm:pt>
    <dgm:pt modelId="{3A0402D0-89EF-4B14-BB46-34995AA0EEE7}" type="pres">
      <dgm:prSet presAssocID="{F687300E-BDCD-4A67-BA5E-6E413A0F6844}" presName="parTx" presStyleLbl="revTx" presStyleIdx="1" presStyleCnt="4">
        <dgm:presLayoutVars>
          <dgm:chMax val="0"/>
          <dgm:chPref val="0"/>
        </dgm:presLayoutVars>
      </dgm:prSet>
      <dgm:spPr/>
    </dgm:pt>
    <dgm:pt modelId="{6E77DD21-A61D-42B4-917B-D2F001A85C24}" type="pres">
      <dgm:prSet presAssocID="{01791D91-AC58-4E3E-921A-0BA31A24E6BD}" presName="sibTrans" presStyleCnt="0"/>
      <dgm:spPr/>
    </dgm:pt>
    <dgm:pt modelId="{2BE395DF-2619-4653-BA8E-BF05EB2629DA}" type="pres">
      <dgm:prSet presAssocID="{0B59B4BD-E96E-437E-B5ED-1120C540F13A}" presName="compNode" presStyleCnt="0"/>
      <dgm:spPr/>
    </dgm:pt>
    <dgm:pt modelId="{D0B531CD-5F34-41A0-9C4E-4DA123451F8A}" type="pres">
      <dgm:prSet presAssocID="{0B59B4BD-E96E-437E-B5ED-1120C540F13A}" presName="bgRect" presStyleLbl="bgShp" presStyleIdx="2" presStyleCnt="4"/>
      <dgm:spPr/>
    </dgm:pt>
    <dgm:pt modelId="{3CA98789-6D05-415D-BF43-C9A24329C5DE}" type="pres">
      <dgm:prSet presAssocID="{0B59B4BD-E96E-437E-B5ED-1120C540F1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1781E80-C1FE-40F9-AA2B-C28D7DDF21C9}" type="pres">
      <dgm:prSet presAssocID="{0B59B4BD-E96E-437E-B5ED-1120C540F13A}" presName="spaceRect" presStyleCnt="0"/>
      <dgm:spPr/>
    </dgm:pt>
    <dgm:pt modelId="{A2BC1EA2-E661-4FDA-8A14-85EB3D7B5D97}" type="pres">
      <dgm:prSet presAssocID="{0B59B4BD-E96E-437E-B5ED-1120C540F13A}" presName="parTx" presStyleLbl="revTx" presStyleIdx="2" presStyleCnt="4">
        <dgm:presLayoutVars>
          <dgm:chMax val="0"/>
          <dgm:chPref val="0"/>
        </dgm:presLayoutVars>
      </dgm:prSet>
      <dgm:spPr/>
    </dgm:pt>
    <dgm:pt modelId="{8DFE718A-9B18-4D3F-B2BE-BD35AF326423}" type="pres">
      <dgm:prSet presAssocID="{26D85DCC-22DF-491E-B70B-48085FCFF104}" presName="sibTrans" presStyleCnt="0"/>
      <dgm:spPr/>
    </dgm:pt>
    <dgm:pt modelId="{140A290F-146E-49F1-8669-37FC4049E3F7}" type="pres">
      <dgm:prSet presAssocID="{2154BD08-8813-459B-A45A-7EB87B18355C}" presName="compNode" presStyleCnt="0"/>
      <dgm:spPr/>
    </dgm:pt>
    <dgm:pt modelId="{ABF337F2-6BE3-4488-B07E-AEE651F33C03}" type="pres">
      <dgm:prSet presAssocID="{2154BD08-8813-459B-A45A-7EB87B18355C}" presName="bgRect" presStyleLbl="bgShp" presStyleIdx="3" presStyleCnt="4"/>
      <dgm:spPr/>
    </dgm:pt>
    <dgm:pt modelId="{881BC6A3-0E8C-4805-8563-F8F6FEF36D84}" type="pres">
      <dgm:prSet presAssocID="{2154BD08-8813-459B-A45A-7EB87B1835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E9E4926-702F-44D2-BC44-2BD22334309B}" type="pres">
      <dgm:prSet presAssocID="{2154BD08-8813-459B-A45A-7EB87B18355C}" presName="spaceRect" presStyleCnt="0"/>
      <dgm:spPr/>
    </dgm:pt>
    <dgm:pt modelId="{202BE29A-85D9-422D-9F83-FB652531E1F7}" type="pres">
      <dgm:prSet presAssocID="{2154BD08-8813-459B-A45A-7EB87B18355C}" presName="parTx" presStyleLbl="revTx" presStyleIdx="3" presStyleCnt="4">
        <dgm:presLayoutVars>
          <dgm:chMax val="0"/>
          <dgm:chPref val="0"/>
        </dgm:presLayoutVars>
      </dgm:prSet>
      <dgm:spPr/>
    </dgm:pt>
  </dgm:ptLst>
  <dgm:cxnLst>
    <dgm:cxn modelId="{D9970347-82FB-45A8-84C6-F26D7B47F130}" srcId="{8B4D9543-81C0-4503-8AB6-BFA16D95CB55}" destId="{3BDD339A-9D7F-428C-BFCD-6EDDDE6F54AB}" srcOrd="0" destOrd="0" parTransId="{49EBE4F1-E90C-462F-9F4B-65587D43CEB1}" sibTransId="{F295BFA4-99E7-4666-ABC7-589A615A239B}"/>
    <dgm:cxn modelId="{8366616A-998A-476B-9A37-0737F4F95FE0}" type="presOf" srcId="{3BDD339A-9D7F-428C-BFCD-6EDDDE6F54AB}" destId="{8AE7DA42-8237-449A-88F2-FB983E05FB4C}" srcOrd="0" destOrd="0" presId="urn:microsoft.com/office/officeart/2018/2/layout/IconVerticalSolidList"/>
    <dgm:cxn modelId="{3496FC76-33C9-43A4-8DFC-DE9436FBF6B0}" srcId="{8B4D9543-81C0-4503-8AB6-BFA16D95CB55}" destId="{0B59B4BD-E96E-437E-B5ED-1120C540F13A}" srcOrd="2" destOrd="0" parTransId="{2523C6D4-1819-4245-A998-16950C76ACC3}" sibTransId="{26D85DCC-22DF-491E-B70B-48085FCFF104}"/>
    <dgm:cxn modelId="{76E4CE77-CFCF-42DE-8101-72BE8C21DDEA}" type="presOf" srcId="{F687300E-BDCD-4A67-BA5E-6E413A0F6844}" destId="{3A0402D0-89EF-4B14-BB46-34995AA0EEE7}" srcOrd="0" destOrd="0" presId="urn:microsoft.com/office/officeart/2018/2/layout/IconVerticalSolidList"/>
    <dgm:cxn modelId="{3472087E-2C31-4D89-8DFB-0778820E1BBC}" type="presOf" srcId="{0B59B4BD-E96E-437E-B5ED-1120C540F13A}" destId="{A2BC1EA2-E661-4FDA-8A14-85EB3D7B5D97}" srcOrd="0" destOrd="0" presId="urn:microsoft.com/office/officeart/2018/2/layout/IconVerticalSolidList"/>
    <dgm:cxn modelId="{307B9C89-AA28-4A8B-B86A-6295BF1E8D06}" srcId="{8B4D9543-81C0-4503-8AB6-BFA16D95CB55}" destId="{F687300E-BDCD-4A67-BA5E-6E413A0F6844}" srcOrd="1" destOrd="0" parTransId="{23C33EF2-4219-44CE-8FA1-589EDDFE20B4}" sibTransId="{01791D91-AC58-4E3E-921A-0BA31A24E6BD}"/>
    <dgm:cxn modelId="{0171BD8E-536A-47E7-B385-B958373FC15C}" type="presOf" srcId="{8B4D9543-81C0-4503-8AB6-BFA16D95CB55}" destId="{9FA7954B-5F3D-4A7D-B5EF-AE292B643C0F}" srcOrd="0" destOrd="0" presId="urn:microsoft.com/office/officeart/2018/2/layout/IconVerticalSolidList"/>
    <dgm:cxn modelId="{07D7259D-96F1-4148-A4F8-1E4431F56F79}" srcId="{8B4D9543-81C0-4503-8AB6-BFA16D95CB55}" destId="{2154BD08-8813-459B-A45A-7EB87B18355C}" srcOrd="3" destOrd="0" parTransId="{D7C3E488-6942-4144-945E-071B381BAEFD}" sibTransId="{EF69795A-3080-4CC3-8FFE-7BFCD09FF3E5}"/>
    <dgm:cxn modelId="{97024FBA-68B6-4B70-B46F-807269CC6A85}" type="presOf" srcId="{2154BD08-8813-459B-A45A-7EB87B18355C}" destId="{202BE29A-85D9-422D-9F83-FB652531E1F7}" srcOrd="0" destOrd="0" presId="urn:microsoft.com/office/officeart/2018/2/layout/IconVerticalSolidList"/>
    <dgm:cxn modelId="{3549C1EA-7384-40D9-BD70-F66CCC50E757}" type="presParOf" srcId="{9FA7954B-5F3D-4A7D-B5EF-AE292B643C0F}" destId="{26B6E83C-8260-47E8-91D8-4AFD3F8EC67A}" srcOrd="0" destOrd="0" presId="urn:microsoft.com/office/officeart/2018/2/layout/IconVerticalSolidList"/>
    <dgm:cxn modelId="{95CBBAF7-40CC-4F4E-B19F-1EABFBA7CC7B}" type="presParOf" srcId="{26B6E83C-8260-47E8-91D8-4AFD3F8EC67A}" destId="{65DFCF85-6898-41A8-9353-A4F8F5EBC4FB}" srcOrd="0" destOrd="0" presId="urn:microsoft.com/office/officeart/2018/2/layout/IconVerticalSolidList"/>
    <dgm:cxn modelId="{5CC9E98B-BA51-4ECF-BE2E-5D27AAA284B6}" type="presParOf" srcId="{26B6E83C-8260-47E8-91D8-4AFD3F8EC67A}" destId="{5AAE5EE0-2E5F-4D14-9FC9-5B23F6590BD6}" srcOrd="1" destOrd="0" presId="urn:microsoft.com/office/officeart/2018/2/layout/IconVerticalSolidList"/>
    <dgm:cxn modelId="{80D2C2AF-8CA5-42EB-9447-9F1FEC2F5F70}" type="presParOf" srcId="{26B6E83C-8260-47E8-91D8-4AFD3F8EC67A}" destId="{3C967216-30DD-4B89-A995-87FCC07ADB2C}" srcOrd="2" destOrd="0" presId="urn:microsoft.com/office/officeart/2018/2/layout/IconVerticalSolidList"/>
    <dgm:cxn modelId="{AE664281-C030-4523-84B4-7004FF7C8127}" type="presParOf" srcId="{26B6E83C-8260-47E8-91D8-4AFD3F8EC67A}" destId="{8AE7DA42-8237-449A-88F2-FB983E05FB4C}" srcOrd="3" destOrd="0" presId="urn:microsoft.com/office/officeart/2018/2/layout/IconVerticalSolidList"/>
    <dgm:cxn modelId="{F945AF35-42D4-4F4B-A818-6911444FDC35}" type="presParOf" srcId="{9FA7954B-5F3D-4A7D-B5EF-AE292B643C0F}" destId="{4795E973-1695-48CA-AB00-C9C0F701653C}" srcOrd="1" destOrd="0" presId="urn:microsoft.com/office/officeart/2018/2/layout/IconVerticalSolidList"/>
    <dgm:cxn modelId="{6708F024-E8FB-4492-BABE-64C76FAF6981}" type="presParOf" srcId="{9FA7954B-5F3D-4A7D-B5EF-AE292B643C0F}" destId="{E2778B9E-70A6-4E09-B804-E77627DF602F}" srcOrd="2" destOrd="0" presId="urn:microsoft.com/office/officeart/2018/2/layout/IconVerticalSolidList"/>
    <dgm:cxn modelId="{56F1CC0A-61FA-40BB-92E4-FC4D8C10AED4}" type="presParOf" srcId="{E2778B9E-70A6-4E09-B804-E77627DF602F}" destId="{89C50B8B-0684-411E-B845-75CB4F6FF615}" srcOrd="0" destOrd="0" presId="urn:microsoft.com/office/officeart/2018/2/layout/IconVerticalSolidList"/>
    <dgm:cxn modelId="{BF9B8228-149C-433C-A2FE-AAA6E023C2D7}" type="presParOf" srcId="{E2778B9E-70A6-4E09-B804-E77627DF602F}" destId="{D34CED79-5483-408F-9C50-1833487CE185}" srcOrd="1" destOrd="0" presId="urn:microsoft.com/office/officeart/2018/2/layout/IconVerticalSolidList"/>
    <dgm:cxn modelId="{283E067E-B109-4800-B1B2-F73299E6CBAD}" type="presParOf" srcId="{E2778B9E-70A6-4E09-B804-E77627DF602F}" destId="{8D66E145-3906-40DD-AE66-7D48D71CDFAC}" srcOrd="2" destOrd="0" presId="urn:microsoft.com/office/officeart/2018/2/layout/IconVerticalSolidList"/>
    <dgm:cxn modelId="{531E8D61-3A6B-46DB-9F38-564EB7FFE1A5}" type="presParOf" srcId="{E2778B9E-70A6-4E09-B804-E77627DF602F}" destId="{3A0402D0-89EF-4B14-BB46-34995AA0EEE7}" srcOrd="3" destOrd="0" presId="urn:microsoft.com/office/officeart/2018/2/layout/IconVerticalSolidList"/>
    <dgm:cxn modelId="{50DDA5F7-E846-49F9-8AA0-943A90D519CF}" type="presParOf" srcId="{9FA7954B-5F3D-4A7D-B5EF-AE292B643C0F}" destId="{6E77DD21-A61D-42B4-917B-D2F001A85C24}" srcOrd="3" destOrd="0" presId="urn:microsoft.com/office/officeart/2018/2/layout/IconVerticalSolidList"/>
    <dgm:cxn modelId="{7E080B88-5B9C-47D8-9776-42429F3BD4E3}" type="presParOf" srcId="{9FA7954B-5F3D-4A7D-B5EF-AE292B643C0F}" destId="{2BE395DF-2619-4653-BA8E-BF05EB2629DA}" srcOrd="4" destOrd="0" presId="urn:microsoft.com/office/officeart/2018/2/layout/IconVerticalSolidList"/>
    <dgm:cxn modelId="{9A7317D1-8FD7-44D6-B8AF-9CC8022994E0}" type="presParOf" srcId="{2BE395DF-2619-4653-BA8E-BF05EB2629DA}" destId="{D0B531CD-5F34-41A0-9C4E-4DA123451F8A}" srcOrd="0" destOrd="0" presId="urn:microsoft.com/office/officeart/2018/2/layout/IconVerticalSolidList"/>
    <dgm:cxn modelId="{6EDD21AB-9B8B-49B9-B628-7F4ECD217BF1}" type="presParOf" srcId="{2BE395DF-2619-4653-BA8E-BF05EB2629DA}" destId="{3CA98789-6D05-415D-BF43-C9A24329C5DE}" srcOrd="1" destOrd="0" presId="urn:microsoft.com/office/officeart/2018/2/layout/IconVerticalSolidList"/>
    <dgm:cxn modelId="{5E295CA7-A72C-4997-9283-433E2E734E68}" type="presParOf" srcId="{2BE395DF-2619-4653-BA8E-BF05EB2629DA}" destId="{61781E80-C1FE-40F9-AA2B-C28D7DDF21C9}" srcOrd="2" destOrd="0" presId="urn:microsoft.com/office/officeart/2018/2/layout/IconVerticalSolidList"/>
    <dgm:cxn modelId="{990BDFC7-B088-424C-B911-851DE5061C08}" type="presParOf" srcId="{2BE395DF-2619-4653-BA8E-BF05EB2629DA}" destId="{A2BC1EA2-E661-4FDA-8A14-85EB3D7B5D97}" srcOrd="3" destOrd="0" presId="urn:microsoft.com/office/officeart/2018/2/layout/IconVerticalSolidList"/>
    <dgm:cxn modelId="{22E83E50-8AD6-4A78-AE9E-322D0F9F00B3}" type="presParOf" srcId="{9FA7954B-5F3D-4A7D-B5EF-AE292B643C0F}" destId="{8DFE718A-9B18-4D3F-B2BE-BD35AF326423}" srcOrd="5" destOrd="0" presId="urn:microsoft.com/office/officeart/2018/2/layout/IconVerticalSolidList"/>
    <dgm:cxn modelId="{6D6DDE0C-D883-4F81-8688-294AAF1E8487}" type="presParOf" srcId="{9FA7954B-5F3D-4A7D-B5EF-AE292B643C0F}" destId="{140A290F-146E-49F1-8669-37FC4049E3F7}" srcOrd="6" destOrd="0" presId="urn:microsoft.com/office/officeart/2018/2/layout/IconVerticalSolidList"/>
    <dgm:cxn modelId="{7D8517CA-52DD-4E9B-B103-B510139A0696}" type="presParOf" srcId="{140A290F-146E-49F1-8669-37FC4049E3F7}" destId="{ABF337F2-6BE3-4488-B07E-AEE651F33C03}" srcOrd="0" destOrd="0" presId="urn:microsoft.com/office/officeart/2018/2/layout/IconVerticalSolidList"/>
    <dgm:cxn modelId="{F4DBA68D-9729-4BB9-9B75-F0AA8F735718}" type="presParOf" srcId="{140A290F-146E-49F1-8669-37FC4049E3F7}" destId="{881BC6A3-0E8C-4805-8563-F8F6FEF36D84}" srcOrd="1" destOrd="0" presId="urn:microsoft.com/office/officeart/2018/2/layout/IconVerticalSolidList"/>
    <dgm:cxn modelId="{89E990C9-10E8-4AE8-BC3B-74C79CE1522A}" type="presParOf" srcId="{140A290F-146E-49F1-8669-37FC4049E3F7}" destId="{FE9E4926-702F-44D2-BC44-2BD22334309B}" srcOrd="2" destOrd="0" presId="urn:microsoft.com/office/officeart/2018/2/layout/IconVerticalSolidList"/>
    <dgm:cxn modelId="{F0997B92-860B-491A-B99D-6DFB60BB3454}" type="presParOf" srcId="{140A290F-146E-49F1-8669-37FC4049E3F7}" destId="{202BE29A-85D9-422D-9F83-FB652531E1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A6E96-EA6B-4FF1-8AE0-ADBCD0DE3E4C}"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73356694-6A78-4A0A-8331-FBCD34A79FD3}">
      <dgm:prSet/>
      <dgm:spPr/>
      <dgm:t>
        <a:bodyPr/>
        <a:lstStyle/>
        <a:p>
          <a:r>
            <a:rPr lang="en-US" dirty="0"/>
            <a:t>Logistic Regression</a:t>
          </a:r>
        </a:p>
      </dgm:t>
    </dgm:pt>
    <dgm:pt modelId="{184BCA29-8436-47A5-B821-555BAC54E893}" type="parTrans" cxnId="{C8A5270F-DE31-4A0E-A76F-6997029C0D49}">
      <dgm:prSet/>
      <dgm:spPr/>
      <dgm:t>
        <a:bodyPr/>
        <a:lstStyle/>
        <a:p>
          <a:endParaRPr lang="en-US"/>
        </a:p>
      </dgm:t>
    </dgm:pt>
    <dgm:pt modelId="{F21CD3E4-539A-4485-941A-4AB364BA5565}" type="sibTrans" cxnId="{C8A5270F-DE31-4A0E-A76F-6997029C0D49}">
      <dgm:prSet/>
      <dgm:spPr/>
      <dgm:t>
        <a:bodyPr/>
        <a:lstStyle/>
        <a:p>
          <a:endParaRPr lang="en-US"/>
        </a:p>
      </dgm:t>
    </dgm:pt>
    <dgm:pt modelId="{66C3E886-42E6-4987-873F-F8C3431C6AE2}">
      <dgm:prSet/>
      <dgm:spPr/>
      <dgm:t>
        <a:bodyPr/>
        <a:lstStyle/>
        <a:p>
          <a:r>
            <a:rPr lang="en-US"/>
            <a:t>Decision Tree </a:t>
          </a:r>
        </a:p>
      </dgm:t>
    </dgm:pt>
    <dgm:pt modelId="{DEBDBE09-01B7-4AEA-A0C8-D1A7329C03A6}" type="parTrans" cxnId="{E0ACEF87-62C6-4866-943B-5A2EB0ACC28E}">
      <dgm:prSet/>
      <dgm:spPr/>
      <dgm:t>
        <a:bodyPr/>
        <a:lstStyle/>
        <a:p>
          <a:endParaRPr lang="en-US"/>
        </a:p>
      </dgm:t>
    </dgm:pt>
    <dgm:pt modelId="{AD0CD3A5-8E4F-4E35-B56A-FD00C26B557D}" type="sibTrans" cxnId="{E0ACEF87-62C6-4866-943B-5A2EB0ACC28E}">
      <dgm:prSet/>
      <dgm:spPr/>
      <dgm:t>
        <a:bodyPr/>
        <a:lstStyle/>
        <a:p>
          <a:endParaRPr lang="en-US"/>
        </a:p>
      </dgm:t>
    </dgm:pt>
    <dgm:pt modelId="{8686A1EA-2375-4F03-AEAB-C2833BE778D9}">
      <dgm:prSet/>
      <dgm:spPr/>
      <dgm:t>
        <a:bodyPr/>
        <a:lstStyle/>
        <a:p>
          <a:r>
            <a:rPr lang="en-US"/>
            <a:t>Random Forest</a:t>
          </a:r>
        </a:p>
      </dgm:t>
    </dgm:pt>
    <dgm:pt modelId="{BB5E99EA-470F-4303-BEE2-4D044432E481}" type="parTrans" cxnId="{1FAAE9A9-F3D7-41B1-A87B-CD13626C028B}">
      <dgm:prSet/>
      <dgm:spPr/>
      <dgm:t>
        <a:bodyPr/>
        <a:lstStyle/>
        <a:p>
          <a:endParaRPr lang="en-US"/>
        </a:p>
      </dgm:t>
    </dgm:pt>
    <dgm:pt modelId="{AF662466-6D77-4468-BD3B-EC83C03BEB22}" type="sibTrans" cxnId="{1FAAE9A9-F3D7-41B1-A87B-CD13626C028B}">
      <dgm:prSet/>
      <dgm:spPr/>
      <dgm:t>
        <a:bodyPr/>
        <a:lstStyle/>
        <a:p>
          <a:endParaRPr lang="en-US"/>
        </a:p>
      </dgm:t>
    </dgm:pt>
    <dgm:pt modelId="{C15B682A-1D19-4B5C-BA1A-D3CB52AEEBA5}">
      <dgm:prSet/>
      <dgm:spPr/>
      <dgm:t>
        <a:bodyPr/>
        <a:lstStyle/>
        <a:p>
          <a:r>
            <a:rPr lang="en-US" dirty="0"/>
            <a:t>K-Nearest Neighbor</a:t>
          </a:r>
        </a:p>
      </dgm:t>
    </dgm:pt>
    <dgm:pt modelId="{B19ECE36-657B-4D81-9BF0-BF805E59E68C}" type="parTrans" cxnId="{9F0BFE0C-571A-4E20-8A00-50963C62822A}">
      <dgm:prSet/>
      <dgm:spPr/>
      <dgm:t>
        <a:bodyPr/>
        <a:lstStyle/>
        <a:p>
          <a:endParaRPr lang="en-US"/>
        </a:p>
      </dgm:t>
    </dgm:pt>
    <dgm:pt modelId="{5BE00358-6AF2-4B45-A0EC-CAD33733FA3D}" type="sibTrans" cxnId="{9F0BFE0C-571A-4E20-8A00-50963C62822A}">
      <dgm:prSet/>
      <dgm:spPr/>
      <dgm:t>
        <a:bodyPr/>
        <a:lstStyle/>
        <a:p>
          <a:endParaRPr lang="en-US"/>
        </a:p>
      </dgm:t>
    </dgm:pt>
    <dgm:pt modelId="{80DDDDA3-E097-41DF-9591-80474CE0152D}">
      <dgm:prSet/>
      <dgm:spPr/>
      <dgm:t>
        <a:bodyPr/>
        <a:lstStyle/>
        <a:p>
          <a:r>
            <a:rPr lang="en-US" dirty="0"/>
            <a:t>Naïve</a:t>
          </a:r>
          <a:r>
            <a:rPr lang="en-US" baseline="0" dirty="0"/>
            <a:t> Bayes Classifier</a:t>
          </a:r>
          <a:endParaRPr lang="en-US" dirty="0"/>
        </a:p>
      </dgm:t>
    </dgm:pt>
    <dgm:pt modelId="{22B91777-DA8B-45AA-88F2-8FF865573969}" type="parTrans" cxnId="{8877B2AE-8BB3-4212-BA6F-FDE8FFA05C1C}">
      <dgm:prSet/>
      <dgm:spPr/>
      <dgm:t>
        <a:bodyPr/>
        <a:lstStyle/>
        <a:p>
          <a:endParaRPr lang="en-US"/>
        </a:p>
      </dgm:t>
    </dgm:pt>
    <dgm:pt modelId="{C0DB4743-45D7-4F08-B59E-527013127F77}" type="sibTrans" cxnId="{8877B2AE-8BB3-4212-BA6F-FDE8FFA05C1C}">
      <dgm:prSet/>
      <dgm:spPr/>
      <dgm:t>
        <a:bodyPr/>
        <a:lstStyle/>
        <a:p>
          <a:endParaRPr lang="en-US"/>
        </a:p>
      </dgm:t>
    </dgm:pt>
    <dgm:pt modelId="{285C3825-E996-49D9-81F7-9CD1F6B6918B}" type="pres">
      <dgm:prSet presAssocID="{AD3A6E96-EA6B-4FF1-8AE0-ADBCD0DE3E4C}" presName="Name0" presStyleCnt="0">
        <dgm:presLayoutVars>
          <dgm:dir/>
          <dgm:animLvl val="lvl"/>
          <dgm:resizeHandles val="exact"/>
        </dgm:presLayoutVars>
      </dgm:prSet>
      <dgm:spPr/>
    </dgm:pt>
    <dgm:pt modelId="{0C08A197-911D-4D09-A9E6-DD08DA79FD28}" type="pres">
      <dgm:prSet presAssocID="{73356694-6A78-4A0A-8331-FBCD34A79FD3}" presName="linNode" presStyleCnt="0"/>
      <dgm:spPr/>
    </dgm:pt>
    <dgm:pt modelId="{F1B7F8FC-42F3-4C56-AA2E-1EB89296E304}" type="pres">
      <dgm:prSet presAssocID="{73356694-6A78-4A0A-8331-FBCD34A79FD3}" presName="parentText" presStyleLbl="node1" presStyleIdx="0" presStyleCnt="5">
        <dgm:presLayoutVars>
          <dgm:chMax val="1"/>
          <dgm:bulletEnabled val="1"/>
        </dgm:presLayoutVars>
      </dgm:prSet>
      <dgm:spPr/>
    </dgm:pt>
    <dgm:pt modelId="{3A8E4B2B-6A62-4834-89BA-0156DF0180B6}" type="pres">
      <dgm:prSet presAssocID="{F21CD3E4-539A-4485-941A-4AB364BA5565}" presName="sp" presStyleCnt="0"/>
      <dgm:spPr/>
    </dgm:pt>
    <dgm:pt modelId="{EB9890B2-4EDC-4C8E-9035-110D92A64219}" type="pres">
      <dgm:prSet presAssocID="{66C3E886-42E6-4987-873F-F8C3431C6AE2}" presName="linNode" presStyleCnt="0"/>
      <dgm:spPr/>
    </dgm:pt>
    <dgm:pt modelId="{9AD22657-508B-4F0F-BF03-644E079EDFA3}" type="pres">
      <dgm:prSet presAssocID="{66C3E886-42E6-4987-873F-F8C3431C6AE2}" presName="parentText" presStyleLbl="node1" presStyleIdx="1" presStyleCnt="5">
        <dgm:presLayoutVars>
          <dgm:chMax val="1"/>
          <dgm:bulletEnabled val="1"/>
        </dgm:presLayoutVars>
      </dgm:prSet>
      <dgm:spPr/>
    </dgm:pt>
    <dgm:pt modelId="{9B047511-1888-454E-82F8-4548A6AC9B2C}" type="pres">
      <dgm:prSet presAssocID="{AD0CD3A5-8E4F-4E35-B56A-FD00C26B557D}" presName="sp" presStyleCnt="0"/>
      <dgm:spPr/>
    </dgm:pt>
    <dgm:pt modelId="{569CFEA1-E392-455A-8F76-6851D43ED89B}" type="pres">
      <dgm:prSet presAssocID="{8686A1EA-2375-4F03-AEAB-C2833BE778D9}" presName="linNode" presStyleCnt="0"/>
      <dgm:spPr/>
    </dgm:pt>
    <dgm:pt modelId="{5ACD42E2-68E6-4556-9254-FD17AE8BC4B4}" type="pres">
      <dgm:prSet presAssocID="{8686A1EA-2375-4F03-AEAB-C2833BE778D9}" presName="parentText" presStyleLbl="node1" presStyleIdx="2" presStyleCnt="5">
        <dgm:presLayoutVars>
          <dgm:chMax val="1"/>
          <dgm:bulletEnabled val="1"/>
        </dgm:presLayoutVars>
      </dgm:prSet>
      <dgm:spPr/>
    </dgm:pt>
    <dgm:pt modelId="{556B0F4A-56AE-4CA1-B352-B7A98B7A191A}" type="pres">
      <dgm:prSet presAssocID="{AF662466-6D77-4468-BD3B-EC83C03BEB22}" presName="sp" presStyleCnt="0"/>
      <dgm:spPr/>
    </dgm:pt>
    <dgm:pt modelId="{4FD569B1-5DEF-4DEE-89F7-3DDE526FDA36}" type="pres">
      <dgm:prSet presAssocID="{C15B682A-1D19-4B5C-BA1A-D3CB52AEEBA5}" presName="linNode" presStyleCnt="0"/>
      <dgm:spPr/>
    </dgm:pt>
    <dgm:pt modelId="{1662BBA0-A7CA-44AD-A7A6-4B85E401B807}" type="pres">
      <dgm:prSet presAssocID="{C15B682A-1D19-4B5C-BA1A-D3CB52AEEBA5}" presName="parentText" presStyleLbl="node1" presStyleIdx="3" presStyleCnt="5">
        <dgm:presLayoutVars>
          <dgm:chMax val="1"/>
          <dgm:bulletEnabled val="1"/>
        </dgm:presLayoutVars>
      </dgm:prSet>
      <dgm:spPr/>
    </dgm:pt>
    <dgm:pt modelId="{721C2E6C-4B59-4A6E-92A4-210103AE6C32}" type="pres">
      <dgm:prSet presAssocID="{5BE00358-6AF2-4B45-A0EC-CAD33733FA3D}" presName="sp" presStyleCnt="0"/>
      <dgm:spPr/>
    </dgm:pt>
    <dgm:pt modelId="{4C5A0138-8DE4-4613-A689-1E60FB9F1204}" type="pres">
      <dgm:prSet presAssocID="{80DDDDA3-E097-41DF-9591-80474CE0152D}" presName="linNode" presStyleCnt="0"/>
      <dgm:spPr/>
    </dgm:pt>
    <dgm:pt modelId="{4DE95792-6B7F-45C9-B828-A13F6BC44B4F}" type="pres">
      <dgm:prSet presAssocID="{80DDDDA3-E097-41DF-9591-80474CE0152D}" presName="parentText" presStyleLbl="node1" presStyleIdx="4" presStyleCnt="5">
        <dgm:presLayoutVars>
          <dgm:chMax val="1"/>
          <dgm:bulletEnabled val="1"/>
        </dgm:presLayoutVars>
      </dgm:prSet>
      <dgm:spPr/>
    </dgm:pt>
  </dgm:ptLst>
  <dgm:cxnLst>
    <dgm:cxn modelId="{D805EE0C-E196-42C1-9959-8F4AC4577C48}" type="presOf" srcId="{66C3E886-42E6-4987-873F-F8C3431C6AE2}" destId="{9AD22657-508B-4F0F-BF03-644E079EDFA3}" srcOrd="0" destOrd="0" presId="urn:microsoft.com/office/officeart/2005/8/layout/vList5"/>
    <dgm:cxn modelId="{9F0BFE0C-571A-4E20-8A00-50963C62822A}" srcId="{AD3A6E96-EA6B-4FF1-8AE0-ADBCD0DE3E4C}" destId="{C15B682A-1D19-4B5C-BA1A-D3CB52AEEBA5}" srcOrd="3" destOrd="0" parTransId="{B19ECE36-657B-4D81-9BF0-BF805E59E68C}" sibTransId="{5BE00358-6AF2-4B45-A0EC-CAD33733FA3D}"/>
    <dgm:cxn modelId="{C8A5270F-DE31-4A0E-A76F-6997029C0D49}" srcId="{AD3A6E96-EA6B-4FF1-8AE0-ADBCD0DE3E4C}" destId="{73356694-6A78-4A0A-8331-FBCD34A79FD3}" srcOrd="0" destOrd="0" parTransId="{184BCA29-8436-47A5-B821-555BAC54E893}" sibTransId="{F21CD3E4-539A-4485-941A-4AB364BA5565}"/>
    <dgm:cxn modelId="{5519FB1D-055A-432C-8465-257B7FB18B7A}" type="presOf" srcId="{8686A1EA-2375-4F03-AEAB-C2833BE778D9}" destId="{5ACD42E2-68E6-4556-9254-FD17AE8BC4B4}" srcOrd="0" destOrd="0" presId="urn:microsoft.com/office/officeart/2005/8/layout/vList5"/>
    <dgm:cxn modelId="{803DFE6F-3DC2-4E5C-821C-DFD05270CC37}" type="presOf" srcId="{AD3A6E96-EA6B-4FF1-8AE0-ADBCD0DE3E4C}" destId="{285C3825-E996-49D9-81F7-9CD1F6B6918B}" srcOrd="0" destOrd="0" presId="urn:microsoft.com/office/officeart/2005/8/layout/vList5"/>
    <dgm:cxn modelId="{FB684679-B003-451B-8E35-0EAF6187DF06}" type="presOf" srcId="{80DDDDA3-E097-41DF-9591-80474CE0152D}" destId="{4DE95792-6B7F-45C9-B828-A13F6BC44B4F}" srcOrd="0" destOrd="0" presId="urn:microsoft.com/office/officeart/2005/8/layout/vList5"/>
    <dgm:cxn modelId="{F42F7987-EED3-4749-A529-BF946E19264E}" type="presOf" srcId="{C15B682A-1D19-4B5C-BA1A-D3CB52AEEBA5}" destId="{1662BBA0-A7CA-44AD-A7A6-4B85E401B807}" srcOrd="0" destOrd="0" presId="urn:microsoft.com/office/officeart/2005/8/layout/vList5"/>
    <dgm:cxn modelId="{E0ACEF87-62C6-4866-943B-5A2EB0ACC28E}" srcId="{AD3A6E96-EA6B-4FF1-8AE0-ADBCD0DE3E4C}" destId="{66C3E886-42E6-4987-873F-F8C3431C6AE2}" srcOrd="1" destOrd="0" parTransId="{DEBDBE09-01B7-4AEA-A0C8-D1A7329C03A6}" sibTransId="{AD0CD3A5-8E4F-4E35-B56A-FD00C26B557D}"/>
    <dgm:cxn modelId="{1FAAE9A9-F3D7-41B1-A87B-CD13626C028B}" srcId="{AD3A6E96-EA6B-4FF1-8AE0-ADBCD0DE3E4C}" destId="{8686A1EA-2375-4F03-AEAB-C2833BE778D9}" srcOrd="2" destOrd="0" parTransId="{BB5E99EA-470F-4303-BEE2-4D044432E481}" sibTransId="{AF662466-6D77-4468-BD3B-EC83C03BEB22}"/>
    <dgm:cxn modelId="{8877B2AE-8BB3-4212-BA6F-FDE8FFA05C1C}" srcId="{AD3A6E96-EA6B-4FF1-8AE0-ADBCD0DE3E4C}" destId="{80DDDDA3-E097-41DF-9591-80474CE0152D}" srcOrd="4" destOrd="0" parTransId="{22B91777-DA8B-45AA-88F2-8FF865573969}" sibTransId="{C0DB4743-45D7-4F08-B59E-527013127F77}"/>
    <dgm:cxn modelId="{73909CB5-236E-409E-8B7A-35A7BC3CA39B}" type="presOf" srcId="{73356694-6A78-4A0A-8331-FBCD34A79FD3}" destId="{F1B7F8FC-42F3-4C56-AA2E-1EB89296E304}" srcOrd="0" destOrd="0" presId="urn:microsoft.com/office/officeart/2005/8/layout/vList5"/>
    <dgm:cxn modelId="{7B63AA81-5F80-4AB3-BE24-583F1DF87717}" type="presParOf" srcId="{285C3825-E996-49D9-81F7-9CD1F6B6918B}" destId="{0C08A197-911D-4D09-A9E6-DD08DA79FD28}" srcOrd="0" destOrd="0" presId="urn:microsoft.com/office/officeart/2005/8/layout/vList5"/>
    <dgm:cxn modelId="{6031A943-ED91-46D0-B649-2DCB9AB7CCF0}" type="presParOf" srcId="{0C08A197-911D-4D09-A9E6-DD08DA79FD28}" destId="{F1B7F8FC-42F3-4C56-AA2E-1EB89296E304}" srcOrd="0" destOrd="0" presId="urn:microsoft.com/office/officeart/2005/8/layout/vList5"/>
    <dgm:cxn modelId="{5B85CF99-E244-454E-B886-CB946CE7EF6A}" type="presParOf" srcId="{285C3825-E996-49D9-81F7-9CD1F6B6918B}" destId="{3A8E4B2B-6A62-4834-89BA-0156DF0180B6}" srcOrd="1" destOrd="0" presId="urn:microsoft.com/office/officeart/2005/8/layout/vList5"/>
    <dgm:cxn modelId="{912FB845-09F9-4B5C-86C3-5BBDB27CB2D5}" type="presParOf" srcId="{285C3825-E996-49D9-81F7-9CD1F6B6918B}" destId="{EB9890B2-4EDC-4C8E-9035-110D92A64219}" srcOrd="2" destOrd="0" presId="urn:microsoft.com/office/officeart/2005/8/layout/vList5"/>
    <dgm:cxn modelId="{617C9CE5-5DFB-432F-9516-A1B3B1986382}" type="presParOf" srcId="{EB9890B2-4EDC-4C8E-9035-110D92A64219}" destId="{9AD22657-508B-4F0F-BF03-644E079EDFA3}" srcOrd="0" destOrd="0" presId="urn:microsoft.com/office/officeart/2005/8/layout/vList5"/>
    <dgm:cxn modelId="{9B530A6C-50C3-4502-9068-FC69F8124A87}" type="presParOf" srcId="{285C3825-E996-49D9-81F7-9CD1F6B6918B}" destId="{9B047511-1888-454E-82F8-4548A6AC9B2C}" srcOrd="3" destOrd="0" presId="urn:microsoft.com/office/officeart/2005/8/layout/vList5"/>
    <dgm:cxn modelId="{3B76C6DC-3B64-4821-886C-8E63F5750DEC}" type="presParOf" srcId="{285C3825-E996-49D9-81F7-9CD1F6B6918B}" destId="{569CFEA1-E392-455A-8F76-6851D43ED89B}" srcOrd="4" destOrd="0" presId="urn:microsoft.com/office/officeart/2005/8/layout/vList5"/>
    <dgm:cxn modelId="{E6D0FF80-311F-4945-87CD-A14498E6AC41}" type="presParOf" srcId="{569CFEA1-E392-455A-8F76-6851D43ED89B}" destId="{5ACD42E2-68E6-4556-9254-FD17AE8BC4B4}" srcOrd="0" destOrd="0" presId="urn:microsoft.com/office/officeart/2005/8/layout/vList5"/>
    <dgm:cxn modelId="{54CB5350-E130-47E1-900C-A5D7EC1B7FD1}" type="presParOf" srcId="{285C3825-E996-49D9-81F7-9CD1F6B6918B}" destId="{556B0F4A-56AE-4CA1-B352-B7A98B7A191A}" srcOrd="5" destOrd="0" presId="urn:microsoft.com/office/officeart/2005/8/layout/vList5"/>
    <dgm:cxn modelId="{2994C096-BD22-427C-966D-559FB487F3D9}" type="presParOf" srcId="{285C3825-E996-49D9-81F7-9CD1F6B6918B}" destId="{4FD569B1-5DEF-4DEE-89F7-3DDE526FDA36}" srcOrd="6" destOrd="0" presId="urn:microsoft.com/office/officeart/2005/8/layout/vList5"/>
    <dgm:cxn modelId="{541385A0-83ED-41BB-8A3A-9C47CE0411BB}" type="presParOf" srcId="{4FD569B1-5DEF-4DEE-89F7-3DDE526FDA36}" destId="{1662BBA0-A7CA-44AD-A7A6-4B85E401B807}" srcOrd="0" destOrd="0" presId="urn:microsoft.com/office/officeart/2005/8/layout/vList5"/>
    <dgm:cxn modelId="{957E3D8F-5C6C-4B34-BA19-EB66EFA1094A}" type="presParOf" srcId="{285C3825-E996-49D9-81F7-9CD1F6B6918B}" destId="{721C2E6C-4B59-4A6E-92A4-210103AE6C32}" srcOrd="7" destOrd="0" presId="urn:microsoft.com/office/officeart/2005/8/layout/vList5"/>
    <dgm:cxn modelId="{B2098622-2477-4DB7-B9CE-ACD03E94E9C4}" type="presParOf" srcId="{285C3825-E996-49D9-81F7-9CD1F6B6918B}" destId="{4C5A0138-8DE4-4613-A689-1E60FB9F1204}" srcOrd="8" destOrd="0" presId="urn:microsoft.com/office/officeart/2005/8/layout/vList5"/>
    <dgm:cxn modelId="{1EE16F4B-BDFA-4FD5-877B-9874315D1A1F}" type="presParOf" srcId="{4C5A0138-8DE4-4613-A689-1E60FB9F1204}" destId="{4DE95792-6B7F-45C9-B828-A13F6BC44B4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FCF85-6898-41A8-9353-A4F8F5EBC4FB}">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AE5EE0-2E5F-4D14-9FC9-5B23F6590BD6}">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E7DA42-8237-449A-88F2-FB983E05FB4C}">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1 - Airbnb is a vacation rental marketplace with more than 2,000,000 vacation rentals in 190 countries listed on its website</a:t>
          </a:r>
        </a:p>
      </dsp:txBody>
      <dsp:txXfrm>
        <a:off x="1429899" y="2442"/>
        <a:ext cx="5083704" cy="1238008"/>
      </dsp:txXfrm>
    </dsp:sp>
    <dsp:sp modelId="{89C50B8B-0684-411E-B845-75CB4F6FF615}">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CED79-5483-408F-9C50-1833487CE185}">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0402D0-89EF-4B14-BB46-34995AA0EEE7}">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2 - It operates through 50 websites in 23 languages through which it offers rentals of cabins, condos, castles, villas, barns, and farmhouses.</a:t>
          </a:r>
        </a:p>
      </dsp:txBody>
      <dsp:txXfrm>
        <a:off x="1429899" y="1549953"/>
        <a:ext cx="5083704" cy="1238008"/>
      </dsp:txXfrm>
    </dsp:sp>
    <dsp:sp modelId="{D0B531CD-5F34-41A0-9C4E-4DA123451F8A}">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98789-6D05-415D-BF43-C9A24329C5D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BC1EA2-E661-4FDA-8A14-85EB3D7B5D97}">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3 - Members can use the service to arrange or offer lodging, primarily homestays, or tourism experiences.</a:t>
          </a:r>
        </a:p>
      </dsp:txBody>
      <dsp:txXfrm>
        <a:off x="1429899" y="3097464"/>
        <a:ext cx="5083704" cy="1238008"/>
      </dsp:txXfrm>
    </dsp:sp>
    <dsp:sp modelId="{ABF337F2-6BE3-4488-B07E-AEE651F33C03}">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BC6A3-0E8C-4805-8563-F8F6FEF36D84}">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BE29A-85D9-422D-9F83-FB652531E1F7}">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4 - So in this project we will be predicting the next destination of users, by this Airbnb can suggest more personalized content with their community, decrease the average time to first booking and better forecast demand.</a:t>
          </a:r>
          <a:endParaRPr lang="en-US" sz="1500" kern="1200" dirty="0"/>
        </a:p>
      </dsp:txBody>
      <dsp:txXfrm>
        <a:off x="1429899" y="4644974"/>
        <a:ext cx="5083704" cy="12380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7F8FC-42F3-4C56-AA2E-1EB89296E304}">
      <dsp:nvSpPr>
        <dsp:cNvPr id="0" name=""/>
        <dsp:cNvSpPr/>
      </dsp:nvSpPr>
      <dsp:spPr>
        <a:xfrm>
          <a:off x="3364992" y="1912"/>
          <a:ext cx="3785616"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Logistic Regression</a:t>
          </a:r>
        </a:p>
      </dsp:txBody>
      <dsp:txXfrm>
        <a:off x="3405805" y="42725"/>
        <a:ext cx="3703990" cy="754434"/>
      </dsp:txXfrm>
    </dsp:sp>
    <dsp:sp modelId="{9AD22657-508B-4F0F-BF03-644E079EDFA3}">
      <dsp:nvSpPr>
        <dsp:cNvPr id="0" name=""/>
        <dsp:cNvSpPr/>
      </dsp:nvSpPr>
      <dsp:spPr>
        <a:xfrm>
          <a:off x="3364992" y="879775"/>
          <a:ext cx="3785616" cy="8360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Decision Tree </a:t>
          </a:r>
        </a:p>
      </dsp:txBody>
      <dsp:txXfrm>
        <a:off x="3405805" y="920588"/>
        <a:ext cx="3703990" cy="754434"/>
      </dsp:txXfrm>
    </dsp:sp>
    <dsp:sp modelId="{5ACD42E2-68E6-4556-9254-FD17AE8BC4B4}">
      <dsp:nvSpPr>
        <dsp:cNvPr id="0" name=""/>
        <dsp:cNvSpPr/>
      </dsp:nvSpPr>
      <dsp:spPr>
        <a:xfrm>
          <a:off x="3364992" y="1757638"/>
          <a:ext cx="3785616" cy="8360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a:t>Random Forest</a:t>
          </a:r>
        </a:p>
      </dsp:txBody>
      <dsp:txXfrm>
        <a:off x="3405805" y="1798451"/>
        <a:ext cx="3703990" cy="754434"/>
      </dsp:txXfrm>
    </dsp:sp>
    <dsp:sp modelId="{1662BBA0-A7CA-44AD-A7A6-4B85E401B807}">
      <dsp:nvSpPr>
        <dsp:cNvPr id="0" name=""/>
        <dsp:cNvSpPr/>
      </dsp:nvSpPr>
      <dsp:spPr>
        <a:xfrm>
          <a:off x="3364992" y="2635502"/>
          <a:ext cx="3785616" cy="836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K-Nearest Neighbor</a:t>
          </a:r>
        </a:p>
      </dsp:txBody>
      <dsp:txXfrm>
        <a:off x="3405805" y="2676315"/>
        <a:ext cx="3703990" cy="754434"/>
      </dsp:txXfrm>
    </dsp:sp>
    <dsp:sp modelId="{4DE95792-6B7F-45C9-B828-A13F6BC44B4F}">
      <dsp:nvSpPr>
        <dsp:cNvPr id="0" name=""/>
        <dsp:cNvSpPr/>
      </dsp:nvSpPr>
      <dsp:spPr>
        <a:xfrm>
          <a:off x="3364992" y="3513365"/>
          <a:ext cx="3785616" cy="8360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Naïve</a:t>
          </a:r>
          <a:r>
            <a:rPr lang="en-US" sz="3100" kern="1200" baseline="0" dirty="0"/>
            <a:t> Bayes Classifier</a:t>
          </a:r>
          <a:endParaRPr lang="en-US" sz="3100" kern="1200" dirty="0"/>
        </a:p>
      </dsp:txBody>
      <dsp:txXfrm>
        <a:off x="3405805" y="3554178"/>
        <a:ext cx="3703990" cy="7544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EBB2-FD15-4CE7-BF5A-9AB52D8E3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E2D713-6E4A-4343-A5C9-6B31F985D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12DD22-A1C4-4669-A6C5-CFD634114495}"/>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3AB4802A-E7EB-49B3-87BF-636C76E7D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BF2DE-D6F0-4ACB-8B22-9B961DC0FB89}"/>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57569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D12F-6FB1-42DC-B062-5AAC5EF049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BF635F-0811-4E52-95A1-7E0F02D78F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395E6-04B1-475B-BCED-442AB82FBFA1}"/>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4B2BD5AD-12BA-4B04-92C3-421FA7964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8B3A1-D9B5-4A23-9978-18B2DD3D5484}"/>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78790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B09193-2841-4637-893E-EA28DC1BDA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00686F-A03C-4794-88F5-34BC028B87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31BF6-69FD-4C9B-A0F8-7D996E1DF3D8}"/>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D7906C7B-3A93-4D11-80F6-349842138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ADB83-6740-40F7-8497-795F6FD77662}"/>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1488917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8C6B-D17B-4BC9-81EB-9B1AB58D7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38E3E-1571-460A-9F21-63483A8BA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AB1F2-A48D-4FE1-B6A1-5EE1CC2EFCF8}"/>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B853B664-2A83-4B05-BFDC-B2FB0ED76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8A0AF-B123-4BF6-A096-304D6D27DB98}"/>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367351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A241-D8F9-4B80-A879-291C38FA18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896E96-7382-4D9B-828B-BF4229707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6B0FF8-BE50-4C52-A8D7-4F7C57432115}"/>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675E4C82-3A74-476A-B59F-3728C31D6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81F13-610B-4E42-95C0-089E144220A1}"/>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149284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3522-9EF3-46CA-86BC-FAB89631F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5DFE3-AEE7-447B-9FCE-75177B39F7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BEEEFB-A5AE-4D4C-A1B1-5A25B86C1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D66E70-83C2-49C6-9EAA-492B2A168C94}"/>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6" name="Footer Placeholder 5">
            <a:extLst>
              <a:ext uri="{FF2B5EF4-FFF2-40B4-BE49-F238E27FC236}">
                <a16:creationId xmlns:a16="http://schemas.microsoft.com/office/drawing/2014/main" id="{DABE2B2C-B1DC-4712-B2C9-65B51C9AC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04E11-54AA-473A-B2A8-934A83BC2BB5}"/>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374527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6EF5-DCFA-4F0C-BC29-A7853D3BB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301B09-4A7D-4DB4-BE5A-3FDC5E1FB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1BC9F-7090-487F-9411-437EE28CD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3D7D63-FF1A-4BEB-855A-67C5F750B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DDEDE-48A9-4416-8419-587B8D80A0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6BD8D-6F20-4BF6-9647-A80C15EC8CCD}"/>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8" name="Footer Placeholder 7">
            <a:extLst>
              <a:ext uri="{FF2B5EF4-FFF2-40B4-BE49-F238E27FC236}">
                <a16:creationId xmlns:a16="http://schemas.microsoft.com/office/drawing/2014/main" id="{14CD7A49-79E6-4395-B124-35C37FD5CB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52AA71-DA6C-440C-BB64-DBD006CA3831}"/>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316656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BE1F-2137-463F-8C1D-8E56B77776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058417-7188-47A2-8353-5D22871D4D55}"/>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4" name="Footer Placeholder 3">
            <a:extLst>
              <a:ext uri="{FF2B5EF4-FFF2-40B4-BE49-F238E27FC236}">
                <a16:creationId xmlns:a16="http://schemas.microsoft.com/office/drawing/2014/main" id="{D2455360-DB5C-4B2C-ABE0-3343A7EDC3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FD5D6B-0CEA-4E3A-84FE-010CCCE348F0}"/>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376460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5A321-FC83-41E7-933E-6EF0195421A1}"/>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3" name="Footer Placeholder 2">
            <a:extLst>
              <a:ext uri="{FF2B5EF4-FFF2-40B4-BE49-F238E27FC236}">
                <a16:creationId xmlns:a16="http://schemas.microsoft.com/office/drawing/2014/main" id="{710E81C5-DA2C-4B42-BAE9-87CAEF7290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F5288A-AFF9-4BAA-8A08-83D9E5CDA456}"/>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2044422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A4912-67D7-416E-8D0F-4E73DD002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CBAE4-09D4-4CB8-87AE-4D6E312CD1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141242-DB58-4260-BFDC-A63A208DF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6B598-BEE7-410B-A887-ED72DE70F5A6}"/>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6" name="Footer Placeholder 5">
            <a:extLst>
              <a:ext uri="{FF2B5EF4-FFF2-40B4-BE49-F238E27FC236}">
                <a16:creationId xmlns:a16="http://schemas.microsoft.com/office/drawing/2014/main" id="{A56DE887-CF7D-47D1-A967-773E690E1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E86DF-92D4-4529-8B89-7E29D151944D}"/>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56096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8984-4B57-4B0B-A8A5-F182CCBF6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2CFFC0-E1B6-47C5-AFE4-68C0BB258F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7367FA-75C4-4C8C-9DA5-7CDE12BAD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87D16-661C-4B99-9F6D-FFAA049A6B2B}"/>
              </a:ext>
            </a:extLst>
          </p:cNvPr>
          <p:cNvSpPr>
            <a:spLocks noGrp="1"/>
          </p:cNvSpPr>
          <p:nvPr>
            <p:ph type="dt" sz="half" idx="10"/>
          </p:nvPr>
        </p:nvSpPr>
        <p:spPr/>
        <p:txBody>
          <a:bodyPr/>
          <a:lstStyle/>
          <a:p>
            <a:fld id="{618927B0-B493-4CDE-988B-8AEC9518BA48}" type="datetimeFigureOut">
              <a:rPr lang="en-US" smtClean="0"/>
              <a:t>4/30/2019</a:t>
            </a:fld>
            <a:endParaRPr lang="en-US"/>
          </a:p>
        </p:txBody>
      </p:sp>
      <p:sp>
        <p:nvSpPr>
          <p:cNvPr id="6" name="Footer Placeholder 5">
            <a:extLst>
              <a:ext uri="{FF2B5EF4-FFF2-40B4-BE49-F238E27FC236}">
                <a16:creationId xmlns:a16="http://schemas.microsoft.com/office/drawing/2014/main" id="{FD8E0ED3-4924-49BB-B540-308D06D586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996E3-264E-40DB-9894-DEA656FA6634}"/>
              </a:ext>
            </a:extLst>
          </p:cNvPr>
          <p:cNvSpPr>
            <a:spLocks noGrp="1"/>
          </p:cNvSpPr>
          <p:nvPr>
            <p:ph type="sldNum" sz="quarter" idx="12"/>
          </p:nvPr>
        </p:nvSpPr>
        <p:spPr/>
        <p:txBody>
          <a:bodyPr/>
          <a:lstStyle/>
          <a:p>
            <a:fld id="{1B04B87F-6131-49D3-96C0-5F26D4C37007}" type="slidenum">
              <a:rPr lang="en-US" smtClean="0"/>
              <a:t>‹#›</a:t>
            </a:fld>
            <a:endParaRPr lang="en-US"/>
          </a:p>
        </p:txBody>
      </p:sp>
    </p:spTree>
    <p:extLst>
      <p:ext uri="{BB962C8B-B14F-4D97-AF65-F5344CB8AC3E}">
        <p14:creationId xmlns:p14="http://schemas.microsoft.com/office/powerpoint/2010/main" val="348424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DD8FF-8550-413A-98EF-6E7FDD5B6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492467-13A6-4954-9D92-0C48949299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EDC4A-5709-4D5D-8B6B-3476C7C84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8927B0-B493-4CDE-988B-8AEC9518BA48}" type="datetimeFigureOut">
              <a:rPr lang="en-US" smtClean="0"/>
              <a:t>4/30/2019</a:t>
            </a:fld>
            <a:endParaRPr lang="en-US"/>
          </a:p>
        </p:txBody>
      </p:sp>
      <p:sp>
        <p:nvSpPr>
          <p:cNvPr id="5" name="Footer Placeholder 4">
            <a:extLst>
              <a:ext uri="{FF2B5EF4-FFF2-40B4-BE49-F238E27FC236}">
                <a16:creationId xmlns:a16="http://schemas.microsoft.com/office/drawing/2014/main" id="{DD08E8D1-49B6-4818-8320-0DC1CB93B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F1892-1A27-4625-B753-A6EC2069F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4B87F-6131-49D3-96C0-5F26D4C37007}" type="slidenum">
              <a:rPr lang="en-US" smtClean="0"/>
              <a:t>‹#›</a:t>
            </a:fld>
            <a:endParaRPr lang="en-US"/>
          </a:p>
        </p:txBody>
      </p:sp>
    </p:spTree>
    <p:extLst>
      <p:ext uri="{BB962C8B-B14F-4D97-AF65-F5344CB8AC3E}">
        <p14:creationId xmlns:p14="http://schemas.microsoft.com/office/powerpoint/2010/main" val="215068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C7F348-AADC-4299-BB39-22BC17B05ADD}"/>
              </a:ext>
            </a:extLst>
          </p:cNvPr>
          <p:cNvPicPr>
            <a:picLocks noChangeAspect="1"/>
          </p:cNvPicPr>
          <p:nvPr/>
        </p:nvPicPr>
        <p:blipFill rotWithShape="1">
          <a:blip r:embed="rId2"/>
          <a:srcRect t="8288" b="6484"/>
          <a:stretch/>
        </p:blipFill>
        <p:spPr>
          <a:xfrm>
            <a:off x="20" y="10"/>
            <a:ext cx="12191980" cy="6857990"/>
          </a:xfrm>
          <a:prstGeom prst="rect">
            <a:avLst/>
          </a:prstGeom>
        </p:spPr>
      </p:pic>
    </p:spTree>
    <p:extLst>
      <p:ext uri="{BB962C8B-B14F-4D97-AF65-F5344CB8AC3E}">
        <p14:creationId xmlns:p14="http://schemas.microsoft.com/office/powerpoint/2010/main" val="4045650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dirty="0">
                <a:solidFill>
                  <a:srgbClr val="FFFFFF"/>
                </a:solidFill>
                <a:latin typeface="+mj-lt"/>
                <a:ea typeface="+mj-ea"/>
                <a:cs typeface="+mj-cs"/>
              </a:rPr>
              <a:t>Exploratory Data Analysis </a:t>
            </a:r>
            <a:endParaRPr lang="en-US" sz="5400" kern="1200" dirty="0">
              <a:solidFill>
                <a:srgbClr val="FFFFFF"/>
              </a:solidFill>
              <a:latin typeface="+mj-lt"/>
              <a:ea typeface="+mj-ea"/>
              <a:cs typeface="+mj-cs"/>
            </a:endParaRP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A8E2D70-2FA4-4602-BF37-99BA9508B4BD}"/>
              </a:ext>
            </a:extLst>
          </p:cNvPr>
          <p:cNvPicPr>
            <a:picLocks noChangeAspect="1"/>
          </p:cNvPicPr>
          <p:nvPr/>
        </p:nvPicPr>
        <p:blipFill>
          <a:blip r:embed="rId2"/>
          <a:stretch>
            <a:fillRect/>
          </a:stretch>
        </p:blipFill>
        <p:spPr>
          <a:xfrm>
            <a:off x="378068" y="2516877"/>
            <a:ext cx="5630474" cy="3997637"/>
          </a:xfrm>
          <a:prstGeom prst="rect">
            <a:avLst/>
          </a:prstGeom>
        </p:spPr>
      </p:pic>
      <p:sp>
        <p:nvSpPr>
          <p:cNvPr id="4" name="TextBox 3">
            <a:extLst>
              <a:ext uri="{FF2B5EF4-FFF2-40B4-BE49-F238E27FC236}">
                <a16:creationId xmlns:a16="http://schemas.microsoft.com/office/drawing/2014/main" id="{3EF0CA9C-E860-4003-A7CD-14729CF610AB}"/>
              </a:ext>
            </a:extLst>
          </p:cNvPr>
          <p:cNvSpPr txBox="1"/>
          <p:nvPr/>
        </p:nvSpPr>
        <p:spPr>
          <a:xfrm>
            <a:off x="6524479" y="2516877"/>
            <a:ext cx="5289453" cy="3970318"/>
          </a:xfrm>
          <a:prstGeom prst="rect">
            <a:avLst/>
          </a:prstGeom>
          <a:noFill/>
        </p:spPr>
        <p:txBody>
          <a:bodyPr wrap="square" rtlCol="0">
            <a:spAutoFit/>
          </a:bodyPr>
          <a:lstStyle/>
          <a:p>
            <a:r>
              <a:rPr lang="en-US" sz="2800" dirty="0"/>
              <a:t>Age of the user lies in the range from 0 to 2000 which is not possible and not acceptable. </a:t>
            </a:r>
          </a:p>
          <a:p>
            <a:endParaRPr lang="en-US" sz="2800" dirty="0"/>
          </a:p>
          <a:p>
            <a:endParaRPr lang="en-US" sz="2800" dirty="0"/>
          </a:p>
          <a:p>
            <a:r>
              <a:rPr lang="en-US" sz="2800" dirty="0"/>
              <a:t>So to make the age column realistic we are removing the outliers and cutting the age range between 15-90.</a:t>
            </a:r>
          </a:p>
        </p:txBody>
      </p:sp>
    </p:spTree>
    <p:extLst>
      <p:ext uri="{BB962C8B-B14F-4D97-AF65-F5344CB8AC3E}">
        <p14:creationId xmlns:p14="http://schemas.microsoft.com/office/powerpoint/2010/main" val="1721379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28" name="Straight Connector 2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0659F06F-EA9C-402D-A4D3-8F6509D56AEE}"/>
              </a:ext>
            </a:extLst>
          </p:cNvPr>
          <p:cNvPicPr>
            <a:picLocks noChangeAspect="1"/>
          </p:cNvPicPr>
          <p:nvPr/>
        </p:nvPicPr>
        <p:blipFill>
          <a:blip r:embed="rId2"/>
          <a:stretch>
            <a:fillRect/>
          </a:stretch>
        </p:blipFill>
        <p:spPr>
          <a:xfrm>
            <a:off x="378068" y="2671440"/>
            <a:ext cx="5670407" cy="3997637"/>
          </a:xfrm>
          <a:prstGeom prst="rect">
            <a:avLst/>
          </a:prstGeom>
        </p:spPr>
      </p:pic>
      <p:sp>
        <p:nvSpPr>
          <p:cNvPr id="4" name="TextBox 3">
            <a:extLst>
              <a:ext uri="{FF2B5EF4-FFF2-40B4-BE49-F238E27FC236}">
                <a16:creationId xmlns:a16="http://schemas.microsoft.com/office/drawing/2014/main" id="{76A6D126-CB21-4ED6-A201-2F6D388F481C}"/>
              </a:ext>
            </a:extLst>
          </p:cNvPr>
          <p:cNvSpPr txBox="1"/>
          <p:nvPr/>
        </p:nvSpPr>
        <p:spPr>
          <a:xfrm>
            <a:off x="6935372" y="2671440"/>
            <a:ext cx="5064370" cy="1815882"/>
          </a:xfrm>
          <a:prstGeom prst="rect">
            <a:avLst/>
          </a:prstGeom>
          <a:noFill/>
        </p:spPr>
        <p:txBody>
          <a:bodyPr wrap="square" rtlCol="0">
            <a:spAutoFit/>
          </a:bodyPr>
          <a:lstStyle/>
          <a:p>
            <a:r>
              <a:rPr lang="en-US" sz="2800" dirty="0"/>
              <a:t>From the graph we can see that we have removed the outliers and now the age lies between 15-90.</a:t>
            </a:r>
          </a:p>
        </p:txBody>
      </p:sp>
    </p:spTree>
    <p:extLst>
      <p:ext uri="{BB962C8B-B14F-4D97-AF65-F5344CB8AC3E}">
        <p14:creationId xmlns:p14="http://schemas.microsoft.com/office/powerpoint/2010/main" val="191079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28" name="Straight Connector 2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A6D126-CB21-4ED6-A201-2F6D388F481C}"/>
              </a:ext>
            </a:extLst>
          </p:cNvPr>
          <p:cNvSpPr txBox="1"/>
          <p:nvPr/>
        </p:nvSpPr>
        <p:spPr>
          <a:xfrm>
            <a:off x="6935372" y="2671440"/>
            <a:ext cx="5064370" cy="1815882"/>
          </a:xfrm>
          <a:prstGeom prst="rect">
            <a:avLst/>
          </a:prstGeom>
          <a:noFill/>
        </p:spPr>
        <p:txBody>
          <a:bodyPr wrap="square" rtlCol="0">
            <a:spAutoFit/>
          </a:bodyPr>
          <a:lstStyle/>
          <a:p>
            <a:r>
              <a:rPr lang="en-US" sz="2800" dirty="0"/>
              <a:t>From the graph we can see that people with age range between 20 -40 have done maximum booking</a:t>
            </a:r>
          </a:p>
        </p:txBody>
      </p:sp>
      <p:pic>
        <p:nvPicPr>
          <p:cNvPr id="5" name="Picture 4">
            <a:extLst>
              <a:ext uri="{FF2B5EF4-FFF2-40B4-BE49-F238E27FC236}">
                <a16:creationId xmlns:a16="http://schemas.microsoft.com/office/drawing/2014/main" id="{A2F28927-4CF6-40EC-906C-2D0E7421E7E8}"/>
              </a:ext>
            </a:extLst>
          </p:cNvPr>
          <p:cNvPicPr>
            <a:picLocks noChangeAspect="1"/>
          </p:cNvPicPr>
          <p:nvPr/>
        </p:nvPicPr>
        <p:blipFill>
          <a:blip r:embed="rId2"/>
          <a:stretch>
            <a:fillRect/>
          </a:stretch>
        </p:blipFill>
        <p:spPr>
          <a:xfrm>
            <a:off x="378068" y="2547845"/>
            <a:ext cx="5916715" cy="3878954"/>
          </a:xfrm>
          <a:prstGeom prst="rect">
            <a:avLst/>
          </a:prstGeom>
        </p:spPr>
      </p:pic>
    </p:spTree>
    <p:extLst>
      <p:ext uri="{BB962C8B-B14F-4D97-AF65-F5344CB8AC3E}">
        <p14:creationId xmlns:p14="http://schemas.microsoft.com/office/powerpoint/2010/main" val="11516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AF8B704-CAEE-4336-AA37-EF750F1CCD42}"/>
              </a:ext>
            </a:extLst>
          </p:cNvPr>
          <p:cNvPicPr>
            <a:picLocks noChangeAspect="1"/>
          </p:cNvPicPr>
          <p:nvPr/>
        </p:nvPicPr>
        <p:blipFill>
          <a:blip r:embed="rId2"/>
          <a:stretch>
            <a:fillRect/>
          </a:stretch>
        </p:blipFill>
        <p:spPr>
          <a:xfrm>
            <a:off x="378069" y="2516877"/>
            <a:ext cx="6768320" cy="3997637"/>
          </a:xfrm>
          <a:prstGeom prst="rect">
            <a:avLst/>
          </a:prstGeom>
        </p:spPr>
      </p:pic>
      <p:sp>
        <p:nvSpPr>
          <p:cNvPr id="2" name="TextBox 1">
            <a:extLst>
              <a:ext uri="{FF2B5EF4-FFF2-40B4-BE49-F238E27FC236}">
                <a16:creationId xmlns:a16="http://schemas.microsoft.com/office/drawing/2014/main" id="{A4A90DEB-29E4-46D0-A0CE-0B58D3B90F28}"/>
              </a:ext>
            </a:extLst>
          </p:cNvPr>
          <p:cNvSpPr txBox="1"/>
          <p:nvPr/>
        </p:nvSpPr>
        <p:spPr>
          <a:xfrm>
            <a:off x="6850966" y="2616591"/>
            <a:ext cx="5120640" cy="1661993"/>
          </a:xfrm>
          <a:prstGeom prst="rect">
            <a:avLst/>
          </a:prstGeom>
          <a:noFill/>
        </p:spPr>
        <p:txBody>
          <a:bodyPr wrap="square" rtlCol="0">
            <a:spAutoFit/>
          </a:bodyPr>
          <a:lstStyle/>
          <a:p>
            <a:r>
              <a:rPr lang="en-US" sz="2800" dirty="0"/>
              <a:t>Young people tends to stay in the US, and the older people choose to travel outside the country. </a:t>
            </a:r>
          </a:p>
          <a:p>
            <a:endParaRPr lang="en-US" dirty="0"/>
          </a:p>
        </p:txBody>
      </p:sp>
    </p:spTree>
    <p:extLst>
      <p:ext uri="{BB962C8B-B14F-4D97-AF65-F5344CB8AC3E}">
        <p14:creationId xmlns:p14="http://schemas.microsoft.com/office/powerpoint/2010/main" val="145520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7E2B50F-49A0-49C2-AA67-D4509E1636CB}"/>
              </a:ext>
            </a:extLst>
          </p:cNvPr>
          <p:cNvPicPr>
            <a:picLocks noChangeAspect="1"/>
          </p:cNvPicPr>
          <p:nvPr/>
        </p:nvPicPr>
        <p:blipFill>
          <a:blip r:embed="rId2"/>
          <a:stretch>
            <a:fillRect/>
          </a:stretch>
        </p:blipFill>
        <p:spPr>
          <a:xfrm>
            <a:off x="378068" y="2671440"/>
            <a:ext cx="6952411" cy="3997637"/>
          </a:xfrm>
          <a:prstGeom prst="rect">
            <a:avLst/>
          </a:prstGeom>
        </p:spPr>
      </p:pic>
      <p:sp>
        <p:nvSpPr>
          <p:cNvPr id="8" name="TextBox 7">
            <a:extLst>
              <a:ext uri="{FF2B5EF4-FFF2-40B4-BE49-F238E27FC236}">
                <a16:creationId xmlns:a16="http://schemas.microsoft.com/office/drawing/2014/main" id="{9041F015-EEC0-4D82-BC65-EA4B758F0E94}"/>
              </a:ext>
            </a:extLst>
          </p:cNvPr>
          <p:cNvSpPr txBox="1"/>
          <p:nvPr/>
        </p:nvSpPr>
        <p:spPr>
          <a:xfrm>
            <a:off x="6851374" y="2671440"/>
            <a:ext cx="4505739" cy="1384995"/>
          </a:xfrm>
          <a:prstGeom prst="rect">
            <a:avLst/>
          </a:prstGeom>
          <a:noFill/>
        </p:spPr>
        <p:txBody>
          <a:bodyPr wrap="square" rtlCol="0">
            <a:spAutoFit/>
          </a:bodyPr>
          <a:lstStyle/>
          <a:p>
            <a:r>
              <a:rPr lang="en-US" sz="2800" dirty="0"/>
              <a:t>From this graph we can make out that most popular destination is USA.</a:t>
            </a:r>
          </a:p>
        </p:txBody>
      </p:sp>
    </p:spTree>
    <p:extLst>
      <p:ext uri="{BB962C8B-B14F-4D97-AF65-F5344CB8AC3E}">
        <p14:creationId xmlns:p14="http://schemas.microsoft.com/office/powerpoint/2010/main" val="34320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5FF2F4F-E4F6-49F0-8970-05B64E74C97A}"/>
              </a:ext>
            </a:extLst>
          </p:cNvPr>
          <p:cNvPicPr>
            <a:picLocks noChangeAspect="1"/>
          </p:cNvPicPr>
          <p:nvPr/>
        </p:nvPicPr>
        <p:blipFill>
          <a:blip r:embed="rId2"/>
          <a:stretch>
            <a:fillRect/>
          </a:stretch>
        </p:blipFill>
        <p:spPr>
          <a:xfrm>
            <a:off x="261050" y="2671440"/>
            <a:ext cx="5312475" cy="3997637"/>
          </a:xfrm>
          <a:prstGeom prst="rect">
            <a:avLst/>
          </a:prstGeom>
        </p:spPr>
      </p:pic>
      <p:sp>
        <p:nvSpPr>
          <p:cNvPr id="2" name="TextBox 1">
            <a:extLst>
              <a:ext uri="{FF2B5EF4-FFF2-40B4-BE49-F238E27FC236}">
                <a16:creationId xmlns:a16="http://schemas.microsoft.com/office/drawing/2014/main" id="{2ACB375A-C504-460C-8BC6-44B18BED4AC9}"/>
              </a:ext>
            </a:extLst>
          </p:cNvPr>
          <p:cNvSpPr txBox="1"/>
          <p:nvPr/>
        </p:nvSpPr>
        <p:spPr>
          <a:xfrm>
            <a:off x="6650624" y="2671440"/>
            <a:ext cx="5284763" cy="1384995"/>
          </a:xfrm>
          <a:prstGeom prst="rect">
            <a:avLst/>
          </a:prstGeom>
          <a:noFill/>
        </p:spPr>
        <p:txBody>
          <a:bodyPr wrap="square" rtlCol="0">
            <a:spAutoFit/>
          </a:bodyPr>
          <a:lstStyle/>
          <a:p>
            <a:r>
              <a:rPr lang="en-US" sz="2800" dirty="0"/>
              <a:t> We can see there is no major difference between the booking percentage of the two genders.</a:t>
            </a:r>
          </a:p>
        </p:txBody>
      </p:sp>
    </p:spTree>
    <p:extLst>
      <p:ext uri="{BB962C8B-B14F-4D97-AF65-F5344CB8AC3E}">
        <p14:creationId xmlns:p14="http://schemas.microsoft.com/office/powerpoint/2010/main" val="344644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C07D6CB-7769-40F3-9E2D-BEA980E19D27}"/>
              </a:ext>
            </a:extLst>
          </p:cNvPr>
          <p:cNvPicPr>
            <a:picLocks noChangeAspect="1"/>
          </p:cNvPicPr>
          <p:nvPr/>
        </p:nvPicPr>
        <p:blipFill>
          <a:blip r:embed="rId2"/>
          <a:stretch>
            <a:fillRect/>
          </a:stretch>
        </p:blipFill>
        <p:spPr>
          <a:xfrm>
            <a:off x="378068" y="2671440"/>
            <a:ext cx="4890075" cy="3997637"/>
          </a:xfrm>
          <a:prstGeom prst="rect">
            <a:avLst/>
          </a:prstGeom>
        </p:spPr>
      </p:pic>
      <p:sp>
        <p:nvSpPr>
          <p:cNvPr id="2" name="TextBox 1">
            <a:extLst>
              <a:ext uri="{FF2B5EF4-FFF2-40B4-BE49-F238E27FC236}">
                <a16:creationId xmlns:a16="http://schemas.microsoft.com/office/drawing/2014/main" id="{D0ABA579-E854-459B-896C-055A31FEB462}"/>
              </a:ext>
            </a:extLst>
          </p:cNvPr>
          <p:cNvSpPr txBox="1"/>
          <p:nvPr/>
        </p:nvSpPr>
        <p:spPr>
          <a:xfrm>
            <a:off x="6639951" y="2671440"/>
            <a:ext cx="5173981" cy="2246769"/>
          </a:xfrm>
          <a:prstGeom prst="rect">
            <a:avLst/>
          </a:prstGeom>
          <a:noFill/>
        </p:spPr>
        <p:txBody>
          <a:bodyPr wrap="square" rtlCol="0">
            <a:spAutoFit/>
          </a:bodyPr>
          <a:lstStyle/>
          <a:p>
            <a:r>
              <a:rPr lang="en-US" sz="2800" dirty="0"/>
              <a:t> Most popular device that users use to first access Airbnb’s website is Mac desktop (40%) followed by Windows desktop (35%).</a:t>
            </a:r>
          </a:p>
        </p:txBody>
      </p:sp>
    </p:spTree>
    <p:extLst>
      <p:ext uri="{BB962C8B-B14F-4D97-AF65-F5344CB8AC3E}">
        <p14:creationId xmlns:p14="http://schemas.microsoft.com/office/powerpoint/2010/main" val="228309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20" name="Straight Connector 1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4988FE-ECED-4AB0-B163-221DC6CA3E27}"/>
              </a:ext>
            </a:extLst>
          </p:cNvPr>
          <p:cNvPicPr>
            <a:picLocks noChangeAspect="1"/>
          </p:cNvPicPr>
          <p:nvPr/>
        </p:nvPicPr>
        <p:blipFill>
          <a:blip r:embed="rId2"/>
          <a:stretch>
            <a:fillRect/>
          </a:stretch>
        </p:blipFill>
        <p:spPr>
          <a:xfrm>
            <a:off x="378068" y="2671440"/>
            <a:ext cx="5294884" cy="3997637"/>
          </a:xfrm>
          <a:prstGeom prst="rect">
            <a:avLst/>
          </a:prstGeom>
        </p:spPr>
      </p:pic>
      <p:sp>
        <p:nvSpPr>
          <p:cNvPr id="2" name="TextBox 1">
            <a:extLst>
              <a:ext uri="{FF2B5EF4-FFF2-40B4-BE49-F238E27FC236}">
                <a16:creationId xmlns:a16="http://schemas.microsoft.com/office/drawing/2014/main" id="{F964F400-544F-46D7-A86B-FB7332D06D7D}"/>
              </a:ext>
            </a:extLst>
          </p:cNvPr>
          <p:cNvSpPr txBox="1"/>
          <p:nvPr/>
        </p:nvSpPr>
        <p:spPr>
          <a:xfrm>
            <a:off x="6865034" y="2671440"/>
            <a:ext cx="4800893" cy="2092881"/>
          </a:xfrm>
          <a:prstGeom prst="rect">
            <a:avLst/>
          </a:prstGeom>
          <a:noFill/>
        </p:spPr>
        <p:txBody>
          <a:bodyPr wrap="square" rtlCol="0">
            <a:spAutoFit/>
          </a:bodyPr>
          <a:lstStyle/>
          <a:p>
            <a:r>
              <a:rPr lang="en-US" sz="2800" dirty="0"/>
              <a:t>With the 96% of users using English as their language, it is understandable that a lot of people stay in the US. </a:t>
            </a:r>
          </a:p>
          <a:p>
            <a:endParaRPr lang="en-US" dirty="0"/>
          </a:p>
        </p:txBody>
      </p:sp>
    </p:spTree>
    <p:extLst>
      <p:ext uri="{BB962C8B-B14F-4D97-AF65-F5344CB8AC3E}">
        <p14:creationId xmlns:p14="http://schemas.microsoft.com/office/powerpoint/2010/main" val="2025277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2E288C9-115A-4229-AD70-1443F9F41625}"/>
              </a:ext>
            </a:extLst>
          </p:cNvPr>
          <p:cNvPicPr>
            <a:picLocks noChangeAspect="1"/>
          </p:cNvPicPr>
          <p:nvPr/>
        </p:nvPicPr>
        <p:blipFill>
          <a:blip r:embed="rId2"/>
          <a:stretch>
            <a:fillRect/>
          </a:stretch>
        </p:blipFill>
        <p:spPr>
          <a:xfrm>
            <a:off x="853929" y="2860363"/>
            <a:ext cx="4801966" cy="3997637"/>
          </a:xfrm>
          <a:prstGeom prst="rect">
            <a:avLst/>
          </a:prstGeom>
        </p:spPr>
      </p:pic>
      <p:sp>
        <p:nvSpPr>
          <p:cNvPr id="2" name="TextBox 1">
            <a:extLst>
              <a:ext uri="{FF2B5EF4-FFF2-40B4-BE49-F238E27FC236}">
                <a16:creationId xmlns:a16="http://schemas.microsoft.com/office/drawing/2014/main" id="{EB5E7AB7-9E86-41B5-9540-2DCDC42F2D6B}"/>
              </a:ext>
            </a:extLst>
          </p:cNvPr>
          <p:cNvSpPr txBox="1"/>
          <p:nvPr/>
        </p:nvSpPr>
        <p:spPr>
          <a:xfrm>
            <a:off x="6527409" y="2729132"/>
            <a:ext cx="4965896" cy="1815882"/>
          </a:xfrm>
          <a:prstGeom prst="rect">
            <a:avLst/>
          </a:prstGeom>
          <a:noFill/>
        </p:spPr>
        <p:txBody>
          <a:bodyPr wrap="square" rtlCol="0">
            <a:spAutoFit/>
          </a:bodyPr>
          <a:lstStyle/>
          <a:p>
            <a:r>
              <a:rPr lang="en-US" sz="2800" dirty="0"/>
              <a:t>We see that nearly 70% of the users came to the Airbnb’s website directly without any affiliate involvement</a:t>
            </a:r>
          </a:p>
        </p:txBody>
      </p:sp>
    </p:spTree>
    <p:extLst>
      <p:ext uri="{BB962C8B-B14F-4D97-AF65-F5344CB8AC3E}">
        <p14:creationId xmlns:p14="http://schemas.microsoft.com/office/powerpoint/2010/main" val="1609450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a:solidFill>
                  <a:srgbClr val="FFFFFF"/>
                </a:solidFill>
                <a:latin typeface="+mj-lt"/>
                <a:ea typeface="+mj-ea"/>
                <a:cs typeface="+mj-cs"/>
              </a:rPr>
              <a:t>Exploratory Data Analysis </a:t>
            </a:r>
            <a:endParaRPr lang="en-US" sz="5400" kern="1200">
              <a:solidFill>
                <a:srgbClr val="FFFFFF"/>
              </a:solidFill>
              <a:latin typeface="+mj-lt"/>
              <a:ea typeface="+mj-ea"/>
              <a:cs typeface="+mj-cs"/>
            </a:endParaRPr>
          </a:p>
        </p:txBody>
      </p:sp>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496A824-35E6-49C8-B7B7-DEFEDBAC41FD}"/>
              </a:ext>
            </a:extLst>
          </p:cNvPr>
          <p:cNvPicPr>
            <a:picLocks noChangeAspect="1"/>
          </p:cNvPicPr>
          <p:nvPr/>
        </p:nvPicPr>
        <p:blipFill>
          <a:blip r:embed="rId2"/>
          <a:stretch>
            <a:fillRect/>
          </a:stretch>
        </p:blipFill>
        <p:spPr>
          <a:xfrm>
            <a:off x="378068" y="2516877"/>
            <a:ext cx="5839851" cy="3997637"/>
          </a:xfrm>
          <a:prstGeom prst="rect">
            <a:avLst/>
          </a:prstGeom>
        </p:spPr>
      </p:pic>
      <p:sp>
        <p:nvSpPr>
          <p:cNvPr id="2" name="TextBox 1">
            <a:extLst>
              <a:ext uri="{FF2B5EF4-FFF2-40B4-BE49-F238E27FC236}">
                <a16:creationId xmlns:a16="http://schemas.microsoft.com/office/drawing/2014/main" id="{B172C55B-0952-4294-BAC3-F5D787CBB299}"/>
              </a:ext>
            </a:extLst>
          </p:cNvPr>
          <p:cNvSpPr txBox="1"/>
          <p:nvPr/>
        </p:nvSpPr>
        <p:spPr>
          <a:xfrm>
            <a:off x="6770370" y="2516877"/>
            <a:ext cx="4895557" cy="1384995"/>
          </a:xfrm>
          <a:prstGeom prst="rect">
            <a:avLst/>
          </a:prstGeom>
          <a:noFill/>
        </p:spPr>
        <p:txBody>
          <a:bodyPr wrap="square" rtlCol="0">
            <a:spAutoFit/>
          </a:bodyPr>
          <a:lstStyle/>
          <a:p>
            <a:r>
              <a:rPr lang="en-US" sz="2800" dirty="0"/>
              <a:t>We can also see that Monday has the maximum number of booking.</a:t>
            </a:r>
          </a:p>
        </p:txBody>
      </p:sp>
    </p:spTree>
    <p:extLst>
      <p:ext uri="{BB962C8B-B14F-4D97-AF65-F5344CB8AC3E}">
        <p14:creationId xmlns:p14="http://schemas.microsoft.com/office/powerpoint/2010/main" val="290354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1E6DDEB8-629B-4456-87AD-37579E32D465}"/>
              </a:ext>
            </a:extLst>
          </p:cNvPr>
          <p:cNvSpPr txBox="1"/>
          <p:nvPr/>
        </p:nvSpPr>
        <p:spPr>
          <a:xfrm>
            <a:off x="640079"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Airbnb User Booking Analysis</a:t>
            </a:r>
          </a:p>
        </p:txBody>
      </p:sp>
      <p:sp>
        <p:nvSpPr>
          <p:cNvPr id="5" name="TextBox 4">
            <a:extLst>
              <a:ext uri="{FF2B5EF4-FFF2-40B4-BE49-F238E27FC236}">
                <a16:creationId xmlns:a16="http://schemas.microsoft.com/office/drawing/2014/main" id="{7D9669E3-549C-405D-BABF-019652290D0A}"/>
              </a:ext>
            </a:extLst>
          </p:cNvPr>
          <p:cNvSpPr txBox="1"/>
          <p:nvPr/>
        </p:nvSpPr>
        <p:spPr>
          <a:xfrm>
            <a:off x="6090574" y="801866"/>
            <a:ext cx="5306084" cy="523063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solidFill>
                  <a:srgbClr val="000000"/>
                </a:solidFill>
              </a:rPr>
              <a:t>Sagar </a:t>
            </a:r>
            <a:r>
              <a:rPr lang="en-US" sz="2400" dirty="0" err="1">
                <a:solidFill>
                  <a:srgbClr val="000000"/>
                </a:solidFill>
              </a:rPr>
              <a:t>Vasaikar</a:t>
            </a:r>
            <a:endParaRPr lang="en-US" sz="2400" dirty="0">
              <a:solidFill>
                <a:srgbClr val="000000"/>
              </a:solidFill>
            </a:endParaRPr>
          </a:p>
          <a:p>
            <a:pPr indent="-228600">
              <a:lnSpc>
                <a:spcPct val="90000"/>
              </a:lnSpc>
              <a:spcAft>
                <a:spcPts val="600"/>
              </a:spcAft>
              <a:buFont typeface="Arial" panose="020B0604020202020204" pitchFamily="34" charset="0"/>
              <a:buChar char="•"/>
            </a:pPr>
            <a:r>
              <a:rPr lang="en-US" sz="2400" dirty="0">
                <a:solidFill>
                  <a:srgbClr val="000000"/>
                </a:solidFill>
              </a:rPr>
              <a:t>Saachi Shah</a:t>
            </a:r>
          </a:p>
          <a:p>
            <a:pPr indent="-228600">
              <a:lnSpc>
                <a:spcPct val="90000"/>
              </a:lnSpc>
              <a:spcAft>
                <a:spcPts val="600"/>
              </a:spcAft>
              <a:buFont typeface="Arial" panose="020B0604020202020204" pitchFamily="34" charset="0"/>
              <a:buChar char="•"/>
            </a:pPr>
            <a:r>
              <a:rPr lang="en-US" sz="2400" dirty="0" err="1">
                <a:solidFill>
                  <a:srgbClr val="000000"/>
                </a:solidFill>
              </a:rPr>
              <a:t>Tarang</a:t>
            </a:r>
            <a:r>
              <a:rPr lang="en-US" sz="2400" dirty="0">
                <a:solidFill>
                  <a:srgbClr val="000000"/>
                </a:solidFill>
              </a:rPr>
              <a:t> </a:t>
            </a:r>
            <a:r>
              <a:rPr lang="en-US" sz="2400" dirty="0" err="1">
                <a:solidFill>
                  <a:srgbClr val="000000"/>
                </a:solidFill>
              </a:rPr>
              <a:t>Haria</a:t>
            </a:r>
            <a:endParaRPr lang="en-US" sz="2400" dirty="0">
              <a:solidFill>
                <a:srgbClr val="000000"/>
              </a:solidFill>
            </a:endParaRPr>
          </a:p>
        </p:txBody>
      </p:sp>
      <p:pic>
        <p:nvPicPr>
          <p:cNvPr id="6" name="Picture 5">
            <a:extLst>
              <a:ext uri="{FF2B5EF4-FFF2-40B4-BE49-F238E27FC236}">
                <a16:creationId xmlns:a16="http://schemas.microsoft.com/office/drawing/2014/main" id="{0E6FE870-F2BA-4073-9EE3-84FED347CC7D}"/>
              </a:ext>
            </a:extLst>
          </p:cNvPr>
          <p:cNvPicPr>
            <a:picLocks noChangeAspect="1"/>
          </p:cNvPicPr>
          <p:nvPr/>
        </p:nvPicPr>
        <p:blipFill>
          <a:blip r:embed="rId3"/>
          <a:stretch>
            <a:fillRect/>
          </a:stretch>
        </p:blipFill>
        <p:spPr>
          <a:xfrm>
            <a:off x="9705974" y="5867400"/>
            <a:ext cx="2486025" cy="990600"/>
          </a:xfrm>
          <a:prstGeom prst="rect">
            <a:avLst/>
          </a:prstGeom>
        </p:spPr>
      </p:pic>
    </p:spTree>
    <p:extLst>
      <p:ext uri="{BB962C8B-B14F-4D97-AF65-F5344CB8AC3E}">
        <p14:creationId xmlns:p14="http://schemas.microsoft.com/office/powerpoint/2010/main" val="448609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DDEB8-629B-4456-87AD-37579E32D465}"/>
              </a:ext>
            </a:extLst>
          </p:cNvPr>
          <p:cNvSpPr txBox="1"/>
          <p:nvPr/>
        </p:nvSpPr>
        <p:spPr>
          <a:xfrm>
            <a:off x="4357028" y="78031"/>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Modeling</a:t>
            </a:r>
            <a:endParaRPr lang="en-US" sz="4400" kern="1200" dirty="0">
              <a:solidFill>
                <a:schemeClr val="tx1"/>
              </a:solidFill>
              <a:latin typeface="+mj-lt"/>
              <a:ea typeface="+mj-ea"/>
              <a:cs typeface="+mj-cs"/>
            </a:endParaRPr>
          </a:p>
        </p:txBody>
      </p:sp>
      <p:graphicFrame>
        <p:nvGraphicFramePr>
          <p:cNvPr id="6" name="TextBox 3">
            <a:extLst>
              <a:ext uri="{FF2B5EF4-FFF2-40B4-BE49-F238E27FC236}">
                <a16:creationId xmlns:a16="http://schemas.microsoft.com/office/drawing/2014/main" id="{CE2B2A97-2521-48D2-B2D5-CE7604F0F695}"/>
              </a:ext>
            </a:extLst>
          </p:cNvPr>
          <p:cNvGraphicFramePr/>
          <p:nvPr>
            <p:extLst>
              <p:ext uri="{D42A27DB-BD31-4B8C-83A1-F6EECF244321}">
                <p14:modId xmlns:p14="http://schemas.microsoft.com/office/powerpoint/2010/main" val="2878758664"/>
              </p:ext>
            </p:extLst>
          </p:nvPr>
        </p:nvGraphicFramePr>
        <p:xfrm>
          <a:off x="3679874" y="140359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60EA67D-5AEF-4FF4-945A-29D7E5686F44}"/>
              </a:ext>
            </a:extLst>
          </p:cNvPr>
          <p:cNvSpPr txBox="1"/>
          <p:nvPr/>
        </p:nvSpPr>
        <p:spPr>
          <a:xfrm>
            <a:off x="351692" y="1690688"/>
            <a:ext cx="6597747" cy="2585323"/>
          </a:xfrm>
          <a:prstGeom prst="rect">
            <a:avLst/>
          </a:prstGeom>
          <a:noFill/>
        </p:spPr>
        <p:txBody>
          <a:bodyPr wrap="square" rtlCol="0">
            <a:spAutoFit/>
          </a:bodyPr>
          <a:lstStyle/>
          <a:p>
            <a:pPr marL="342900" indent="-342900">
              <a:buFont typeface="Arial" panose="020B0604020202020204" pitchFamily="34" charset="0"/>
              <a:buChar char="•"/>
            </a:pPr>
            <a:r>
              <a:rPr lang="en-US" sz="2400" dirty="0"/>
              <a:t>We will use the following modeling techniques for prediction.</a:t>
            </a:r>
          </a:p>
          <a:p>
            <a:endParaRPr lang="en-US" sz="2400" dirty="0"/>
          </a:p>
          <a:p>
            <a:pPr marL="342900" indent="-342900">
              <a:buFont typeface="Arial" panose="020B0604020202020204" pitchFamily="34" charset="0"/>
              <a:buChar char="•"/>
            </a:pPr>
            <a:r>
              <a:rPr lang="en-US" sz="2400" dirty="0"/>
              <a:t>The process includes feature selection &amp; representation ,model selection and reasoning and description.</a:t>
            </a:r>
            <a:endParaRPr lang="en-US" dirty="0"/>
          </a:p>
          <a:p>
            <a:endParaRPr lang="en-US" dirty="0"/>
          </a:p>
        </p:txBody>
      </p:sp>
    </p:spTree>
    <p:extLst>
      <p:ext uri="{BB962C8B-B14F-4D97-AF65-F5344CB8AC3E}">
        <p14:creationId xmlns:p14="http://schemas.microsoft.com/office/powerpoint/2010/main" val="211715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r>
              <a:rPr lang="en-US" sz="5400" dirty="0">
                <a:solidFill>
                  <a:schemeClr val="bg1"/>
                </a:solidFill>
              </a:rPr>
              <a:t>Random Forest Classifier</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2C5A75-11C7-4D73-A30F-19A0084EF29F}"/>
              </a:ext>
            </a:extLst>
          </p:cNvPr>
          <p:cNvPicPr>
            <a:picLocks noChangeAspect="1"/>
          </p:cNvPicPr>
          <p:nvPr/>
        </p:nvPicPr>
        <p:blipFill>
          <a:blip r:embed="rId2"/>
          <a:stretch>
            <a:fillRect/>
          </a:stretch>
        </p:blipFill>
        <p:spPr>
          <a:xfrm>
            <a:off x="526073" y="2639394"/>
            <a:ext cx="10245942" cy="2030865"/>
          </a:xfrm>
          <a:prstGeom prst="rect">
            <a:avLst/>
          </a:prstGeom>
        </p:spPr>
      </p:pic>
      <p:pic>
        <p:nvPicPr>
          <p:cNvPr id="7" name="Picture 6">
            <a:extLst>
              <a:ext uri="{FF2B5EF4-FFF2-40B4-BE49-F238E27FC236}">
                <a16:creationId xmlns:a16="http://schemas.microsoft.com/office/drawing/2014/main" id="{63C89478-0625-44CE-97CA-36FDA0380062}"/>
              </a:ext>
            </a:extLst>
          </p:cNvPr>
          <p:cNvPicPr>
            <a:picLocks noChangeAspect="1"/>
          </p:cNvPicPr>
          <p:nvPr/>
        </p:nvPicPr>
        <p:blipFill>
          <a:blip r:embed="rId3"/>
          <a:stretch>
            <a:fillRect/>
          </a:stretch>
        </p:blipFill>
        <p:spPr>
          <a:xfrm>
            <a:off x="378068" y="4838040"/>
            <a:ext cx="10145259" cy="1676474"/>
          </a:xfrm>
          <a:prstGeom prst="rect">
            <a:avLst/>
          </a:prstGeom>
        </p:spPr>
      </p:pic>
    </p:spTree>
    <p:extLst>
      <p:ext uri="{BB962C8B-B14F-4D97-AF65-F5344CB8AC3E}">
        <p14:creationId xmlns:p14="http://schemas.microsoft.com/office/powerpoint/2010/main" val="1599300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ea typeface="+mj-ea"/>
                <a:cs typeface="+mj-cs"/>
              </a:rPr>
              <a:t>Bernoulli Naïve Bayes</a:t>
            </a:r>
          </a:p>
        </p:txBody>
      </p:sp>
      <p:cxnSp>
        <p:nvCxnSpPr>
          <p:cNvPr id="25" name="Straight Connector 2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809DAE-FBCD-4013-87EC-9DC2D2DC7CAC}"/>
              </a:ext>
            </a:extLst>
          </p:cNvPr>
          <p:cNvPicPr>
            <a:picLocks noChangeAspect="1"/>
          </p:cNvPicPr>
          <p:nvPr/>
        </p:nvPicPr>
        <p:blipFill>
          <a:blip r:embed="rId2"/>
          <a:stretch>
            <a:fillRect/>
          </a:stretch>
        </p:blipFill>
        <p:spPr>
          <a:xfrm>
            <a:off x="378068" y="2974876"/>
            <a:ext cx="11478043" cy="2792877"/>
          </a:xfrm>
          <a:prstGeom prst="rect">
            <a:avLst/>
          </a:prstGeom>
        </p:spPr>
      </p:pic>
    </p:spTree>
    <p:extLst>
      <p:ext uri="{BB962C8B-B14F-4D97-AF65-F5344CB8AC3E}">
        <p14:creationId xmlns:p14="http://schemas.microsoft.com/office/powerpoint/2010/main" val="3109417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a:solidFill>
                  <a:srgbClr val="FFFFFF"/>
                </a:solidFill>
                <a:latin typeface="+mj-lt"/>
                <a:ea typeface="+mj-ea"/>
                <a:cs typeface="+mj-cs"/>
              </a:rPr>
              <a:t>Gaussian Naïve Bayes</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3031FCB-48D2-49C0-9D12-702A6C539592}"/>
              </a:ext>
            </a:extLst>
          </p:cNvPr>
          <p:cNvPicPr>
            <a:picLocks noChangeAspect="1"/>
          </p:cNvPicPr>
          <p:nvPr/>
        </p:nvPicPr>
        <p:blipFill>
          <a:blip r:embed="rId2"/>
          <a:stretch>
            <a:fillRect/>
          </a:stretch>
        </p:blipFill>
        <p:spPr>
          <a:xfrm>
            <a:off x="320040" y="2899174"/>
            <a:ext cx="11496821" cy="3219110"/>
          </a:xfrm>
          <a:prstGeom prst="rect">
            <a:avLst/>
          </a:prstGeom>
        </p:spPr>
      </p:pic>
    </p:spTree>
    <p:extLst>
      <p:ext uri="{BB962C8B-B14F-4D97-AF65-F5344CB8AC3E}">
        <p14:creationId xmlns:p14="http://schemas.microsoft.com/office/powerpoint/2010/main" val="2183250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Multinomial Naïve Bayes</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7B49BAD-0709-47EB-91B4-7E7FBD7FB672}"/>
              </a:ext>
            </a:extLst>
          </p:cNvPr>
          <p:cNvPicPr>
            <a:picLocks noChangeAspect="1"/>
          </p:cNvPicPr>
          <p:nvPr/>
        </p:nvPicPr>
        <p:blipFill>
          <a:blip r:embed="rId2"/>
          <a:stretch>
            <a:fillRect/>
          </a:stretch>
        </p:blipFill>
        <p:spPr>
          <a:xfrm>
            <a:off x="320040" y="2764514"/>
            <a:ext cx="11496821" cy="3488431"/>
          </a:xfrm>
          <a:prstGeom prst="rect">
            <a:avLst/>
          </a:prstGeom>
        </p:spPr>
      </p:pic>
    </p:spTree>
    <p:extLst>
      <p:ext uri="{BB962C8B-B14F-4D97-AF65-F5344CB8AC3E}">
        <p14:creationId xmlns:p14="http://schemas.microsoft.com/office/powerpoint/2010/main" val="366051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KNN Classifier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82C4A6D-C030-4618-9A70-CCCBDE4BA271}"/>
              </a:ext>
            </a:extLst>
          </p:cNvPr>
          <p:cNvPicPr>
            <a:picLocks noChangeAspect="1"/>
          </p:cNvPicPr>
          <p:nvPr/>
        </p:nvPicPr>
        <p:blipFill>
          <a:blip r:embed="rId2"/>
          <a:stretch>
            <a:fillRect/>
          </a:stretch>
        </p:blipFill>
        <p:spPr>
          <a:xfrm>
            <a:off x="378068" y="2609997"/>
            <a:ext cx="10060160" cy="3781425"/>
          </a:xfrm>
          <a:prstGeom prst="rect">
            <a:avLst/>
          </a:prstGeom>
        </p:spPr>
      </p:pic>
    </p:spTree>
    <p:extLst>
      <p:ext uri="{BB962C8B-B14F-4D97-AF65-F5344CB8AC3E}">
        <p14:creationId xmlns:p14="http://schemas.microsoft.com/office/powerpoint/2010/main" val="3040392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KNN Classifier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2C87B5A7-FBD7-4B32-8237-2DF88374596F}"/>
              </a:ext>
            </a:extLst>
          </p:cNvPr>
          <p:cNvPicPr>
            <a:picLocks noChangeAspect="1"/>
          </p:cNvPicPr>
          <p:nvPr/>
        </p:nvPicPr>
        <p:blipFill>
          <a:blip r:embed="rId2"/>
          <a:stretch>
            <a:fillRect/>
          </a:stretch>
        </p:blipFill>
        <p:spPr>
          <a:xfrm>
            <a:off x="237390" y="2239347"/>
            <a:ext cx="10539398" cy="3851963"/>
          </a:xfrm>
          <a:prstGeom prst="rect">
            <a:avLst/>
          </a:prstGeom>
        </p:spPr>
      </p:pic>
    </p:spTree>
    <p:extLst>
      <p:ext uri="{BB962C8B-B14F-4D97-AF65-F5344CB8AC3E}">
        <p14:creationId xmlns:p14="http://schemas.microsoft.com/office/powerpoint/2010/main" val="35507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kern="1200" dirty="0">
                <a:solidFill>
                  <a:srgbClr val="FFFFFF"/>
                </a:solidFill>
                <a:latin typeface="+mj-lt"/>
                <a:ea typeface="+mj-ea"/>
                <a:cs typeface="+mj-cs"/>
              </a:rPr>
              <a:t>KNN Classifier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5C5AEF2-58EA-4C8D-B8F3-3DD27582C68B}"/>
              </a:ext>
            </a:extLst>
          </p:cNvPr>
          <p:cNvPicPr>
            <a:picLocks noChangeAspect="1"/>
          </p:cNvPicPr>
          <p:nvPr/>
        </p:nvPicPr>
        <p:blipFill>
          <a:blip r:embed="rId2"/>
          <a:stretch>
            <a:fillRect/>
          </a:stretch>
        </p:blipFill>
        <p:spPr>
          <a:xfrm>
            <a:off x="378068" y="2732844"/>
            <a:ext cx="8386104" cy="3517157"/>
          </a:xfrm>
          <a:prstGeom prst="rect">
            <a:avLst/>
          </a:prstGeom>
        </p:spPr>
      </p:pic>
    </p:spTree>
    <p:extLst>
      <p:ext uri="{BB962C8B-B14F-4D97-AF65-F5344CB8AC3E}">
        <p14:creationId xmlns:p14="http://schemas.microsoft.com/office/powerpoint/2010/main" val="1578310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dirty="0">
                <a:solidFill>
                  <a:srgbClr val="FFFFFF"/>
                </a:solidFill>
              </a:rPr>
              <a:t>Decision Tree Classifier</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FEC51B9-F55C-41B5-AFE9-D0DBFD572C81}"/>
              </a:ext>
            </a:extLst>
          </p:cNvPr>
          <p:cNvPicPr>
            <a:picLocks noChangeAspect="1"/>
          </p:cNvPicPr>
          <p:nvPr/>
        </p:nvPicPr>
        <p:blipFill>
          <a:blip r:embed="rId2"/>
          <a:stretch>
            <a:fillRect/>
          </a:stretch>
        </p:blipFill>
        <p:spPr>
          <a:xfrm>
            <a:off x="378068" y="2648162"/>
            <a:ext cx="7861318" cy="1561676"/>
          </a:xfrm>
          <a:prstGeom prst="rect">
            <a:avLst/>
          </a:prstGeom>
        </p:spPr>
      </p:pic>
      <p:pic>
        <p:nvPicPr>
          <p:cNvPr id="7" name="Picture 6">
            <a:extLst>
              <a:ext uri="{FF2B5EF4-FFF2-40B4-BE49-F238E27FC236}">
                <a16:creationId xmlns:a16="http://schemas.microsoft.com/office/drawing/2014/main" id="{E90C5425-E837-4C0E-A53F-2A7900C64327}"/>
              </a:ext>
            </a:extLst>
          </p:cNvPr>
          <p:cNvPicPr>
            <a:picLocks noChangeAspect="1"/>
          </p:cNvPicPr>
          <p:nvPr/>
        </p:nvPicPr>
        <p:blipFill>
          <a:blip r:embed="rId3"/>
          <a:stretch>
            <a:fillRect/>
          </a:stretch>
        </p:blipFill>
        <p:spPr>
          <a:xfrm>
            <a:off x="378068" y="4408938"/>
            <a:ext cx="7846512" cy="2000861"/>
          </a:xfrm>
          <a:prstGeom prst="rect">
            <a:avLst/>
          </a:prstGeom>
        </p:spPr>
      </p:pic>
    </p:spTree>
    <p:extLst>
      <p:ext uri="{BB962C8B-B14F-4D97-AF65-F5344CB8AC3E}">
        <p14:creationId xmlns:p14="http://schemas.microsoft.com/office/powerpoint/2010/main" val="216319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r>
              <a:rPr lang="en-US" sz="5400" dirty="0">
                <a:solidFill>
                  <a:schemeClr val="bg1"/>
                </a:solidFill>
              </a:rPr>
              <a:t>Logistic Regression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8B890D8-BD0D-4E32-9638-617DD52BDDCB}"/>
              </a:ext>
            </a:extLst>
          </p:cNvPr>
          <p:cNvPicPr>
            <a:picLocks noChangeAspect="1"/>
          </p:cNvPicPr>
          <p:nvPr/>
        </p:nvPicPr>
        <p:blipFill>
          <a:blip r:embed="rId2"/>
          <a:stretch>
            <a:fillRect/>
          </a:stretch>
        </p:blipFill>
        <p:spPr>
          <a:xfrm>
            <a:off x="378067" y="2577831"/>
            <a:ext cx="10501967" cy="1464945"/>
          </a:xfrm>
          <a:prstGeom prst="rect">
            <a:avLst/>
          </a:prstGeom>
        </p:spPr>
      </p:pic>
      <p:pic>
        <p:nvPicPr>
          <p:cNvPr id="10" name="Picture 9">
            <a:extLst>
              <a:ext uri="{FF2B5EF4-FFF2-40B4-BE49-F238E27FC236}">
                <a16:creationId xmlns:a16="http://schemas.microsoft.com/office/drawing/2014/main" id="{65744EB1-04DB-4D3B-BB77-644C75E21924}"/>
              </a:ext>
            </a:extLst>
          </p:cNvPr>
          <p:cNvPicPr>
            <a:picLocks noChangeAspect="1"/>
          </p:cNvPicPr>
          <p:nvPr/>
        </p:nvPicPr>
        <p:blipFill>
          <a:blip r:embed="rId3"/>
          <a:stretch>
            <a:fillRect/>
          </a:stretch>
        </p:blipFill>
        <p:spPr>
          <a:xfrm>
            <a:off x="418597" y="4387213"/>
            <a:ext cx="10275907" cy="1464945"/>
          </a:xfrm>
          <a:prstGeom prst="rect">
            <a:avLst/>
          </a:prstGeom>
        </p:spPr>
      </p:pic>
    </p:spTree>
    <p:extLst>
      <p:ext uri="{BB962C8B-B14F-4D97-AF65-F5344CB8AC3E}">
        <p14:creationId xmlns:p14="http://schemas.microsoft.com/office/powerpoint/2010/main" val="1292812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1921"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2510854"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FFFF"/>
                </a:solidFill>
                <a:latin typeface="+mj-lt"/>
                <a:ea typeface="+mj-ea"/>
                <a:cs typeface="+mj-cs"/>
              </a:rPr>
              <a:t>Problem Statement</a:t>
            </a:r>
            <a:endParaRPr lang="en-US" sz="4400" dirty="0">
              <a:solidFill>
                <a:srgbClr val="FFFFFF"/>
              </a:solidFill>
              <a:latin typeface="+mj-lt"/>
              <a:ea typeface="+mj-ea"/>
              <a:cs typeface="+mj-cs"/>
            </a:endParaRPr>
          </a:p>
        </p:txBody>
      </p:sp>
      <p:graphicFrame>
        <p:nvGraphicFramePr>
          <p:cNvPr id="41" name="TextBox 3">
            <a:extLst>
              <a:ext uri="{FF2B5EF4-FFF2-40B4-BE49-F238E27FC236}">
                <a16:creationId xmlns:a16="http://schemas.microsoft.com/office/drawing/2014/main" id="{657FB02A-851E-4687-AD9C-B725A0E63B88}"/>
              </a:ext>
            </a:extLst>
          </p:cNvPr>
          <p:cNvGraphicFramePr/>
          <p:nvPr>
            <p:extLst>
              <p:ext uri="{D42A27DB-BD31-4B8C-83A1-F6EECF244321}">
                <p14:modId xmlns:p14="http://schemas.microsoft.com/office/powerpoint/2010/main" val="223196021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4032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r>
              <a:rPr lang="en-US" sz="5400" dirty="0">
                <a:solidFill>
                  <a:schemeClr val="bg1"/>
                </a:solidFill>
              </a:rPr>
              <a:t>Multinomial Logistic Regression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D0E36D1-EFFA-41F1-AC2D-74616FB3B953}"/>
              </a:ext>
            </a:extLst>
          </p:cNvPr>
          <p:cNvPicPr>
            <a:picLocks noChangeAspect="1"/>
          </p:cNvPicPr>
          <p:nvPr/>
        </p:nvPicPr>
        <p:blipFill>
          <a:blip r:embed="rId2"/>
          <a:stretch>
            <a:fillRect/>
          </a:stretch>
        </p:blipFill>
        <p:spPr>
          <a:xfrm>
            <a:off x="378068" y="2602266"/>
            <a:ext cx="9545651" cy="1653468"/>
          </a:xfrm>
          <a:prstGeom prst="rect">
            <a:avLst/>
          </a:prstGeom>
        </p:spPr>
      </p:pic>
      <p:pic>
        <p:nvPicPr>
          <p:cNvPr id="12" name="Picture 11">
            <a:extLst>
              <a:ext uri="{FF2B5EF4-FFF2-40B4-BE49-F238E27FC236}">
                <a16:creationId xmlns:a16="http://schemas.microsoft.com/office/drawing/2014/main" id="{1A586E5D-6BEC-4834-BB0F-92BAF5995710}"/>
              </a:ext>
            </a:extLst>
          </p:cNvPr>
          <p:cNvPicPr>
            <a:picLocks noChangeAspect="1"/>
          </p:cNvPicPr>
          <p:nvPr/>
        </p:nvPicPr>
        <p:blipFill>
          <a:blip r:embed="rId3"/>
          <a:stretch>
            <a:fillRect/>
          </a:stretch>
        </p:blipFill>
        <p:spPr>
          <a:xfrm>
            <a:off x="378068" y="4530138"/>
            <a:ext cx="9495689" cy="1758461"/>
          </a:xfrm>
          <a:prstGeom prst="rect">
            <a:avLst/>
          </a:prstGeom>
        </p:spPr>
      </p:pic>
    </p:spTree>
    <p:extLst>
      <p:ext uri="{BB962C8B-B14F-4D97-AF65-F5344CB8AC3E}">
        <p14:creationId xmlns:p14="http://schemas.microsoft.com/office/powerpoint/2010/main" val="1015186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r>
              <a:rPr lang="en-US" sz="5400">
                <a:solidFill>
                  <a:schemeClr val="bg1"/>
                </a:solidFill>
              </a:rPr>
              <a:t>Conclusion</a:t>
            </a:r>
            <a:endParaRPr lang="en-US" sz="5400" dirty="0">
              <a:solidFill>
                <a:schemeClr val="bg1"/>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E4B3F997-855E-44DA-8839-508A2151903B}"/>
              </a:ext>
            </a:extLst>
          </p:cNvPr>
          <p:cNvGraphicFramePr>
            <a:graphicFrameLocks noGrp="1"/>
          </p:cNvGraphicFramePr>
          <p:nvPr>
            <p:extLst>
              <p:ext uri="{D42A27DB-BD31-4B8C-83A1-F6EECF244321}">
                <p14:modId xmlns:p14="http://schemas.microsoft.com/office/powerpoint/2010/main" val="385992891"/>
              </p:ext>
            </p:extLst>
          </p:nvPr>
        </p:nvGraphicFramePr>
        <p:xfrm>
          <a:off x="1126435" y="2610678"/>
          <a:ext cx="9607826" cy="4213938"/>
        </p:xfrm>
        <a:graphic>
          <a:graphicData uri="http://schemas.openxmlformats.org/drawingml/2006/table">
            <a:tbl>
              <a:tblPr firstRow="1" bandRow="1">
                <a:tableStyleId>{E8034E78-7F5D-4C2E-B375-FC64B27BC917}</a:tableStyleId>
              </a:tblPr>
              <a:tblGrid>
                <a:gridCol w="4803260">
                  <a:extLst>
                    <a:ext uri="{9D8B030D-6E8A-4147-A177-3AD203B41FA5}">
                      <a16:colId xmlns:a16="http://schemas.microsoft.com/office/drawing/2014/main" val="1647966703"/>
                    </a:ext>
                  </a:extLst>
                </a:gridCol>
                <a:gridCol w="4804566">
                  <a:extLst>
                    <a:ext uri="{9D8B030D-6E8A-4147-A177-3AD203B41FA5}">
                      <a16:colId xmlns:a16="http://schemas.microsoft.com/office/drawing/2014/main" val="2551392508"/>
                    </a:ext>
                  </a:extLst>
                </a:gridCol>
              </a:tblGrid>
              <a:tr h="626562">
                <a:tc>
                  <a:txBody>
                    <a:bodyPr/>
                    <a:lstStyle/>
                    <a:p>
                      <a:pPr algn="ctr"/>
                      <a:r>
                        <a:rPr lang="en-US" sz="2800" baseline="0" dirty="0">
                          <a:solidFill>
                            <a:schemeClr val="bg1"/>
                          </a:solidFill>
                        </a:rPr>
                        <a:t>Models</a:t>
                      </a:r>
                      <a:r>
                        <a:rPr lang="en-US" sz="2800" baseline="0" dirty="0">
                          <a:solidFill>
                            <a:schemeClr val="tx1"/>
                          </a:solidFill>
                        </a:rPr>
                        <a:t> </a:t>
                      </a:r>
                    </a:p>
                  </a:txBody>
                  <a:tcPr/>
                </a:tc>
                <a:tc>
                  <a:txBody>
                    <a:bodyPr/>
                    <a:lstStyle/>
                    <a:p>
                      <a:pPr algn="ctr"/>
                      <a:r>
                        <a:rPr lang="en-US" sz="2800" baseline="0" dirty="0">
                          <a:solidFill>
                            <a:schemeClr val="bg1"/>
                          </a:solidFill>
                        </a:rPr>
                        <a:t>Accuracy</a:t>
                      </a:r>
                    </a:p>
                  </a:txBody>
                  <a:tcPr/>
                </a:tc>
                <a:extLst>
                  <a:ext uri="{0D108BD9-81ED-4DB2-BD59-A6C34878D82A}">
                    <a16:rowId xmlns:a16="http://schemas.microsoft.com/office/drawing/2014/main" val="365460182"/>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rPr>
                        <a:t>Random Forest Classifier</a:t>
                      </a:r>
                    </a:p>
                  </a:txBody>
                  <a:tcPr/>
                </a:tc>
                <a:tc>
                  <a:txBody>
                    <a:bodyPr/>
                    <a:lstStyle/>
                    <a:p>
                      <a:r>
                        <a:rPr lang="en-US" baseline="0" dirty="0">
                          <a:solidFill>
                            <a:schemeClr val="tx1"/>
                          </a:solidFill>
                        </a:rPr>
                        <a:t>62%</a:t>
                      </a:r>
                    </a:p>
                  </a:txBody>
                  <a:tcPr/>
                </a:tc>
                <a:extLst>
                  <a:ext uri="{0D108BD9-81ED-4DB2-BD59-A6C34878D82A}">
                    <a16:rowId xmlns:a16="http://schemas.microsoft.com/office/drawing/2014/main" val="3475443630"/>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Bernoulli Naïve Bayes</a:t>
                      </a:r>
                    </a:p>
                  </a:txBody>
                  <a:tcPr/>
                </a:tc>
                <a:tc>
                  <a:txBody>
                    <a:bodyPr/>
                    <a:lstStyle/>
                    <a:p>
                      <a:r>
                        <a:rPr lang="en-US" baseline="0" dirty="0">
                          <a:solidFill>
                            <a:schemeClr val="tx1"/>
                          </a:solidFill>
                        </a:rPr>
                        <a:t>57%</a:t>
                      </a:r>
                    </a:p>
                  </a:txBody>
                  <a:tcPr/>
                </a:tc>
                <a:extLst>
                  <a:ext uri="{0D108BD9-81ED-4DB2-BD59-A6C34878D82A}">
                    <a16:rowId xmlns:a16="http://schemas.microsoft.com/office/drawing/2014/main" val="6926555"/>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Gaussian Naïve Bayes</a:t>
                      </a:r>
                    </a:p>
                  </a:txBody>
                  <a:tcPr/>
                </a:tc>
                <a:tc>
                  <a:txBody>
                    <a:bodyPr/>
                    <a:lstStyle/>
                    <a:p>
                      <a:r>
                        <a:rPr lang="en-US" baseline="0">
                          <a:solidFill>
                            <a:schemeClr val="tx1"/>
                          </a:solidFill>
                        </a:rPr>
                        <a:t>55%</a:t>
                      </a:r>
                      <a:endParaRPr lang="en-US" baseline="0" dirty="0">
                        <a:solidFill>
                          <a:schemeClr val="tx1"/>
                        </a:solidFill>
                      </a:endParaRPr>
                    </a:p>
                  </a:txBody>
                  <a:tcPr/>
                </a:tc>
                <a:extLst>
                  <a:ext uri="{0D108BD9-81ED-4DB2-BD59-A6C34878D82A}">
                    <a16:rowId xmlns:a16="http://schemas.microsoft.com/office/drawing/2014/main" val="3645860668"/>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Multinomial Naïve Bayes</a:t>
                      </a:r>
                    </a:p>
                  </a:txBody>
                  <a:tcPr/>
                </a:tc>
                <a:tc>
                  <a:txBody>
                    <a:bodyPr/>
                    <a:lstStyle/>
                    <a:p>
                      <a:r>
                        <a:rPr lang="en-US" baseline="0" dirty="0">
                          <a:solidFill>
                            <a:schemeClr val="tx1"/>
                          </a:solidFill>
                        </a:rPr>
                        <a:t>59%</a:t>
                      </a:r>
                    </a:p>
                  </a:txBody>
                  <a:tcPr/>
                </a:tc>
                <a:extLst>
                  <a:ext uri="{0D108BD9-81ED-4DB2-BD59-A6C34878D82A}">
                    <a16:rowId xmlns:a16="http://schemas.microsoft.com/office/drawing/2014/main" val="1528598361"/>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a:solidFill>
                            <a:schemeClr val="tx1"/>
                          </a:solidFill>
                          <a:latin typeface="+mn-lt"/>
                          <a:ea typeface="+mn-ea"/>
                          <a:cs typeface="+mn-cs"/>
                        </a:rPr>
                        <a:t>KNN Classifier</a:t>
                      </a:r>
                    </a:p>
                  </a:txBody>
                  <a:tcPr/>
                </a:tc>
                <a:tc>
                  <a:txBody>
                    <a:bodyPr/>
                    <a:lstStyle/>
                    <a:p>
                      <a:r>
                        <a:rPr lang="en-US" baseline="0" dirty="0">
                          <a:solidFill>
                            <a:schemeClr val="tx1"/>
                          </a:solidFill>
                        </a:rPr>
                        <a:t>59%</a:t>
                      </a:r>
                    </a:p>
                  </a:txBody>
                  <a:tcPr/>
                </a:tc>
                <a:extLst>
                  <a:ext uri="{0D108BD9-81ED-4DB2-BD59-A6C34878D82A}">
                    <a16:rowId xmlns:a16="http://schemas.microsoft.com/office/drawing/2014/main" val="2108332213"/>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rPr>
                        <a:t>Decision Tree Classifier</a:t>
                      </a:r>
                    </a:p>
                  </a:txBody>
                  <a:tcPr/>
                </a:tc>
                <a:tc>
                  <a:txBody>
                    <a:bodyPr/>
                    <a:lstStyle/>
                    <a:p>
                      <a:r>
                        <a:rPr lang="en-US" baseline="0" dirty="0">
                          <a:solidFill>
                            <a:schemeClr val="tx1"/>
                          </a:solidFill>
                        </a:rPr>
                        <a:t>62%</a:t>
                      </a:r>
                    </a:p>
                  </a:txBody>
                  <a:tcPr/>
                </a:tc>
                <a:extLst>
                  <a:ext uri="{0D108BD9-81ED-4DB2-BD59-A6C34878D82A}">
                    <a16:rowId xmlns:a16="http://schemas.microsoft.com/office/drawing/2014/main" val="2457057794"/>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rPr>
                        <a:t>Logistic Regression</a:t>
                      </a:r>
                    </a:p>
                  </a:txBody>
                  <a:tcPr/>
                </a:tc>
                <a:tc>
                  <a:txBody>
                    <a:bodyPr/>
                    <a:lstStyle/>
                    <a:p>
                      <a:r>
                        <a:rPr lang="en-US" baseline="0" dirty="0">
                          <a:solidFill>
                            <a:schemeClr val="tx1"/>
                          </a:solidFill>
                        </a:rPr>
                        <a:t>53%</a:t>
                      </a:r>
                    </a:p>
                  </a:txBody>
                  <a:tcPr/>
                </a:tc>
                <a:extLst>
                  <a:ext uri="{0D108BD9-81ED-4DB2-BD59-A6C34878D82A}">
                    <a16:rowId xmlns:a16="http://schemas.microsoft.com/office/drawing/2014/main" val="1273110837"/>
                  </a:ext>
                </a:extLst>
              </a:tr>
              <a:tr h="4484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tx1"/>
                          </a:solidFill>
                        </a:rPr>
                        <a:t>Multinomial Logistic Regression</a:t>
                      </a:r>
                    </a:p>
                  </a:txBody>
                  <a:tcPr/>
                </a:tc>
                <a:tc>
                  <a:txBody>
                    <a:bodyPr/>
                    <a:lstStyle/>
                    <a:p>
                      <a:r>
                        <a:rPr lang="en-US" baseline="0" dirty="0">
                          <a:solidFill>
                            <a:schemeClr val="tx1"/>
                          </a:solidFill>
                        </a:rPr>
                        <a:t>63%</a:t>
                      </a:r>
                    </a:p>
                  </a:txBody>
                  <a:tcPr/>
                </a:tc>
                <a:extLst>
                  <a:ext uri="{0D108BD9-81ED-4DB2-BD59-A6C34878D82A}">
                    <a16:rowId xmlns:a16="http://schemas.microsoft.com/office/drawing/2014/main" val="2230469450"/>
                  </a:ext>
                </a:extLst>
              </a:tr>
            </a:tbl>
          </a:graphicData>
        </a:graphic>
      </p:graphicFrame>
    </p:spTree>
    <p:extLst>
      <p:ext uri="{BB962C8B-B14F-4D97-AF65-F5344CB8AC3E}">
        <p14:creationId xmlns:p14="http://schemas.microsoft.com/office/powerpoint/2010/main" val="671286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r>
              <a:rPr lang="en-US" sz="5400">
                <a:solidFill>
                  <a:schemeClr val="bg1"/>
                </a:solidFill>
              </a:rPr>
              <a:t>Conclusion</a:t>
            </a:r>
            <a:endParaRPr lang="en-US" sz="5400" dirty="0">
              <a:solidFill>
                <a:schemeClr val="bg1"/>
              </a:solidFill>
            </a:endParaRP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EAE6064-E935-418E-9F33-E7B8147A4AC9}"/>
              </a:ext>
            </a:extLst>
          </p:cNvPr>
          <p:cNvSpPr txBox="1"/>
          <p:nvPr/>
        </p:nvSpPr>
        <p:spPr>
          <a:xfrm>
            <a:off x="378068" y="2809460"/>
            <a:ext cx="11124819" cy="3877985"/>
          </a:xfrm>
          <a:prstGeom prst="rect">
            <a:avLst/>
          </a:prstGeom>
          <a:noFill/>
        </p:spPr>
        <p:txBody>
          <a:bodyPr wrap="square" rtlCol="0">
            <a:spAutoFit/>
          </a:bodyPr>
          <a:lstStyle/>
          <a:p>
            <a:pPr marL="285750" indent="-285750">
              <a:buFont typeface="Arial" panose="020B0604020202020204" pitchFamily="34" charset="0"/>
              <a:buChar char="•"/>
            </a:pPr>
            <a:r>
              <a:rPr lang="en-US" sz="2400" dirty="0"/>
              <a:t>Predicted  next user destination – US</a:t>
            </a:r>
          </a:p>
          <a:p>
            <a:r>
              <a:rPr lang="en-US" sz="2400" b="1" u="sng" dirty="0"/>
              <a:t>Network Trails -:</a:t>
            </a:r>
          </a:p>
          <a:p>
            <a:pPr marL="285750" indent="-285750">
              <a:buFont typeface="Arial" panose="020B0604020202020204" pitchFamily="34" charset="0"/>
              <a:buChar char="•"/>
            </a:pPr>
            <a:r>
              <a:rPr lang="en-US" sz="2400" dirty="0"/>
              <a:t>Affiliate Providers – Direct Website &amp; google</a:t>
            </a:r>
          </a:p>
          <a:p>
            <a:pPr marL="285750" indent="-285750">
              <a:buFont typeface="Arial" panose="020B0604020202020204" pitchFamily="34" charset="0"/>
              <a:buChar char="•"/>
            </a:pPr>
            <a:r>
              <a:rPr lang="en-US" sz="2400" dirty="0"/>
              <a:t>Device Used – Mac OS and Windows</a:t>
            </a:r>
          </a:p>
          <a:p>
            <a:r>
              <a:rPr lang="en-US" sz="2400" b="1" u="sng" dirty="0"/>
              <a:t>Target Marketing :-</a:t>
            </a:r>
          </a:p>
          <a:p>
            <a:pPr marL="285750" indent="-285750">
              <a:buFont typeface="Arial" panose="020B0604020202020204" pitchFamily="34" charset="0"/>
              <a:buChar char="•"/>
            </a:pPr>
            <a:r>
              <a:rPr lang="en-US" sz="2400" dirty="0"/>
              <a:t>Gender  - Not much difference identified</a:t>
            </a:r>
          </a:p>
          <a:p>
            <a:pPr marL="285750" indent="-285750">
              <a:buFont typeface="Arial" panose="020B0604020202020204" pitchFamily="34" charset="0"/>
              <a:buChar char="•"/>
            </a:pPr>
            <a:r>
              <a:rPr lang="en-US" sz="2400" dirty="0"/>
              <a:t>Age Group – 20 – 40</a:t>
            </a:r>
          </a:p>
          <a:p>
            <a:pPr marL="285750" indent="-285750">
              <a:buFont typeface="Arial" panose="020B0604020202020204" pitchFamily="34" charset="0"/>
              <a:buChar char="•"/>
            </a:pPr>
            <a:r>
              <a:rPr lang="en-US" sz="2400" dirty="0"/>
              <a:t>Language – English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20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4F9F79B-A093-478E-96B5-EE02BC93A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782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2012368" y="208957"/>
            <a:ext cx="7410681" cy="173736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800" kern="1200" dirty="0">
              <a:solidFill>
                <a:schemeClr val="tx1"/>
              </a:solidFill>
              <a:latin typeface="+mj-lt"/>
              <a:ea typeface="+mj-ea"/>
              <a:cs typeface="+mj-cs"/>
            </a:endParaRPr>
          </a:p>
        </p:txBody>
      </p:sp>
      <p:sp>
        <p:nvSpPr>
          <p:cNvPr id="27" name="TextBox 3">
            <a:extLst>
              <a:ext uri="{FF2B5EF4-FFF2-40B4-BE49-F238E27FC236}">
                <a16:creationId xmlns:a16="http://schemas.microsoft.com/office/drawing/2014/main" id="{48DE991F-CA78-475F-AEB0-AF7E7AF00393}"/>
              </a:ext>
            </a:extLst>
          </p:cNvPr>
          <p:cNvSpPr txBox="1"/>
          <p:nvPr/>
        </p:nvSpPr>
        <p:spPr>
          <a:xfrm>
            <a:off x="114046" y="481970"/>
            <a:ext cx="9309003" cy="5722375"/>
          </a:xfrm>
          <a:prstGeom prst="rect">
            <a:avLst/>
          </a:prstGeom>
        </p:spPr>
        <p:txBody>
          <a:bodyPr vert="horz" lIns="91440" tIns="45720" rIns="91440" bIns="45720" rtlCol="0" anchor="ctr">
            <a:normAutofit lnSpcReduction="10000"/>
          </a:bodyPr>
          <a:lstStyle/>
          <a:p>
            <a:pPr marL="342900" indent="-342900">
              <a:lnSpc>
                <a:spcPct val="90000"/>
              </a:lnSpc>
              <a:spcAft>
                <a:spcPts val="600"/>
              </a:spcAft>
              <a:buFont typeface="Arial" panose="020B0604020202020204" pitchFamily="34" charset="0"/>
              <a:buChar char="•"/>
            </a:pPr>
            <a:r>
              <a:rPr lang="en-US" sz="2400" dirty="0"/>
              <a:t>In this dataset, we are using different CSV files. </a:t>
            </a:r>
          </a:p>
          <a:p>
            <a:pPr marL="342900" indent="-342900">
              <a:lnSpc>
                <a:spcPct val="90000"/>
              </a:lnSpc>
              <a:spcAft>
                <a:spcPts val="600"/>
              </a:spcAft>
              <a:buFont typeface="Arial" panose="020B0604020202020204" pitchFamily="34" charset="0"/>
              <a:buChar char="•"/>
            </a:pPr>
            <a:r>
              <a:rPr lang="en-US" sz="2400" dirty="0"/>
              <a:t>All the users in this dataset are from the USA. </a:t>
            </a:r>
          </a:p>
          <a:p>
            <a:pPr marL="342900" indent="-342900">
              <a:lnSpc>
                <a:spcPct val="90000"/>
              </a:lnSpc>
              <a:spcAft>
                <a:spcPts val="600"/>
              </a:spcAft>
              <a:buFont typeface="Arial" panose="020B0604020202020204" pitchFamily="34" charset="0"/>
              <a:buChar char="•"/>
            </a:pPr>
            <a:r>
              <a:rPr lang="en-US" sz="2400" dirty="0"/>
              <a:t>The training &amp; test sets are split by dates. </a:t>
            </a:r>
          </a:p>
          <a:p>
            <a:pPr marL="342900" indent="-342900">
              <a:lnSpc>
                <a:spcPct val="90000"/>
              </a:lnSpc>
              <a:spcAft>
                <a:spcPts val="600"/>
              </a:spcAft>
              <a:buFont typeface="Arial" panose="020B0604020202020204" pitchFamily="34" charset="0"/>
              <a:buChar char="•"/>
            </a:pPr>
            <a:r>
              <a:rPr lang="en-US" sz="2400" dirty="0"/>
              <a:t>In the test set, we will predict all the new users with first activities after 7/1/2014</a:t>
            </a:r>
          </a:p>
          <a:p>
            <a:pPr>
              <a:lnSpc>
                <a:spcPct val="90000"/>
              </a:lnSpc>
              <a:spcAft>
                <a:spcPts val="600"/>
              </a:spcAft>
            </a:pPr>
            <a:endParaRPr lang="en-US" sz="2400" dirty="0"/>
          </a:p>
          <a:p>
            <a:pPr>
              <a:lnSpc>
                <a:spcPct val="90000"/>
              </a:lnSpc>
              <a:spcAft>
                <a:spcPts val="600"/>
              </a:spcAft>
            </a:pPr>
            <a:br>
              <a:rPr lang="en-US" sz="2400" dirty="0"/>
            </a:br>
            <a:r>
              <a:rPr lang="en-US" sz="2400" dirty="0"/>
              <a:t>File descriptions</a:t>
            </a:r>
          </a:p>
          <a:p>
            <a:pPr indent="-228600">
              <a:lnSpc>
                <a:spcPct val="90000"/>
              </a:lnSpc>
              <a:spcAft>
                <a:spcPts val="600"/>
              </a:spcAft>
              <a:buFont typeface="Arial" panose="020B0604020202020204" pitchFamily="34" charset="0"/>
              <a:buChar char="•"/>
            </a:pPr>
            <a:r>
              <a:rPr lang="en-US" sz="2400" dirty="0"/>
              <a:t>train_users.csv - the training set of users (213k rows:16 columns)</a:t>
            </a:r>
          </a:p>
          <a:p>
            <a:pPr indent="-228600">
              <a:lnSpc>
                <a:spcPct val="90000"/>
              </a:lnSpc>
              <a:spcAft>
                <a:spcPts val="600"/>
              </a:spcAft>
              <a:buFont typeface="Arial" panose="020B0604020202020204" pitchFamily="34" charset="0"/>
              <a:buChar char="•"/>
            </a:pPr>
            <a:r>
              <a:rPr lang="en-US" sz="2400" dirty="0"/>
              <a:t>test_users.csv - the test set of users(62.1k rows:15 columns)</a:t>
            </a:r>
          </a:p>
          <a:p>
            <a:pPr indent="-228600">
              <a:lnSpc>
                <a:spcPct val="90000"/>
              </a:lnSpc>
              <a:spcAft>
                <a:spcPts val="600"/>
              </a:spcAft>
              <a:buFont typeface="Arial" panose="020B0604020202020204" pitchFamily="34" charset="0"/>
              <a:buChar char="•"/>
            </a:pPr>
            <a:r>
              <a:rPr lang="en-US" sz="2400" dirty="0"/>
              <a:t>sessions.csv - web sessions log for users(10.6m rows:6 columns)</a:t>
            </a:r>
          </a:p>
          <a:p>
            <a:pPr indent="-228600">
              <a:lnSpc>
                <a:spcPct val="90000"/>
              </a:lnSpc>
              <a:spcAft>
                <a:spcPts val="600"/>
              </a:spcAft>
              <a:buFont typeface="Arial" panose="020B0604020202020204" pitchFamily="34" charset="0"/>
              <a:buChar char="•"/>
            </a:pPr>
            <a:r>
              <a:rPr lang="en-US" sz="2400" dirty="0"/>
              <a:t>countries.csv - summary statistics of destination countries in this dataset &amp; their locations(10 rows:7 columns)</a:t>
            </a:r>
          </a:p>
          <a:p>
            <a:pPr indent="-228600">
              <a:lnSpc>
                <a:spcPct val="90000"/>
              </a:lnSpc>
              <a:spcAft>
                <a:spcPts val="600"/>
              </a:spcAft>
              <a:buFont typeface="Arial" panose="020B0604020202020204" pitchFamily="34" charset="0"/>
              <a:buChar char="•"/>
            </a:pPr>
            <a:r>
              <a:rPr lang="en-US" sz="2400" dirty="0"/>
              <a:t>age_gender_bkts.csv - summary statistics of users age group, gender, country of destination(420 rows:5 columns)</a:t>
            </a:r>
          </a:p>
        </p:txBody>
      </p:sp>
      <p:sp>
        <p:nvSpPr>
          <p:cNvPr id="34" name="Freeform: Shape 33">
            <a:extLst>
              <a:ext uri="{FF2B5EF4-FFF2-40B4-BE49-F238E27FC236}">
                <a16:creationId xmlns:a16="http://schemas.microsoft.com/office/drawing/2014/main" id="{11394CD8-BD30-4B74-86F4-51FDF3383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9938"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D4C22394-EBC2-4FAF-A555-6C02D589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3156585" y="3431556"/>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194F93-1F71-4A70-9DF1-28F183771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0722" y="5004581"/>
            <a:ext cx="962395" cy="9623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9BBC0C84-DC2A-43AE-9576-0A44295E8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11550" y="4865965"/>
            <a:ext cx="293695" cy="293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EC80C6C-68EF-4018-825C-B8F9D9B4957C}"/>
              </a:ext>
            </a:extLst>
          </p:cNvPr>
          <p:cNvSpPr txBox="1"/>
          <p:nvPr/>
        </p:nvSpPr>
        <p:spPr>
          <a:xfrm>
            <a:off x="9292947" y="653655"/>
            <a:ext cx="3087756" cy="1200329"/>
          </a:xfrm>
          <a:prstGeom prst="rect">
            <a:avLst/>
          </a:prstGeom>
          <a:noFill/>
        </p:spPr>
        <p:txBody>
          <a:bodyPr wrap="square" rtlCol="0">
            <a:spAutoFit/>
          </a:bodyPr>
          <a:lstStyle/>
          <a:p>
            <a:r>
              <a:rPr lang="en-US" sz="5400" b="1" dirty="0">
                <a:solidFill>
                  <a:schemeClr val="bg1"/>
                </a:solidFill>
              </a:rPr>
              <a:t>Dataset</a:t>
            </a:r>
            <a:endParaRPr lang="en-US" sz="5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97173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66578"/>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kern="1200" dirty="0">
                <a:solidFill>
                  <a:srgbClr val="FFFFFF"/>
                </a:solidFill>
                <a:latin typeface="+mj-lt"/>
                <a:ea typeface="+mj-ea"/>
                <a:cs typeface="+mj-cs"/>
              </a:rPr>
              <a:t>Procedure</a:t>
            </a:r>
            <a:endParaRPr lang="en-US" sz="5400" kern="1200" dirty="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DE991F-CA78-475F-AEB0-AF7E7AF00393}"/>
              </a:ext>
            </a:extLst>
          </p:cNvPr>
          <p:cNvSpPr txBox="1"/>
          <p:nvPr/>
        </p:nvSpPr>
        <p:spPr>
          <a:xfrm>
            <a:off x="1948070" y="2107095"/>
            <a:ext cx="9978886"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6B94348D-29D7-4DF0-BC36-3D003CD5C9C3}"/>
              </a:ext>
            </a:extLst>
          </p:cNvPr>
          <p:cNvPicPr>
            <a:picLocks noChangeAspect="1"/>
          </p:cNvPicPr>
          <p:nvPr/>
        </p:nvPicPr>
        <p:blipFill>
          <a:blip r:embed="rId2"/>
          <a:stretch>
            <a:fillRect/>
          </a:stretch>
        </p:blipFill>
        <p:spPr>
          <a:xfrm>
            <a:off x="1167989" y="2667256"/>
            <a:ext cx="9593796" cy="3847258"/>
          </a:xfrm>
          <a:prstGeom prst="rect">
            <a:avLst/>
          </a:prstGeom>
        </p:spPr>
      </p:pic>
    </p:spTree>
    <p:extLst>
      <p:ext uri="{BB962C8B-B14F-4D97-AF65-F5344CB8AC3E}">
        <p14:creationId xmlns:p14="http://schemas.microsoft.com/office/powerpoint/2010/main" val="3282390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5332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400" kern="1200" dirty="0">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DE991F-CA78-475F-AEB0-AF7E7AF00393}"/>
              </a:ext>
            </a:extLst>
          </p:cNvPr>
          <p:cNvSpPr txBox="1"/>
          <p:nvPr/>
        </p:nvSpPr>
        <p:spPr>
          <a:xfrm>
            <a:off x="1948070" y="2107095"/>
            <a:ext cx="9978886"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C77736A5-8792-4A0F-B73A-E8006CC9BE9B}"/>
              </a:ext>
            </a:extLst>
          </p:cNvPr>
          <p:cNvSpPr/>
          <p:nvPr/>
        </p:nvSpPr>
        <p:spPr>
          <a:xfrm>
            <a:off x="3157644" y="689850"/>
            <a:ext cx="4710520" cy="840230"/>
          </a:xfrm>
          <a:prstGeom prst="rect">
            <a:avLst/>
          </a:prstGeom>
        </p:spPr>
        <p:txBody>
          <a:bodyPr wrap="none">
            <a:spAutoFit/>
          </a:bodyPr>
          <a:lstStyle/>
          <a:p>
            <a:pPr algn="ctr">
              <a:lnSpc>
                <a:spcPct val="90000"/>
              </a:lnSpc>
              <a:spcBef>
                <a:spcPct val="0"/>
              </a:spcBef>
              <a:spcAft>
                <a:spcPts val="600"/>
              </a:spcAft>
            </a:pPr>
            <a:r>
              <a:rPr lang="en-US" sz="5400" b="1" dirty="0">
                <a:solidFill>
                  <a:schemeClr val="bg1"/>
                </a:solidFill>
                <a:latin typeface="+mj-lt"/>
              </a:rPr>
              <a:t>Data Description</a:t>
            </a:r>
            <a:endParaRPr lang="en-US" sz="5400" dirty="0">
              <a:solidFill>
                <a:schemeClr val="bg1"/>
              </a:solidFill>
              <a:latin typeface="+mj-lt"/>
            </a:endParaRPr>
          </a:p>
        </p:txBody>
      </p:sp>
      <p:pic>
        <p:nvPicPr>
          <p:cNvPr id="9" name="Picture 8">
            <a:extLst>
              <a:ext uri="{FF2B5EF4-FFF2-40B4-BE49-F238E27FC236}">
                <a16:creationId xmlns:a16="http://schemas.microsoft.com/office/drawing/2014/main" id="{6F33B901-DFB3-4753-B3DA-51A5B196F54A}"/>
              </a:ext>
            </a:extLst>
          </p:cNvPr>
          <p:cNvPicPr>
            <a:picLocks noChangeAspect="1"/>
          </p:cNvPicPr>
          <p:nvPr/>
        </p:nvPicPr>
        <p:blipFill>
          <a:blip r:embed="rId2"/>
          <a:stretch>
            <a:fillRect/>
          </a:stretch>
        </p:blipFill>
        <p:spPr>
          <a:xfrm>
            <a:off x="265044" y="3168071"/>
            <a:ext cx="11930793" cy="1418346"/>
          </a:xfrm>
          <a:prstGeom prst="rect">
            <a:avLst/>
          </a:prstGeom>
        </p:spPr>
      </p:pic>
    </p:spTree>
    <p:extLst>
      <p:ext uri="{BB962C8B-B14F-4D97-AF65-F5344CB8AC3E}">
        <p14:creationId xmlns:p14="http://schemas.microsoft.com/office/powerpoint/2010/main" val="76396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5332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400" kern="1200" dirty="0">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DE991F-CA78-475F-AEB0-AF7E7AF00393}"/>
              </a:ext>
            </a:extLst>
          </p:cNvPr>
          <p:cNvSpPr txBox="1"/>
          <p:nvPr/>
        </p:nvSpPr>
        <p:spPr>
          <a:xfrm>
            <a:off x="1948070" y="2107095"/>
            <a:ext cx="9978886" cy="369332"/>
          </a:xfrm>
          <a:prstGeom prst="rect">
            <a:avLst/>
          </a:prstGeom>
          <a:noFill/>
        </p:spPr>
        <p:txBody>
          <a:bodyPr wrap="square" rtlCol="0">
            <a:spAutoFit/>
          </a:bodyPr>
          <a:lstStyle/>
          <a:p>
            <a:endParaRPr lang="en-US" dirty="0"/>
          </a:p>
        </p:txBody>
      </p:sp>
      <p:pic>
        <p:nvPicPr>
          <p:cNvPr id="7" name="Picture 6">
            <a:extLst>
              <a:ext uri="{FF2B5EF4-FFF2-40B4-BE49-F238E27FC236}">
                <a16:creationId xmlns:a16="http://schemas.microsoft.com/office/drawing/2014/main" id="{0F0B7951-D14C-46E7-A354-8BCDC0745537}"/>
              </a:ext>
            </a:extLst>
          </p:cNvPr>
          <p:cNvPicPr>
            <a:picLocks noChangeAspect="1"/>
          </p:cNvPicPr>
          <p:nvPr/>
        </p:nvPicPr>
        <p:blipFill>
          <a:blip r:embed="rId2"/>
          <a:stretch>
            <a:fillRect/>
          </a:stretch>
        </p:blipFill>
        <p:spPr>
          <a:xfrm>
            <a:off x="437670" y="4349496"/>
            <a:ext cx="6932122" cy="2262178"/>
          </a:xfrm>
          <a:prstGeom prst="rect">
            <a:avLst/>
          </a:prstGeom>
        </p:spPr>
      </p:pic>
      <p:pic>
        <p:nvPicPr>
          <p:cNvPr id="8" name="Picture 7">
            <a:extLst>
              <a:ext uri="{FF2B5EF4-FFF2-40B4-BE49-F238E27FC236}">
                <a16:creationId xmlns:a16="http://schemas.microsoft.com/office/drawing/2014/main" id="{36FF39BB-6B4C-413C-87D7-AC61B0013C46}"/>
              </a:ext>
            </a:extLst>
          </p:cNvPr>
          <p:cNvPicPr>
            <a:picLocks noChangeAspect="1"/>
          </p:cNvPicPr>
          <p:nvPr/>
        </p:nvPicPr>
        <p:blipFill>
          <a:blip r:embed="rId3"/>
          <a:stretch>
            <a:fillRect/>
          </a:stretch>
        </p:blipFill>
        <p:spPr>
          <a:xfrm>
            <a:off x="437669" y="2415870"/>
            <a:ext cx="10275824" cy="1825478"/>
          </a:xfrm>
          <a:prstGeom prst="rect">
            <a:avLst/>
          </a:prstGeom>
        </p:spPr>
      </p:pic>
      <p:sp>
        <p:nvSpPr>
          <p:cNvPr id="2" name="Rectangle 1">
            <a:extLst>
              <a:ext uri="{FF2B5EF4-FFF2-40B4-BE49-F238E27FC236}">
                <a16:creationId xmlns:a16="http://schemas.microsoft.com/office/drawing/2014/main" id="{C77736A5-8792-4A0F-B73A-E8006CC9BE9B}"/>
              </a:ext>
            </a:extLst>
          </p:cNvPr>
          <p:cNvSpPr/>
          <p:nvPr/>
        </p:nvSpPr>
        <p:spPr>
          <a:xfrm>
            <a:off x="3157644" y="689850"/>
            <a:ext cx="4710520" cy="840230"/>
          </a:xfrm>
          <a:prstGeom prst="rect">
            <a:avLst/>
          </a:prstGeom>
        </p:spPr>
        <p:txBody>
          <a:bodyPr wrap="none">
            <a:spAutoFit/>
          </a:bodyPr>
          <a:lstStyle/>
          <a:p>
            <a:pPr algn="ctr">
              <a:lnSpc>
                <a:spcPct val="90000"/>
              </a:lnSpc>
              <a:spcBef>
                <a:spcPct val="0"/>
              </a:spcBef>
              <a:spcAft>
                <a:spcPts val="600"/>
              </a:spcAft>
            </a:pPr>
            <a:r>
              <a:rPr lang="en-US" sz="5400" b="1" dirty="0">
                <a:solidFill>
                  <a:schemeClr val="bg1"/>
                </a:solidFill>
                <a:latin typeface="+mj-lt"/>
              </a:rPr>
              <a:t>Data Description</a:t>
            </a:r>
            <a:endParaRPr lang="en-US" sz="5400" dirty="0">
              <a:solidFill>
                <a:schemeClr val="bg1"/>
              </a:solidFill>
              <a:latin typeface="+mj-lt"/>
            </a:endParaRPr>
          </a:p>
        </p:txBody>
      </p:sp>
    </p:spTree>
    <p:extLst>
      <p:ext uri="{BB962C8B-B14F-4D97-AF65-F5344CB8AC3E}">
        <p14:creationId xmlns:p14="http://schemas.microsoft.com/office/powerpoint/2010/main" val="15132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5332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400" kern="1200" dirty="0">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DE991F-CA78-475F-AEB0-AF7E7AF00393}"/>
              </a:ext>
            </a:extLst>
          </p:cNvPr>
          <p:cNvSpPr txBox="1"/>
          <p:nvPr/>
        </p:nvSpPr>
        <p:spPr>
          <a:xfrm>
            <a:off x="1948070" y="2107095"/>
            <a:ext cx="9978886"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C77736A5-8792-4A0F-B73A-E8006CC9BE9B}"/>
              </a:ext>
            </a:extLst>
          </p:cNvPr>
          <p:cNvSpPr/>
          <p:nvPr/>
        </p:nvSpPr>
        <p:spPr>
          <a:xfrm>
            <a:off x="3541467" y="689850"/>
            <a:ext cx="3942874" cy="840230"/>
          </a:xfrm>
          <a:prstGeom prst="rect">
            <a:avLst/>
          </a:prstGeom>
        </p:spPr>
        <p:txBody>
          <a:bodyPr wrap="none">
            <a:spAutoFit/>
          </a:bodyPr>
          <a:lstStyle/>
          <a:p>
            <a:pPr algn="ctr">
              <a:lnSpc>
                <a:spcPct val="90000"/>
              </a:lnSpc>
              <a:spcBef>
                <a:spcPct val="0"/>
              </a:spcBef>
              <a:spcAft>
                <a:spcPts val="600"/>
              </a:spcAft>
            </a:pPr>
            <a:r>
              <a:rPr lang="en-US" sz="5400" b="1" dirty="0">
                <a:solidFill>
                  <a:schemeClr val="bg1"/>
                </a:solidFill>
                <a:latin typeface="+mj-lt"/>
              </a:rPr>
              <a:t>Data Cleaning</a:t>
            </a:r>
            <a:endParaRPr lang="en-US" sz="5400" dirty="0">
              <a:solidFill>
                <a:schemeClr val="bg1"/>
              </a:solidFill>
              <a:latin typeface="+mj-lt"/>
            </a:endParaRPr>
          </a:p>
        </p:txBody>
      </p:sp>
      <p:pic>
        <p:nvPicPr>
          <p:cNvPr id="5" name="Picture 4">
            <a:extLst>
              <a:ext uri="{FF2B5EF4-FFF2-40B4-BE49-F238E27FC236}">
                <a16:creationId xmlns:a16="http://schemas.microsoft.com/office/drawing/2014/main" id="{DAE84F8E-0A28-4193-BE16-4A01B16CBCD3}"/>
              </a:ext>
            </a:extLst>
          </p:cNvPr>
          <p:cNvPicPr>
            <a:picLocks noChangeAspect="1"/>
          </p:cNvPicPr>
          <p:nvPr/>
        </p:nvPicPr>
        <p:blipFill>
          <a:blip r:embed="rId2"/>
          <a:stretch>
            <a:fillRect/>
          </a:stretch>
        </p:blipFill>
        <p:spPr>
          <a:xfrm>
            <a:off x="378068" y="2424267"/>
            <a:ext cx="9725025" cy="752475"/>
          </a:xfrm>
          <a:prstGeom prst="rect">
            <a:avLst/>
          </a:prstGeom>
        </p:spPr>
      </p:pic>
      <p:pic>
        <p:nvPicPr>
          <p:cNvPr id="6" name="Picture 5">
            <a:extLst>
              <a:ext uri="{FF2B5EF4-FFF2-40B4-BE49-F238E27FC236}">
                <a16:creationId xmlns:a16="http://schemas.microsoft.com/office/drawing/2014/main" id="{205014C8-E531-46D0-8CBC-22869EC662B3}"/>
              </a:ext>
            </a:extLst>
          </p:cNvPr>
          <p:cNvPicPr>
            <a:picLocks noChangeAspect="1"/>
          </p:cNvPicPr>
          <p:nvPr/>
        </p:nvPicPr>
        <p:blipFill>
          <a:blip r:embed="rId3"/>
          <a:stretch>
            <a:fillRect/>
          </a:stretch>
        </p:blipFill>
        <p:spPr>
          <a:xfrm>
            <a:off x="526073" y="3212241"/>
            <a:ext cx="8886825" cy="3491197"/>
          </a:xfrm>
          <a:prstGeom prst="rect">
            <a:avLst/>
          </a:prstGeom>
        </p:spPr>
      </p:pic>
    </p:spTree>
    <p:extLst>
      <p:ext uri="{BB962C8B-B14F-4D97-AF65-F5344CB8AC3E}">
        <p14:creationId xmlns:p14="http://schemas.microsoft.com/office/powerpoint/2010/main" val="152541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E6DDEB8-629B-4456-87AD-37579E32D465}"/>
              </a:ext>
            </a:extLst>
          </p:cNvPr>
          <p:cNvSpPr txBox="1"/>
          <p:nvPr/>
        </p:nvSpPr>
        <p:spPr>
          <a:xfrm>
            <a:off x="526073" y="453325"/>
            <a:ext cx="11139854" cy="930447"/>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5400" kern="1200" dirty="0">
              <a:latin typeface="+mj-lt"/>
              <a:ea typeface="+mj-ea"/>
              <a:cs typeface="+mj-cs"/>
            </a:endParaRPr>
          </a:p>
        </p:txBody>
      </p:sp>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8DE991F-CA78-475F-AEB0-AF7E7AF00393}"/>
              </a:ext>
            </a:extLst>
          </p:cNvPr>
          <p:cNvSpPr txBox="1"/>
          <p:nvPr/>
        </p:nvSpPr>
        <p:spPr>
          <a:xfrm>
            <a:off x="1948070" y="2107095"/>
            <a:ext cx="9978886"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C77736A5-8792-4A0F-B73A-E8006CC9BE9B}"/>
              </a:ext>
            </a:extLst>
          </p:cNvPr>
          <p:cNvSpPr/>
          <p:nvPr/>
        </p:nvSpPr>
        <p:spPr>
          <a:xfrm>
            <a:off x="1677366" y="689850"/>
            <a:ext cx="7671075" cy="1665071"/>
          </a:xfrm>
          <a:prstGeom prst="rect">
            <a:avLst/>
          </a:prstGeom>
        </p:spPr>
        <p:txBody>
          <a:bodyPr wrap="none">
            <a:spAutoFit/>
          </a:bodyPr>
          <a:lstStyle/>
          <a:p>
            <a:pPr algn="ctr">
              <a:lnSpc>
                <a:spcPct val="90000"/>
              </a:lnSpc>
              <a:spcBef>
                <a:spcPct val="0"/>
              </a:spcBef>
              <a:spcAft>
                <a:spcPts val="600"/>
              </a:spcAft>
            </a:pPr>
            <a:r>
              <a:rPr lang="en-US" sz="5400" b="1" dirty="0">
                <a:solidFill>
                  <a:srgbClr val="FFFFFF"/>
                </a:solidFill>
              </a:rPr>
              <a:t>Exploratory Data Analysis </a:t>
            </a:r>
            <a:endParaRPr lang="en-US" sz="5400" dirty="0">
              <a:solidFill>
                <a:srgbClr val="FFFFFF"/>
              </a:solidFill>
            </a:endParaRPr>
          </a:p>
          <a:p>
            <a:pPr algn="ctr">
              <a:lnSpc>
                <a:spcPct val="90000"/>
              </a:lnSpc>
              <a:spcBef>
                <a:spcPct val="0"/>
              </a:spcBef>
              <a:spcAft>
                <a:spcPts val="600"/>
              </a:spcAft>
            </a:pPr>
            <a:endParaRPr lang="en-US" sz="5400" dirty="0">
              <a:solidFill>
                <a:schemeClr val="bg1"/>
              </a:solidFill>
              <a:latin typeface="+mj-lt"/>
            </a:endParaRPr>
          </a:p>
        </p:txBody>
      </p:sp>
      <p:pic>
        <p:nvPicPr>
          <p:cNvPr id="7" name="Picture 6">
            <a:extLst>
              <a:ext uri="{FF2B5EF4-FFF2-40B4-BE49-F238E27FC236}">
                <a16:creationId xmlns:a16="http://schemas.microsoft.com/office/drawing/2014/main" id="{DB6CBAAB-CD17-4F55-9270-B342E5F85332}"/>
              </a:ext>
            </a:extLst>
          </p:cNvPr>
          <p:cNvPicPr>
            <a:picLocks noChangeAspect="1"/>
          </p:cNvPicPr>
          <p:nvPr/>
        </p:nvPicPr>
        <p:blipFill>
          <a:blip r:embed="rId2"/>
          <a:stretch>
            <a:fillRect/>
          </a:stretch>
        </p:blipFill>
        <p:spPr>
          <a:xfrm>
            <a:off x="378068" y="2613487"/>
            <a:ext cx="7506976" cy="4012599"/>
          </a:xfrm>
          <a:prstGeom prst="rect">
            <a:avLst/>
          </a:prstGeom>
        </p:spPr>
      </p:pic>
      <p:sp>
        <p:nvSpPr>
          <p:cNvPr id="5" name="TextBox 4">
            <a:extLst>
              <a:ext uri="{FF2B5EF4-FFF2-40B4-BE49-F238E27FC236}">
                <a16:creationId xmlns:a16="http://schemas.microsoft.com/office/drawing/2014/main" id="{03B605E5-0B45-4F98-9F35-F555511B5EE6}"/>
              </a:ext>
            </a:extLst>
          </p:cNvPr>
          <p:cNvSpPr txBox="1"/>
          <p:nvPr/>
        </p:nvSpPr>
        <p:spPr>
          <a:xfrm>
            <a:off x="6864626" y="2782957"/>
            <a:ext cx="4801301" cy="1384995"/>
          </a:xfrm>
          <a:prstGeom prst="rect">
            <a:avLst/>
          </a:prstGeom>
          <a:noFill/>
        </p:spPr>
        <p:txBody>
          <a:bodyPr wrap="square" rtlCol="0">
            <a:spAutoFit/>
          </a:bodyPr>
          <a:lstStyle/>
          <a:p>
            <a:r>
              <a:rPr lang="en-US" sz="2800" dirty="0"/>
              <a:t>From this graph we observed that age is highly correlated with other attributes</a:t>
            </a:r>
          </a:p>
        </p:txBody>
      </p:sp>
    </p:spTree>
    <p:extLst>
      <p:ext uri="{BB962C8B-B14F-4D97-AF65-F5344CB8AC3E}">
        <p14:creationId xmlns:p14="http://schemas.microsoft.com/office/powerpoint/2010/main" val="229341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1464</TotalTime>
  <Words>511</Words>
  <Application>Microsoft Office PowerPoint</Application>
  <PresentationFormat>Widescreen</PresentationFormat>
  <Paragraphs>98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Saachi Hemal Shah</dc:creator>
  <cp:lastModifiedBy>Saachi Hemal Shah</cp:lastModifiedBy>
  <cp:revision>24</cp:revision>
  <dcterms:created xsi:type="dcterms:W3CDTF">2019-04-28T02:30:19Z</dcterms:created>
  <dcterms:modified xsi:type="dcterms:W3CDTF">2019-04-30T22:05:03Z</dcterms:modified>
</cp:coreProperties>
</file>