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30"/>
  </p:notesMasterIdLst>
  <p:handoutMasterIdLst>
    <p:handoutMasterId r:id="rId31"/>
  </p:handoutMasterIdLst>
  <p:sldIdLst>
    <p:sldId id="258" r:id="rId2"/>
    <p:sldId id="502" r:id="rId3"/>
    <p:sldId id="503" r:id="rId4"/>
    <p:sldId id="504"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8" r:id="rId22"/>
    <p:sldId id="521" r:id="rId23"/>
    <p:sldId id="525" r:id="rId24"/>
    <p:sldId id="522" r:id="rId25"/>
    <p:sldId id="523" r:id="rId26"/>
    <p:sldId id="524" r:id="rId27"/>
    <p:sldId id="526" r:id="rId28"/>
    <p:sldId id="527" r:id="rId29"/>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576" userDrawn="1">
          <p15:clr>
            <a:srgbClr val="A4A3A4"/>
          </p15:clr>
        </p15:guide>
        <p15:guide id="4" pos="384" userDrawn="1">
          <p15:clr>
            <a:srgbClr val="A4A3A4"/>
          </p15:clr>
        </p15:guide>
        <p15:guide id="5" pos="2880" userDrawn="1">
          <p15:clr>
            <a:srgbClr val="A4A3A4"/>
          </p15:clr>
        </p15:guide>
        <p15:guide id="6" orient="horz" pos="1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34E"/>
    <a:srgbClr val="CF111B"/>
    <a:srgbClr val="0505FF"/>
    <a:srgbClr val="00CCFF"/>
    <a:srgbClr val="A4A4FF"/>
    <a:srgbClr val="FF3AA4"/>
    <a:srgbClr val="C8F9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434" autoAdjust="0"/>
  </p:normalViewPr>
  <p:slideViewPr>
    <p:cSldViewPr showGuides="1">
      <p:cViewPr varScale="1">
        <p:scale>
          <a:sx n="72" d="100"/>
          <a:sy n="72" d="100"/>
        </p:scale>
        <p:origin x="534" y="78"/>
      </p:cViewPr>
      <p:guideLst>
        <p:guide orient="horz" pos="2160"/>
        <p:guide pos="3840"/>
        <p:guide orient="horz" pos="576"/>
        <p:guide pos="384"/>
        <p:guide pos="2880"/>
        <p:guide orient="horz" pos="1104"/>
      </p:guideLst>
    </p:cSldViewPr>
  </p:slideViewPr>
  <p:notesTextViewPr>
    <p:cViewPr>
      <p:scale>
        <a:sx n="3" d="2"/>
        <a:sy n="3" d="2"/>
      </p:scale>
      <p:origin x="0" y="0"/>
    </p:cViewPr>
  </p:notesTextViewPr>
  <p:sorterViewPr>
    <p:cViewPr>
      <p:scale>
        <a:sx n="110" d="100"/>
        <a:sy n="110" d="100"/>
      </p:scale>
      <p:origin x="0" y="-79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FC4E9043-89E8-4B96-80C6-63741D29BF6B}" type="datetimeFigureOut">
              <a:rPr lang="en-US" smtClean="0"/>
              <a:t>4/20/2019</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CEAC8731-EF14-4788-B0C5-F3CCED60EBD8}" type="slidenum">
              <a:rPr lang="en-US" smtClean="0"/>
              <a:t>‹#›</a:t>
            </a:fld>
            <a:endParaRPr lang="en-US"/>
          </a:p>
        </p:txBody>
      </p:sp>
    </p:spTree>
    <p:extLst>
      <p:ext uri="{BB962C8B-B14F-4D97-AF65-F5344CB8AC3E}">
        <p14:creationId xmlns:p14="http://schemas.microsoft.com/office/powerpoint/2010/main" val="232650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AE4E4784-7246-42D8-8D50-F7BA7055FC86}" type="datetimeFigureOut">
              <a:rPr lang="en-US" smtClean="0"/>
              <a:pPr/>
              <a:t>4/20/2019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AD8D9D8A-1CE7-47E5-A758-8D71A8C1564B}" type="slidenum">
              <a:rPr lang="en-US" smtClean="0"/>
              <a:pPr/>
              <a:t>‹#›</a:t>
            </a:fld>
            <a:endParaRPr lang="en-US"/>
          </a:p>
        </p:txBody>
      </p:sp>
    </p:spTree>
    <p:extLst>
      <p:ext uri="{BB962C8B-B14F-4D97-AF65-F5344CB8AC3E}">
        <p14:creationId xmlns:p14="http://schemas.microsoft.com/office/powerpoint/2010/main" val="18116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55FA-AA3A-4536-AD34-971AE5EEC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C91246-93E2-47A7-9C6F-5BC7FE6C7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1BCEF7-FFDA-4111-BCF4-65B162C7568C}"/>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DEFF441A-EF96-46EC-AF74-0807F6870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AFD74-DC5D-47E6-B4FB-BC4599F3AE9B}"/>
              </a:ext>
            </a:extLst>
          </p:cNvPr>
          <p:cNvSpPr>
            <a:spLocks noGrp="1"/>
          </p:cNvSpPr>
          <p:nvPr>
            <p:ph type="sldNum" sz="quarter" idx="12"/>
          </p:nvPr>
        </p:nvSpPr>
        <p:spPr/>
        <p:txBody>
          <a:bodyPr/>
          <a:lstStyle/>
          <a:p>
            <a:fld id="{53513A9C-B052-4D7C-9DCC-A142BBFA5B92}" type="slidenum">
              <a:rPr lang="en-IN" smtClean="0"/>
              <a:t>‹#›</a:t>
            </a:fld>
            <a:endParaRPr lang="en-IN"/>
          </a:p>
        </p:txBody>
      </p:sp>
    </p:spTree>
    <p:extLst>
      <p:ext uri="{BB962C8B-B14F-4D97-AF65-F5344CB8AC3E}">
        <p14:creationId xmlns:p14="http://schemas.microsoft.com/office/powerpoint/2010/main" val="34101493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6EF5-149D-43F5-A80F-C1A988B780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80519-AD5E-42EC-A0EF-2BD64F2DDD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0852C6-A66D-4053-BA4C-8FDE0CFD94EA}"/>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298798FC-BD72-4244-BB27-A5B248FCB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2FAF2-7871-4994-87CB-13D89EBA9EF0}"/>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22081960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2EF16-4144-4EAC-9805-E3701ADCE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8D4AA-5EC6-495F-B383-487939D99E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8D41D-33F1-4196-A0CF-8B7003829817}"/>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1F8E21F8-0C79-4CE8-AD4B-60777B1E5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A0AAD-8053-4C1F-9406-95CAC7982C2A}"/>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32887622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71688"/>
            <a:ext cx="11425813" cy="854080"/>
          </a:xfrm>
        </p:spPr>
        <p:txBody>
          <a:bodyPr wrap="square" anchor="ctr">
            <a:spAutoFit/>
          </a:bodyPr>
          <a:lstStyle>
            <a:lvl1pPr algn="ctr">
              <a:defRPr sz="5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145810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p:nvSpPr>
        <p:spPr>
          <a:xfrm>
            <a:off x="0" y="0"/>
            <a:ext cx="2914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64803" y="4953837"/>
            <a:ext cx="2731477" cy="1904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p>
            <a:fld id="{CCDEFDE6-E0D7-4837-9BAC-C5447762A0EF}" type="slidenum">
              <a:rPr lang="en-US" smtClean="0"/>
              <a:pPr/>
              <a:t>‹#›</a:t>
            </a:fld>
            <a:endParaRPr lang="en-US"/>
          </a:p>
        </p:txBody>
      </p:sp>
      <p:sp>
        <p:nvSpPr>
          <p:cNvPr id="6" name="Title 1"/>
          <p:cNvSpPr>
            <a:spLocks noGrp="1"/>
          </p:cNvSpPr>
          <p:nvPr>
            <p:ph type="ctrTitle"/>
          </p:nvPr>
        </p:nvSpPr>
        <p:spPr>
          <a:xfrm>
            <a:off x="381000" y="656804"/>
            <a:ext cx="11425813" cy="854080"/>
          </a:xfrm>
        </p:spPr>
        <p:txBody>
          <a:bodyPr wrap="square" anchor="t">
            <a:spAutoFit/>
          </a:bodyPr>
          <a:lstStyle>
            <a:lvl1pPr algn="ctr">
              <a:defRPr sz="55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7402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with screen">
    <p:spTree>
      <p:nvGrpSpPr>
        <p:cNvPr id="1" name=""/>
        <p:cNvGrpSpPr/>
        <p:nvPr/>
      </p:nvGrpSpPr>
      <p:grpSpPr>
        <a:xfrm>
          <a:off x="0" y="0"/>
          <a:ext cx="0" cy="0"/>
          <a:chOff x="0" y="0"/>
          <a:chExt cx="0" cy="0"/>
        </a:xfrm>
      </p:grpSpPr>
      <p:sp>
        <p:nvSpPr>
          <p:cNvPr id="7" name="Rectangle 6"/>
          <p:cNvSpPr/>
          <p:nvPr userDrawn="1"/>
        </p:nvSpPr>
        <p:spPr>
          <a:xfrm flipH="1">
            <a:off x="-9526" y="-5"/>
            <a:ext cx="12201525" cy="3429000"/>
          </a:xfrm>
          <a:prstGeom prst="rect">
            <a:avLst/>
          </a:prstGeom>
          <a:solidFill>
            <a:srgbClr val="667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9526" y="3428995"/>
            <a:ext cx="12201525" cy="3557123"/>
          </a:xfrm>
          <a:prstGeom prst="rect">
            <a:avLst/>
          </a:prstGeom>
          <a:solidFill>
            <a:srgbClr val="C8F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userDrawn="1"/>
        </p:nvGrpSpPr>
        <p:grpSpPr>
          <a:xfrm>
            <a:off x="-9727" y="3419275"/>
            <a:ext cx="12201729" cy="128217"/>
            <a:chOff x="-9727" y="3419275"/>
            <a:chExt cx="12201729" cy="128217"/>
          </a:xfrm>
        </p:grpSpPr>
        <p:sp>
          <p:nvSpPr>
            <p:cNvPr id="10" name="Rectangle 9"/>
            <p:cNvSpPr/>
            <p:nvPr/>
          </p:nvSpPr>
          <p:spPr>
            <a:xfrm rot="10800000" flipH="1">
              <a:off x="-9727" y="3419276"/>
              <a:ext cx="3493790" cy="128216"/>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rot="10800000" flipH="1">
              <a:off x="3484063" y="3419276"/>
              <a:ext cx="5058036" cy="128216"/>
            </a:xfrm>
            <a:prstGeom prst="rect">
              <a:avLst/>
            </a:prstGeom>
            <a:solidFill>
              <a:srgbClr val="36C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rot="10800000" flipH="1">
              <a:off x="8542098" y="3419275"/>
              <a:ext cx="3649904" cy="128216"/>
            </a:xfrm>
            <a:prstGeom prst="rect">
              <a:avLst/>
            </a:prstGeom>
            <a:solidFill>
              <a:srgbClr val="132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1" name="Group 20"/>
          <p:cNvGrpSpPr/>
          <p:nvPr userDrawn="1"/>
        </p:nvGrpSpPr>
        <p:grpSpPr>
          <a:xfrm>
            <a:off x="1546728" y="1140676"/>
            <a:ext cx="9127230" cy="4813629"/>
            <a:chOff x="1546728" y="1140676"/>
            <a:chExt cx="9127230" cy="4813629"/>
          </a:xfrm>
          <a:effectLst>
            <a:reflection blurRad="63500" stA="58000" endPos="20000" dist="101600" dir="5400000" sy="-100000" algn="bl" rotWithShape="0"/>
          </a:effectLst>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728" y="1140676"/>
              <a:ext cx="9127230" cy="4813629"/>
            </a:xfrm>
            <a:prstGeom prst="rect">
              <a:avLst/>
            </a:prstGeom>
            <a:effectLst>
              <a:outerShdw blurRad="50800" dist="38100" dir="5400000" algn="t" rotWithShape="0">
                <a:prstClr val="black">
                  <a:alpha val="40000"/>
                </a:prstClr>
              </a:outerShdw>
            </a:effectLst>
          </p:spPr>
        </p:pic>
        <p:sp>
          <p:nvSpPr>
            <p:cNvPr id="18" name="Rectangle 17"/>
            <p:cNvSpPr/>
            <p:nvPr userDrawn="1"/>
          </p:nvSpPr>
          <p:spPr>
            <a:xfrm>
              <a:off x="1778112" y="1419366"/>
              <a:ext cx="8629882" cy="4271749"/>
            </a:xfrm>
            <a:prstGeom prst="rect">
              <a:avLst/>
            </a:prstGeom>
            <a:solidFill>
              <a:schemeClr val="bg1"/>
            </a:solidFill>
            <a:ln>
              <a:noFill/>
            </a:ln>
            <a:effectLst>
              <a:innerShdw blurRad="241300">
                <a:prstClr val="black">
                  <a:alpha val="8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5" name="Text Placeholder 14"/>
          <p:cNvSpPr>
            <a:spLocks noGrp="1"/>
          </p:cNvSpPr>
          <p:nvPr userDrawn="1">
            <p:ph type="body" sz="quarter" idx="10"/>
          </p:nvPr>
        </p:nvSpPr>
        <p:spPr>
          <a:xfrm>
            <a:off x="2325979" y="3147550"/>
            <a:ext cx="7568727" cy="707886"/>
          </a:xfrm>
        </p:spPr>
        <p:txBody>
          <a:bodyPr wrap="square">
            <a:spAutoFit/>
          </a:bodyPr>
          <a:lstStyle>
            <a:lvl1pPr marL="0" indent="0" algn="ctr">
              <a:lnSpc>
                <a:spcPct val="100000"/>
              </a:lnSpc>
              <a:spcBef>
                <a:spcPts val="0"/>
              </a:spcBef>
              <a:spcAft>
                <a:spcPts val="1200"/>
              </a:spcAft>
              <a:buNone/>
              <a:defRPr sz="4000" b="0" cap="none" spc="0">
                <a:ln w="0"/>
                <a:solidFill>
                  <a:schemeClr val="accent1"/>
                </a:solidFill>
                <a:effectLst/>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dirty="0"/>
              <a:t>Click to edit Master text styles</a:t>
            </a:r>
          </a:p>
        </p:txBody>
      </p:sp>
      <p:pic>
        <p:nvPicPr>
          <p:cNvPr id="19" name="Picture 18" descr="TVB_Logo_RGB_300_4_Line_Tag.jpg"/>
          <p:cNvPicPr>
            <a:picLocks noChangeAspect="1"/>
          </p:cNvPicPr>
          <p:nvPr userDrawn="1"/>
        </p:nvPicPr>
        <p:blipFill>
          <a:blip r:embed="rId3" cstate="print"/>
          <a:stretch>
            <a:fillRect/>
          </a:stretch>
        </p:blipFill>
        <p:spPr>
          <a:xfrm>
            <a:off x="4025876" y="1603624"/>
            <a:ext cx="4343400" cy="1230332"/>
          </a:xfrm>
          <a:prstGeom prst="rect">
            <a:avLst/>
          </a:prstGeom>
        </p:spPr>
      </p:pic>
    </p:spTree>
    <p:extLst>
      <p:ext uri="{BB962C8B-B14F-4D97-AF65-F5344CB8AC3E}">
        <p14:creationId xmlns:p14="http://schemas.microsoft.com/office/powerpoint/2010/main" val="337037485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screen">
    <p:spTree>
      <p:nvGrpSpPr>
        <p:cNvPr id="1" name=""/>
        <p:cNvGrpSpPr/>
        <p:nvPr/>
      </p:nvGrpSpPr>
      <p:grpSpPr>
        <a:xfrm>
          <a:off x="0" y="0"/>
          <a:ext cx="0" cy="0"/>
          <a:chOff x="0" y="0"/>
          <a:chExt cx="0" cy="0"/>
        </a:xfrm>
      </p:grpSpPr>
      <p:sp>
        <p:nvSpPr>
          <p:cNvPr id="7" name="Rectangle 6"/>
          <p:cNvSpPr/>
          <p:nvPr userDrawn="1"/>
        </p:nvSpPr>
        <p:spPr>
          <a:xfrm flipH="1">
            <a:off x="-9526" y="-5"/>
            <a:ext cx="12201525" cy="3429000"/>
          </a:xfrm>
          <a:prstGeom prst="rect">
            <a:avLst/>
          </a:prstGeom>
          <a:solidFill>
            <a:srgbClr val="667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9526" y="3428995"/>
            <a:ext cx="12201525" cy="3557123"/>
          </a:xfrm>
          <a:prstGeom prst="rect">
            <a:avLst/>
          </a:prstGeom>
          <a:solidFill>
            <a:srgbClr val="C8F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userDrawn="1"/>
        </p:nvGrpSpPr>
        <p:grpSpPr>
          <a:xfrm>
            <a:off x="-9727" y="3419275"/>
            <a:ext cx="12201729" cy="128217"/>
            <a:chOff x="-9727" y="3419275"/>
            <a:chExt cx="12201729" cy="128217"/>
          </a:xfrm>
        </p:grpSpPr>
        <p:sp>
          <p:nvSpPr>
            <p:cNvPr id="10" name="Rectangle 9"/>
            <p:cNvSpPr/>
            <p:nvPr/>
          </p:nvSpPr>
          <p:spPr>
            <a:xfrm rot="10800000" flipH="1">
              <a:off x="-9727" y="3419276"/>
              <a:ext cx="3493790" cy="128216"/>
            </a:xfrm>
            <a:prstGeom prst="rect">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rot="10800000" flipH="1">
              <a:off x="3484063" y="3419276"/>
              <a:ext cx="5058036" cy="128216"/>
            </a:xfrm>
            <a:prstGeom prst="rect">
              <a:avLst/>
            </a:prstGeom>
            <a:solidFill>
              <a:srgbClr val="36C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rot="10800000" flipH="1">
              <a:off x="8542098" y="3419275"/>
              <a:ext cx="3649904" cy="128216"/>
            </a:xfrm>
            <a:prstGeom prst="rect">
              <a:avLst/>
            </a:prstGeom>
            <a:solidFill>
              <a:srgbClr val="132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5" name="Text Placeholder 14"/>
          <p:cNvSpPr>
            <a:spLocks noGrp="1"/>
          </p:cNvSpPr>
          <p:nvPr userDrawn="1">
            <p:ph type="body" sz="quarter" idx="10"/>
          </p:nvPr>
        </p:nvSpPr>
        <p:spPr>
          <a:xfrm>
            <a:off x="2286000" y="1447800"/>
            <a:ext cx="7568727" cy="707886"/>
          </a:xfrm>
        </p:spPr>
        <p:txBody>
          <a:bodyPr wrap="square">
            <a:spAutoFit/>
          </a:bodyPr>
          <a:lstStyle>
            <a:lvl1pPr marL="0" indent="0" algn="ctr">
              <a:lnSpc>
                <a:spcPct val="100000"/>
              </a:lnSpc>
              <a:spcBef>
                <a:spcPts val="0"/>
              </a:spcBef>
              <a:spcAft>
                <a:spcPts val="1200"/>
              </a:spcAft>
              <a:buNone/>
              <a:defRPr sz="4000" b="0" cap="none" spc="0">
                <a:ln w="0"/>
                <a:solidFill>
                  <a:schemeClr val="bg1"/>
                </a:solidFill>
                <a:effectLst/>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dirty="0"/>
              <a:t>Click to 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8642" y="6150922"/>
            <a:ext cx="1702358" cy="482218"/>
          </a:xfrm>
          <a:prstGeom prst="rect">
            <a:avLst/>
          </a:prstGeom>
        </p:spPr>
      </p:pic>
    </p:spTree>
    <p:extLst>
      <p:ext uri="{BB962C8B-B14F-4D97-AF65-F5344CB8AC3E}">
        <p14:creationId xmlns:p14="http://schemas.microsoft.com/office/powerpoint/2010/main" val="31965873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5EA5-C33A-4D4D-807B-90F7A9B52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5E53C-3D96-4ADB-A745-5A573C384B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C4440-8A58-4F9B-90E1-3303733B07E6}"/>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D6324DE6-EE36-44C2-9D62-15AED47BC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B0C4A-F3A6-4712-9551-85F07AA14655}"/>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17172375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133-86AA-45EC-9DFB-E6F1B4A25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FF18D7-AE3D-4DE6-8F8E-603263BD3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F0AB31-CF12-4839-9BD3-FCE02F7AD435}"/>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6B570DE7-C1C2-4F62-BCC7-36E732A6D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A67D7-DC7C-4285-B8A9-8E4F6420A314}"/>
              </a:ext>
            </a:extLst>
          </p:cNvPr>
          <p:cNvSpPr>
            <a:spLocks noGrp="1"/>
          </p:cNvSpPr>
          <p:nvPr>
            <p:ph type="sldNum" sz="quarter" idx="12"/>
          </p:nvPr>
        </p:nvSpPr>
        <p:spPr/>
        <p:txBody>
          <a:bodyPr/>
          <a:lstStyle/>
          <a:p>
            <a:fld id="{53513A9C-B052-4D7C-9DCC-A142BBFA5B92}" type="slidenum">
              <a:rPr lang="en-IN" smtClean="0"/>
              <a:t>‹#›</a:t>
            </a:fld>
            <a:endParaRPr lang="en-IN"/>
          </a:p>
        </p:txBody>
      </p:sp>
    </p:spTree>
    <p:extLst>
      <p:ext uri="{BB962C8B-B14F-4D97-AF65-F5344CB8AC3E}">
        <p14:creationId xmlns:p14="http://schemas.microsoft.com/office/powerpoint/2010/main" val="37635404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DE09-6BE6-4B29-A2AC-231A82FB0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9B7FDA-E36D-4594-8D67-FFD55F6034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B9B28-D7D3-4467-A276-4447B9AE8F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33265D-FBC2-4F17-88C5-02F7CA5C1385}"/>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6" name="Footer Placeholder 5">
            <a:extLst>
              <a:ext uri="{FF2B5EF4-FFF2-40B4-BE49-F238E27FC236}">
                <a16:creationId xmlns:a16="http://schemas.microsoft.com/office/drawing/2014/main" id="{4AD9BEE0-83A0-4C17-9938-50CDA6132B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4BD89-7F7D-4587-A4E3-A422A29418E0}"/>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40336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72B-3D8D-4E01-9DEC-21E5E0B2C2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467132-D11A-45F8-BFBB-AB0C04E59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D4F33D-8FB1-4DCD-8E0E-206DF3AFFA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D605F-3A14-4960-A61E-51A40147D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FA8F05-418C-4B38-823A-2E90605A43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17B4A9-6C58-4C78-A662-3C4F0777CD72}"/>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8" name="Footer Placeholder 7">
            <a:extLst>
              <a:ext uri="{FF2B5EF4-FFF2-40B4-BE49-F238E27FC236}">
                <a16:creationId xmlns:a16="http://schemas.microsoft.com/office/drawing/2014/main" id="{2835F770-0E2D-4DED-8878-9F58080DAC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790DB6-85A0-4E9B-A007-2FF5B5504ACE}"/>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13810792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20B-D5E5-4F3E-8233-7C62DD3F3A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5E00BC-36BC-4B42-A96D-651233DCC04D}"/>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4" name="Footer Placeholder 3">
            <a:extLst>
              <a:ext uri="{FF2B5EF4-FFF2-40B4-BE49-F238E27FC236}">
                <a16:creationId xmlns:a16="http://schemas.microsoft.com/office/drawing/2014/main" id="{A826169A-F817-4B9C-9B62-EF6D301A4D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53FF34-E579-4626-A664-CD621FCF8334}"/>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33345930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AD9D3-415E-46DB-BDE9-CA90244A0352}"/>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3" name="Footer Placeholder 2">
            <a:extLst>
              <a:ext uri="{FF2B5EF4-FFF2-40B4-BE49-F238E27FC236}">
                <a16:creationId xmlns:a16="http://schemas.microsoft.com/office/drawing/2014/main" id="{663C55A3-74D1-4EA8-90B9-DF17D6782E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0E4B1F-E574-4615-BB56-14E09FF6A57C}"/>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29958894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E60A-0E65-4A5E-A1C3-2C4DE11D6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F3D425-9F29-4651-AC1D-D716968B3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71EA66-34C7-4E44-8AEE-1FEC9CD6D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382014-04A9-4522-A782-4DBFA64A087B}"/>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6" name="Footer Placeholder 5">
            <a:extLst>
              <a:ext uri="{FF2B5EF4-FFF2-40B4-BE49-F238E27FC236}">
                <a16:creationId xmlns:a16="http://schemas.microsoft.com/office/drawing/2014/main" id="{7A411B6A-B7ED-4E05-BE5C-C9FECE1EC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6117B-D543-421F-8589-32D308392FCA}"/>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9996994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449E-3769-486F-9565-D926AE287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53D5C-D5A4-4532-8049-AD844AB61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64E7E1-7F77-466B-83E5-56D270B94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408F0C-327C-48B8-869A-472AFEA74BAF}"/>
              </a:ext>
            </a:extLst>
          </p:cNvPr>
          <p:cNvSpPr>
            <a:spLocks noGrp="1"/>
          </p:cNvSpPr>
          <p:nvPr>
            <p:ph type="dt" sz="half" idx="10"/>
          </p:nvPr>
        </p:nvSpPr>
        <p:spPr/>
        <p:txBody>
          <a:bodyPr/>
          <a:lstStyle/>
          <a:p>
            <a:fld id="{7E510CE2-EEDD-4BF9-B57F-CA4189C18C7E}" type="datetimeFigureOut">
              <a:rPr lang="en-IN" smtClean="0"/>
              <a:t>20-04-2019</a:t>
            </a:fld>
            <a:endParaRPr lang="en-IN"/>
          </a:p>
        </p:txBody>
      </p:sp>
      <p:sp>
        <p:nvSpPr>
          <p:cNvPr id="6" name="Footer Placeholder 5">
            <a:extLst>
              <a:ext uri="{FF2B5EF4-FFF2-40B4-BE49-F238E27FC236}">
                <a16:creationId xmlns:a16="http://schemas.microsoft.com/office/drawing/2014/main" id="{95E785E8-C75A-4964-94AE-225D513E3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B7C7C-8773-4172-A5BF-82D6E8AF94F1}"/>
              </a:ext>
            </a:extLst>
          </p:cNvPr>
          <p:cNvSpPr>
            <a:spLocks noGrp="1"/>
          </p:cNvSpPr>
          <p:nvPr>
            <p:ph type="sldNum" sz="quarter" idx="12"/>
          </p:nvPr>
        </p:nvSpPr>
        <p:spPr/>
        <p:txBody>
          <a:bodyPr/>
          <a:lstStyle/>
          <a:p>
            <a:fld id="{CCDEFDE6-E0D7-4837-9BAC-C5447762A0EF}" type="slidenum">
              <a:rPr lang="en-US" smtClean="0"/>
              <a:pPr/>
              <a:t>‹#›</a:t>
            </a:fld>
            <a:endParaRPr lang="en-US"/>
          </a:p>
        </p:txBody>
      </p:sp>
    </p:spTree>
    <p:extLst>
      <p:ext uri="{BB962C8B-B14F-4D97-AF65-F5344CB8AC3E}">
        <p14:creationId xmlns:p14="http://schemas.microsoft.com/office/powerpoint/2010/main" val="19690055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29C35-E510-41AC-A452-7B78CD1A7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D19E1-2084-4A8F-B7AE-57CB30698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E29E3-8EF9-4503-8AAD-AB362B7FA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10CE2-EEDD-4BF9-B57F-CA4189C18C7E}" type="datetimeFigureOut">
              <a:rPr lang="en-IN" smtClean="0"/>
              <a:t>20-04-2019</a:t>
            </a:fld>
            <a:endParaRPr lang="en-IN"/>
          </a:p>
        </p:txBody>
      </p:sp>
      <p:sp>
        <p:nvSpPr>
          <p:cNvPr id="5" name="Footer Placeholder 4">
            <a:extLst>
              <a:ext uri="{FF2B5EF4-FFF2-40B4-BE49-F238E27FC236}">
                <a16:creationId xmlns:a16="http://schemas.microsoft.com/office/drawing/2014/main" id="{0EB1912D-AC64-4FB1-926A-78E03C33A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DA32B9-EE79-41EC-94D2-732270CF2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EFDE6-E0D7-4837-9BAC-C5447762A0EF}" type="slidenum">
              <a:rPr lang="en-US" smtClean="0"/>
              <a:pPr/>
              <a:t>‹#›</a:t>
            </a:fld>
            <a:endParaRPr lang="en-US"/>
          </a:p>
        </p:txBody>
      </p:sp>
    </p:spTree>
    <p:extLst>
      <p:ext uri="{BB962C8B-B14F-4D97-AF65-F5344CB8AC3E}">
        <p14:creationId xmlns:p14="http://schemas.microsoft.com/office/powerpoint/2010/main" val="37388078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673" r:id="rId14"/>
    <p:sldLayoutId id="2147483674"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58200" y="6089901"/>
            <a:ext cx="3733799" cy="762000"/>
          </a:xfrm>
          <a:prstGeom prst="rect">
            <a:avLst/>
          </a:prstGeom>
          <a:solidFill>
            <a:srgbClr val="C8F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375956-7D62-4583-86E1-139AF47BC88B}"/>
              </a:ext>
            </a:extLst>
          </p:cNvPr>
          <p:cNvSpPr txBox="1"/>
          <p:nvPr/>
        </p:nvSpPr>
        <p:spPr>
          <a:xfrm>
            <a:off x="990600" y="381000"/>
            <a:ext cx="10134600" cy="830997"/>
          </a:xfrm>
          <a:prstGeom prst="rect">
            <a:avLst/>
          </a:prstGeom>
          <a:noFill/>
        </p:spPr>
        <p:txBody>
          <a:bodyPr wrap="square" rtlCol="0">
            <a:spAutoFit/>
          </a:bodyPr>
          <a:lstStyle/>
          <a:p>
            <a:r>
              <a:rPr lang="en-US" sz="4800" dirty="0">
                <a:solidFill>
                  <a:schemeClr val="tx2">
                    <a:lumMod val="65000"/>
                    <a:lumOff val="35000"/>
                  </a:schemeClr>
                </a:solidFill>
              </a:rPr>
              <a:t>BLACK FRIDAY SALES ANALYSIS</a:t>
            </a:r>
          </a:p>
        </p:txBody>
      </p:sp>
      <p:sp>
        <p:nvSpPr>
          <p:cNvPr id="8" name="TextBox 7">
            <a:extLst>
              <a:ext uri="{FF2B5EF4-FFF2-40B4-BE49-F238E27FC236}">
                <a16:creationId xmlns:a16="http://schemas.microsoft.com/office/drawing/2014/main" id="{78910E5D-097E-43C9-A579-6B9FF64139E8}"/>
              </a:ext>
            </a:extLst>
          </p:cNvPr>
          <p:cNvSpPr txBox="1"/>
          <p:nvPr/>
        </p:nvSpPr>
        <p:spPr>
          <a:xfrm>
            <a:off x="838200" y="1905000"/>
            <a:ext cx="7315200" cy="1938992"/>
          </a:xfrm>
          <a:prstGeom prst="rect">
            <a:avLst/>
          </a:prstGeom>
          <a:noFill/>
        </p:spPr>
        <p:txBody>
          <a:bodyPr wrap="square" rtlCol="0">
            <a:spAutoFit/>
          </a:bodyPr>
          <a:lstStyle/>
          <a:p>
            <a:r>
              <a:rPr lang="en-US" sz="2400" dirty="0"/>
              <a:t>Group Members -</a:t>
            </a:r>
          </a:p>
          <a:p>
            <a:endParaRPr lang="en-US" sz="2400" dirty="0"/>
          </a:p>
          <a:p>
            <a:r>
              <a:rPr lang="en-US" sz="2400" dirty="0"/>
              <a:t>1 – Sagar </a:t>
            </a:r>
            <a:r>
              <a:rPr lang="en-US" sz="2400" dirty="0" err="1"/>
              <a:t>Vasaikar</a:t>
            </a:r>
            <a:endParaRPr lang="en-US" sz="2400" dirty="0"/>
          </a:p>
          <a:p>
            <a:r>
              <a:rPr lang="en-US" sz="2400" dirty="0"/>
              <a:t>2 – Saachi Shah</a:t>
            </a:r>
          </a:p>
          <a:p>
            <a:r>
              <a:rPr lang="en-US" sz="2400" dirty="0"/>
              <a:t>3 – </a:t>
            </a:r>
            <a:r>
              <a:rPr lang="en-US" sz="2400" dirty="0" err="1"/>
              <a:t>Tarang</a:t>
            </a:r>
            <a:r>
              <a:rPr lang="en-US" sz="2400" dirty="0"/>
              <a:t> </a:t>
            </a:r>
            <a:r>
              <a:rPr lang="en-US" sz="2400" dirty="0" err="1"/>
              <a:t>Haria</a:t>
            </a:r>
            <a:endParaRPr lang="en-US" sz="2400" dirty="0"/>
          </a:p>
        </p:txBody>
      </p:sp>
    </p:spTree>
    <p:extLst>
      <p:ext uri="{BB962C8B-B14F-4D97-AF65-F5344CB8AC3E}">
        <p14:creationId xmlns:p14="http://schemas.microsoft.com/office/powerpoint/2010/main" val="1318132815"/>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10</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369332"/>
          </a:xfrm>
          <a:prstGeom prst="rect">
            <a:avLst/>
          </a:prstGeom>
          <a:noFill/>
        </p:spPr>
        <p:txBody>
          <a:bodyPr wrap="square" rtlCol="0">
            <a:spAutoFit/>
          </a:bodyPr>
          <a:lstStyle/>
          <a:p>
            <a:r>
              <a:rPr lang="en-US" dirty="0"/>
              <a:t>We see that Males spend more than Females on average.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47AC60E-ED0E-475F-BDDA-CDE8AF100AC7}"/>
              </a:ext>
            </a:extLst>
          </p:cNvPr>
          <p:cNvPicPr>
            <a:picLocks noChangeAspect="1"/>
          </p:cNvPicPr>
          <p:nvPr/>
        </p:nvPicPr>
        <p:blipFill>
          <a:blip r:embed="rId2"/>
          <a:stretch>
            <a:fillRect/>
          </a:stretch>
        </p:blipFill>
        <p:spPr>
          <a:xfrm>
            <a:off x="1066799" y="2286000"/>
            <a:ext cx="8305800" cy="4424787"/>
          </a:xfrm>
          <a:prstGeom prst="rect">
            <a:avLst/>
          </a:prstGeom>
        </p:spPr>
      </p:pic>
    </p:spTree>
    <p:extLst>
      <p:ext uri="{BB962C8B-B14F-4D97-AF65-F5344CB8AC3E}">
        <p14:creationId xmlns:p14="http://schemas.microsoft.com/office/powerpoint/2010/main" val="113640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11</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14400" y="1600200"/>
            <a:ext cx="9982200" cy="646331"/>
          </a:xfrm>
          <a:prstGeom prst="rect">
            <a:avLst/>
          </a:prstGeom>
          <a:noFill/>
        </p:spPr>
        <p:txBody>
          <a:bodyPr wrap="square" rtlCol="0">
            <a:spAutoFit/>
          </a:bodyPr>
          <a:lstStyle/>
          <a:p>
            <a:r>
              <a:rPr lang="en-US" dirty="0"/>
              <a:t>We can see that there are 18 unique products in the Product_Category_1 amongst which Product 1, Product 5 and Product 8 have maximum sales.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65F5956-7099-48EF-A67B-ACA76E8F66C3}"/>
              </a:ext>
            </a:extLst>
          </p:cNvPr>
          <p:cNvPicPr>
            <a:picLocks noChangeAspect="1"/>
          </p:cNvPicPr>
          <p:nvPr/>
        </p:nvPicPr>
        <p:blipFill>
          <a:blip r:embed="rId2"/>
          <a:stretch>
            <a:fillRect/>
          </a:stretch>
        </p:blipFill>
        <p:spPr>
          <a:xfrm>
            <a:off x="1066800" y="2438400"/>
            <a:ext cx="8305800" cy="4346238"/>
          </a:xfrm>
          <a:prstGeom prst="rect">
            <a:avLst/>
          </a:prstGeom>
        </p:spPr>
      </p:pic>
    </p:spTree>
    <p:extLst>
      <p:ext uri="{BB962C8B-B14F-4D97-AF65-F5344CB8AC3E}">
        <p14:creationId xmlns:p14="http://schemas.microsoft.com/office/powerpoint/2010/main" val="200684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12</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646331"/>
          </a:xfrm>
          <a:prstGeom prst="rect">
            <a:avLst/>
          </a:prstGeom>
          <a:noFill/>
        </p:spPr>
        <p:txBody>
          <a:bodyPr wrap="square" rtlCol="0">
            <a:spAutoFit/>
          </a:bodyPr>
          <a:lstStyle/>
          <a:p>
            <a:r>
              <a:rPr lang="en-US" dirty="0"/>
              <a:t>Total purchases of different products in the  Product category 1 among Married and Unmarried customers.</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7D65013-3408-4FB0-8F7A-D72B73D35E56}"/>
              </a:ext>
            </a:extLst>
          </p:cNvPr>
          <p:cNvPicPr>
            <a:picLocks noChangeAspect="1"/>
          </p:cNvPicPr>
          <p:nvPr/>
        </p:nvPicPr>
        <p:blipFill>
          <a:blip r:embed="rId2"/>
          <a:stretch>
            <a:fillRect/>
          </a:stretch>
        </p:blipFill>
        <p:spPr>
          <a:xfrm>
            <a:off x="990600" y="2514600"/>
            <a:ext cx="8991601" cy="4079966"/>
          </a:xfrm>
          <a:prstGeom prst="rect">
            <a:avLst/>
          </a:prstGeom>
        </p:spPr>
      </p:pic>
    </p:spTree>
    <p:extLst>
      <p:ext uri="{BB962C8B-B14F-4D97-AF65-F5344CB8AC3E}">
        <p14:creationId xmlns:p14="http://schemas.microsoft.com/office/powerpoint/2010/main" val="196877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13</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646331"/>
          </a:xfrm>
          <a:prstGeom prst="rect">
            <a:avLst/>
          </a:prstGeom>
          <a:noFill/>
        </p:spPr>
        <p:txBody>
          <a:bodyPr wrap="square" rtlCol="0">
            <a:spAutoFit/>
          </a:bodyPr>
          <a:lstStyle/>
          <a:p>
            <a:r>
              <a:rPr lang="en-US" dirty="0"/>
              <a:t>We can see that there are 18 unique products in the Product_Category_2 amongst which Product 9  resulted in the maximum sale.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23BA13C-5AA4-4820-9A85-FE9FABEEA37C}"/>
              </a:ext>
            </a:extLst>
          </p:cNvPr>
          <p:cNvPicPr>
            <a:picLocks noChangeAspect="1"/>
          </p:cNvPicPr>
          <p:nvPr/>
        </p:nvPicPr>
        <p:blipFill>
          <a:blip r:embed="rId2"/>
          <a:stretch>
            <a:fillRect/>
          </a:stretch>
        </p:blipFill>
        <p:spPr>
          <a:xfrm>
            <a:off x="1142999" y="2590800"/>
            <a:ext cx="8153401" cy="3782838"/>
          </a:xfrm>
          <a:prstGeom prst="rect">
            <a:avLst/>
          </a:prstGeom>
        </p:spPr>
      </p:pic>
    </p:spTree>
    <p:extLst>
      <p:ext uri="{BB962C8B-B14F-4D97-AF65-F5344CB8AC3E}">
        <p14:creationId xmlns:p14="http://schemas.microsoft.com/office/powerpoint/2010/main" val="386851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14</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646331"/>
          </a:xfrm>
          <a:prstGeom prst="rect">
            <a:avLst/>
          </a:prstGeom>
          <a:noFill/>
        </p:spPr>
        <p:txBody>
          <a:bodyPr wrap="square" rtlCol="0">
            <a:spAutoFit/>
          </a:bodyPr>
          <a:lstStyle/>
          <a:p>
            <a:r>
              <a:rPr lang="en-US" dirty="0"/>
              <a:t>Total purchases of different products in the  Product category 2 among Married and Unmarried customers.</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9DE6972-06D0-4F29-AB54-79748CF3B381}"/>
              </a:ext>
            </a:extLst>
          </p:cNvPr>
          <p:cNvPicPr>
            <a:picLocks noChangeAspect="1"/>
          </p:cNvPicPr>
          <p:nvPr/>
        </p:nvPicPr>
        <p:blipFill>
          <a:blip r:embed="rId2"/>
          <a:stretch>
            <a:fillRect/>
          </a:stretch>
        </p:blipFill>
        <p:spPr>
          <a:xfrm>
            <a:off x="1126261" y="2569101"/>
            <a:ext cx="7789139" cy="3907899"/>
          </a:xfrm>
          <a:prstGeom prst="rect">
            <a:avLst/>
          </a:prstGeom>
        </p:spPr>
      </p:pic>
    </p:spTree>
    <p:extLst>
      <p:ext uri="{BB962C8B-B14F-4D97-AF65-F5344CB8AC3E}">
        <p14:creationId xmlns:p14="http://schemas.microsoft.com/office/powerpoint/2010/main" val="293185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15</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646331"/>
          </a:xfrm>
          <a:prstGeom prst="rect">
            <a:avLst/>
          </a:prstGeom>
          <a:noFill/>
        </p:spPr>
        <p:txBody>
          <a:bodyPr wrap="square" rtlCol="0">
            <a:spAutoFit/>
          </a:bodyPr>
          <a:lstStyle/>
          <a:p>
            <a:r>
              <a:rPr lang="en-US" dirty="0"/>
              <a:t>We can see that there are 16 unique products in the Product_Category_3 amongst which Product 12  resulted in the maximum sale and there are no sales for the Products 3,4,10 and 11.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FAC2104-94E4-4ADC-B8FD-D8377ADD916D}"/>
              </a:ext>
            </a:extLst>
          </p:cNvPr>
          <p:cNvPicPr>
            <a:picLocks noChangeAspect="1"/>
          </p:cNvPicPr>
          <p:nvPr/>
        </p:nvPicPr>
        <p:blipFill>
          <a:blip r:embed="rId2"/>
          <a:stretch>
            <a:fillRect/>
          </a:stretch>
        </p:blipFill>
        <p:spPr>
          <a:xfrm>
            <a:off x="609600" y="2547604"/>
            <a:ext cx="7519780" cy="4157996"/>
          </a:xfrm>
          <a:prstGeom prst="rect">
            <a:avLst/>
          </a:prstGeom>
        </p:spPr>
      </p:pic>
    </p:spTree>
    <p:extLst>
      <p:ext uri="{BB962C8B-B14F-4D97-AF65-F5344CB8AC3E}">
        <p14:creationId xmlns:p14="http://schemas.microsoft.com/office/powerpoint/2010/main" val="398771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16</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646331"/>
          </a:xfrm>
          <a:prstGeom prst="rect">
            <a:avLst/>
          </a:prstGeom>
          <a:noFill/>
        </p:spPr>
        <p:txBody>
          <a:bodyPr wrap="square" rtlCol="0">
            <a:spAutoFit/>
          </a:bodyPr>
          <a:lstStyle/>
          <a:p>
            <a:r>
              <a:rPr lang="en-US" dirty="0"/>
              <a:t>Total purchases of different products in the  Product category 3 among Married and Unmarried customers.</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5F6F07B-9C7A-4551-B48C-6E26EA3EE195}"/>
              </a:ext>
            </a:extLst>
          </p:cNvPr>
          <p:cNvPicPr>
            <a:picLocks noChangeAspect="1"/>
          </p:cNvPicPr>
          <p:nvPr/>
        </p:nvPicPr>
        <p:blipFill>
          <a:blip r:embed="rId2"/>
          <a:stretch>
            <a:fillRect/>
          </a:stretch>
        </p:blipFill>
        <p:spPr>
          <a:xfrm>
            <a:off x="1066799" y="2593074"/>
            <a:ext cx="7543801" cy="4036326"/>
          </a:xfrm>
          <a:prstGeom prst="rect">
            <a:avLst/>
          </a:prstGeom>
        </p:spPr>
      </p:pic>
    </p:spTree>
    <p:extLst>
      <p:ext uri="{BB962C8B-B14F-4D97-AF65-F5344CB8AC3E}">
        <p14:creationId xmlns:p14="http://schemas.microsoft.com/office/powerpoint/2010/main" val="79733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17</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84852"/>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369332"/>
          </a:xfrm>
          <a:prstGeom prst="rect">
            <a:avLst/>
          </a:prstGeom>
          <a:noFill/>
        </p:spPr>
        <p:txBody>
          <a:bodyPr wrap="square" rtlCol="0">
            <a:spAutoFit/>
          </a:bodyPr>
          <a:lstStyle/>
          <a:p>
            <a:r>
              <a:rPr lang="en-US" dirty="0"/>
              <a:t>Comparing total purchase amounts w.r.t city, we see that city C has the highest purchase.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37CF14A-204E-4EF7-AEF8-FCE5BABE0E4C}"/>
              </a:ext>
            </a:extLst>
          </p:cNvPr>
          <p:cNvPicPr>
            <a:picLocks noChangeAspect="1"/>
          </p:cNvPicPr>
          <p:nvPr/>
        </p:nvPicPr>
        <p:blipFill>
          <a:blip r:embed="rId2"/>
          <a:stretch>
            <a:fillRect/>
          </a:stretch>
        </p:blipFill>
        <p:spPr>
          <a:xfrm>
            <a:off x="1066799" y="2668532"/>
            <a:ext cx="6515100" cy="3677879"/>
          </a:xfrm>
          <a:prstGeom prst="rect">
            <a:avLst/>
          </a:prstGeom>
        </p:spPr>
      </p:pic>
    </p:spTree>
    <p:extLst>
      <p:ext uri="{BB962C8B-B14F-4D97-AF65-F5344CB8AC3E}">
        <p14:creationId xmlns:p14="http://schemas.microsoft.com/office/powerpoint/2010/main" val="213629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18</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Linear Regression Model</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369332"/>
          </a:xfrm>
          <a:prstGeom prst="rect">
            <a:avLst/>
          </a:prstGeom>
          <a:noFill/>
        </p:spPr>
        <p:txBody>
          <a:bodyPr wrap="square" rtlCol="0">
            <a:spAutoFit/>
          </a:bodyPr>
          <a:lstStyle/>
          <a:p>
            <a:r>
              <a:rPr lang="en-US" dirty="0"/>
              <a:t>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C1A5163-0929-4882-8477-1CF6AC0D41A8}"/>
              </a:ext>
            </a:extLst>
          </p:cNvPr>
          <p:cNvPicPr>
            <a:picLocks noChangeAspect="1"/>
          </p:cNvPicPr>
          <p:nvPr/>
        </p:nvPicPr>
        <p:blipFill>
          <a:blip r:embed="rId2"/>
          <a:stretch>
            <a:fillRect/>
          </a:stretch>
        </p:blipFill>
        <p:spPr>
          <a:xfrm>
            <a:off x="1000539" y="1833265"/>
            <a:ext cx="8696039" cy="2524209"/>
          </a:xfrm>
          <a:prstGeom prst="rect">
            <a:avLst/>
          </a:prstGeom>
        </p:spPr>
      </p:pic>
    </p:spTree>
    <p:extLst>
      <p:ext uri="{BB962C8B-B14F-4D97-AF65-F5344CB8AC3E}">
        <p14:creationId xmlns:p14="http://schemas.microsoft.com/office/powerpoint/2010/main" val="187387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19</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Multiple Linear Regression Model</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75407F7-AEBB-4A00-9E3F-E2C126F7846B}"/>
              </a:ext>
            </a:extLst>
          </p:cNvPr>
          <p:cNvPicPr>
            <a:picLocks noChangeAspect="1"/>
          </p:cNvPicPr>
          <p:nvPr/>
        </p:nvPicPr>
        <p:blipFill>
          <a:blip r:embed="rId2"/>
          <a:stretch>
            <a:fillRect/>
          </a:stretch>
        </p:blipFill>
        <p:spPr>
          <a:xfrm>
            <a:off x="980661" y="1833265"/>
            <a:ext cx="7086600" cy="2134518"/>
          </a:xfrm>
          <a:prstGeom prst="rect">
            <a:avLst/>
          </a:prstGeom>
        </p:spPr>
      </p:pic>
      <p:pic>
        <p:nvPicPr>
          <p:cNvPr id="5" name="Picture 4">
            <a:extLst>
              <a:ext uri="{FF2B5EF4-FFF2-40B4-BE49-F238E27FC236}">
                <a16:creationId xmlns:a16="http://schemas.microsoft.com/office/drawing/2014/main" id="{9B9AA9CA-8FF4-46B6-9D81-F5819B7DA1ED}"/>
              </a:ext>
            </a:extLst>
          </p:cNvPr>
          <p:cNvPicPr>
            <a:picLocks noChangeAspect="1"/>
          </p:cNvPicPr>
          <p:nvPr/>
        </p:nvPicPr>
        <p:blipFill>
          <a:blip r:embed="rId3"/>
          <a:stretch>
            <a:fillRect/>
          </a:stretch>
        </p:blipFill>
        <p:spPr>
          <a:xfrm>
            <a:off x="980660" y="4281298"/>
            <a:ext cx="7086601" cy="1920350"/>
          </a:xfrm>
          <a:prstGeom prst="rect">
            <a:avLst/>
          </a:prstGeom>
        </p:spPr>
      </p:pic>
    </p:spTree>
    <p:extLst>
      <p:ext uri="{BB962C8B-B14F-4D97-AF65-F5344CB8AC3E}">
        <p14:creationId xmlns:p14="http://schemas.microsoft.com/office/powerpoint/2010/main" val="266871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Introduction</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298613"/>
          </a:xfrm>
          <a:prstGeom prst="rect">
            <a:avLst/>
          </a:prstGeom>
        </p:spPr>
        <p:txBody>
          <a:bodyPr wrap="square">
            <a:spAutoFit/>
          </a:bodyPr>
          <a:lstStyle/>
          <a:p>
            <a:pPr marL="285750" indent="-285750">
              <a:lnSpc>
                <a:spcPct val="100000"/>
              </a:lnSpc>
              <a:spcBef>
                <a:spcPts val="800"/>
              </a:spcBef>
              <a:spcAft>
                <a:spcPts val="1200"/>
              </a:spcAft>
              <a:buFont typeface="Arial" panose="020B0604020202020204" pitchFamily="34" charset="0"/>
              <a:buChar char="•"/>
            </a:pPr>
            <a:r>
              <a:rPr lang="en-US" sz="2400" dirty="0"/>
              <a:t>Black Friday is the Friday after Thanksgiving, and it's one of the major shopping days of the year in the United States, falling anywhere between November 23 and 29. </a:t>
            </a:r>
          </a:p>
          <a:p>
            <a:pPr marL="285750" indent="-285750">
              <a:lnSpc>
                <a:spcPct val="100000"/>
              </a:lnSpc>
              <a:spcBef>
                <a:spcPts val="800"/>
              </a:spcBef>
              <a:spcAft>
                <a:spcPts val="1200"/>
              </a:spcAft>
              <a:buFont typeface="Arial" panose="020B0604020202020204" pitchFamily="34" charset="0"/>
              <a:buChar char="•"/>
            </a:pPr>
            <a:r>
              <a:rPr lang="en-US" sz="2400" dirty="0"/>
              <a:t>The term "Black Friday" originated in Philadelphia. In the 1960's, police in Philadelphia griped about the congested streets, clogged with motorists and pedestrians, calling it “Black Friday.” In a non-retail sense, it also describes a financial crisis of 1869.</a:t>
            </a:r>
          </a:p>
          <a:p>
            <a:pPr marL="285750" indent="-285750">
              <a:lnSpc>
                <a:spcPct val="100000"/>
              </a:lnSpc>
              <a:spcBef>
                <a:spcPts val="800"/>
              </a:spcBef>
              <a:spcAft>
                <a:spcPts val="1200"/>
              </a:spcAft>
              <a:buFont typeface="Arial" panose="020B0604020202020204" pitchFamily="34" charset="0"/>
              <a:buChar char="•"/>
            </a:pPr>
            <a:r>
              <a:rPr lang="en-US" sz="2400" dirty="0"/>
              <a:t>“Black” refers to stores moving from the “red” to the “black,” back when accounting records were kept by hand, and red ink indicated a loss, and black a profit.</a:t>
            </a:r>
          </a:p>
        </p:txBody>
      </p:sp>
    </p:spTree>
    <p:extLst>
      <p:ext uri="{BB962C8B-B14F-4D97-AF65-F5344CB8AC3E}">
        <p14:creationId xmlns:p14="http://schemas.microsoft.com/office/powerpoint/2010/main" val="72935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20</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Polynomial Regression Model</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C012C31-CA3D-4C39-8854-918946711C7E}"/>
              </a:ext>
            </a:extLst>
          </p:cNvPr>
          <p:cNvPicPr>
            <a:picLocks noChangeAspect="1"/>
          </p:cNvPicPr>
          <p:nvPr/>
        </p:nvPicPr>
        <p:blipFill>
          <a:blip r:embed="rId2"/>
          <a:stretch>
            <a:fillRect/>
          </a:stretch>
        </p:blipFill>
        <p:spPr>
          <a:xfrm>
            <a:off x="1003852" y="1833265"/>
            <a:ext cx="7315200" cy="2366682"/>
          </a:xfrm>
          <a:prstGeom prst="rect">
            <a:avLst/>
          </a:prstGeom>
        </p:spPr>
      </p:pic>
      <p:pic>
        <p:nvPicPr>
          <p:cNvPr id="10" name="Picture 9">
            <a:extLst>
              <a:ext uri="{FF2B5EF4-FFF2-40B4-BE49-F238E27FC236}">
                <a16:creationId xmlns:a16="http://schemas.microsoft.com/office/drawing/2014/main" id="{0B08C476-D1BF-4538-B5F9-5F98F5E2DD97}"/>
              </a:ext>
            </a:extLst>
          </p:cNvPr>
          <p:cNvPicPr>
            <a:picLocks noChangeAspect="1"/>
          </p:cNvPicPr>
          <p:nvPr/>
        </p:nvPicPr>
        <p:blipFill>
          <a:blip r:embed="rId3"/>
          <a:stretch>
            <a:fillRect/>
          </a:stretch>
        </p:blipFill>
        <p:spPr>
          <a:xfrm>
            <a:off x="1003852" y="4257151"/>
            <a:ext cx="7086600" cy="1678405"/>
          </a:xfrm>
          <a:prstGeom prst="rect">
            <a:avLst/>
          </a:prstGeom>
        </p:spPr>
      </p:pic>
    </p:spTree>
    <p:extLst>
      <p:ext uri="{BB962C8B-B14F-4D97-AF65-F5344CB8AC3E}">
        <p14:creationId xmlns:p14="http://schemas.microsoft.com/office/powerpoint/2010/main" val="210221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21</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KNN Classifier </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429BA9F-44BF-452C-AA36-F952590E3025}"/>
              </a:ext>
            </a:extLst>
          </p:cNvPr>
          <p:cNvPicPr>
            <a:picLocks noChangeAspect="1"/>
          </p:cNvPicPr>
          <p:nvPr/>
        </p:nvPicPr>
        <p:blipFill>
          <a:blip r:embed="rId2"/>
          <a:stretch>
            <a:fillRect/>
          </a:stretch>
        </p:blipFill>
        <p:spPr>
          <a:xfrm>
            <a:off x="838200" y="1833264"/>
            <a:ext cx="11071682" cy="2205335"/>
          </a:xfrm>
          <a:prstGeom prst="rect">
            <a:avLst/>
          </a:prstGeom>
        </p:spPr>
      </p:pic>
    </p:spTree>
    <p:extLst>
      <p:ext uri="{BB962C8B-B14F-4D97-AF65-F5344CB8AC3E}">
        <p14:creationId xmlns:p14="http://schemas.microsoft.com/office/powerpoint/2010/main" val="213488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22</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Random Forest Model</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C66BD05-ED82-4526-BC02-8521FD6507A2}"/>
              </a:ext>
            </a:extLst>
          </p:cNvPr>
          <p:cNvPicPr>
            <a:picLocks noChangeAspect="1"/>
          </p:cNvPicPr>
          <p:nvPr/>
        </p:nvPicPr>
        <p:blipFill>
          <a:blip r:embed="rId2"/>
          <a:stretch>
            <a:fillRect/>
          </a:stretch>
        </p:blipFill>
        <p:spPr>
          <a:xfrm>
            <a:off x="914400" y="1901730"/>
            <a:ext cx="9692800" cy="1908270"/>
          </a:xfrm>
          <a:prstGeom prst="rect">
            <a:avLst/>
          </a:prstGeom>
        </p:spPr>
      </p:pic>
    </p:spTree>
    <p:extLst>
      <p:ext uri="{BB962C8B-B14F-4D97-AF65-F5344CB8AC3E}">
        <p14:creationId xmlns:p14="http://schemas.microsoft.com/office/powerpoint/2010/main" val="319386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23</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1200329"/>
          </a:xfrm>
        </p:spPr>
        <p:txBody>
          <a:bodyPr/>
          <a:lstStyle/>
          <a:p>
            <a:r>
              <a:rPr lang="en-US" sz="4000" dirty="0">
                <a:solidFill>
                  <a:schemeClr val="accent1">
                    <a:lumMod val="60000"/>
                    <a:lumOff val="40000"/>
                  </a:schemeClr>
                </a:solidFill>
              </a:rPr>
              <a:t>Random Forest Results</a:t>
            </a:r>
            <a:br>
              <a:rPr lang="en-US" sz="4000" dirty="0">
                <a:solidFill>
                  <a:schemeClr val="accent1">
                    <a:lumMod val="60000"/>
                    <a:lumOff val="40000"/>
                  </a:schemeClr>
                </a:solidFill>
              </a:rPr>
            </a:br>
            <a:endParaRPr lang="en-US" sz="4000" dirty="0">
              <a:solidFill>
                <a:schemeClr val="accent1">
                  <a:lumMod val="60000"/>
                  <a:lumOff val="40000"/>
                </a:schemeClr>
              </a:solidFill>
            </a:endParaRP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594FE3A-63C8-46C8-9EA1-CDE16165E755}"/>
              </a:ext>
            </a:extLst>
          </p:cNvPr>
          <p:cNvSpPr txBox="1"/>
          <p:nvPr/>
        </p:nvSpPr>
        <p:spPr>
          <a:xfrm>
            <a:off x="1600200" y="1602432"/>
            <a:ext cx="9144000" cy="4188768"/>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7F4483D3-591F-4F80-AAE0-56471020D067}"/>
              </a:ext>
            </a:extLst>
          </p:cNvPr>
          <p:cNvPicPr>
            <a:picLocks noChangeAspect="1"/>
          </p:cNvPicPr>
          <p:nvPr/>
        </p:nvPicPr>
        <p:blipFill>
          <a:blip r:embed="rId2"/>
          <a:stretch>
            <a:fillRect/>
          </a:stretch>
        </p:blipFill>
        <p:spPr>
          <a:xfrm>
            <a:off x="1191574" y="1589702"/>
            <a:ext cx="6386002" cy="4766648"/>
          </a:xfrm>
          <a:prstGeom prst="rect">
            <a:avLst/>
          </a:prstGeom>
        </p:spPr>
      </p:pic>
    </p:spTree>
    <p:extLst>
      <p:ext uri="{BB962C8B-B14F-4D97-AF65-F5344CB8AC3E}">
        <p14:creationId xmlns:p14="http://schemas.microsoft.com/office/powerpoint/2010/main" val="191577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24</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Decision Tree </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3403359-8676-400D-B0CF-F98C7833A62E}"/>
              </a:ext>
            </a:extLst>
          </p:cNvPr>
          <p:cNvPicPr>
            <a:picLocks noChangeAspect="1"/>
          </p:cNvPicPr>
          <p:nvPr/>
        </p:nvPicPr>
        <p:blipFill>
          <a:blip r:embed="rId2"/>
          <a:stretch>
            <a:fillRect/>
          </a:stretch>
        </p:blipFill>
        <p:spPr>
          <a:xfrm>
            <a:off x="990543" y="1833265"/>
            <a:ext cx="10591801" cy="2526601"/>
          </a:xfrm>
          <a:prstGeom prst="rect">
            <a:avLst/>
          </a:prstGeom>
        </p:spPr>
      </p:pic>
    </p:spTree>
    <p:extLst>
      <p:ext uri="{BB962C8B-B14F-4D97-AF65-F5344CB8AC3E}">
        <p14:creationId xmlns:p14="http://schemas.microsoft.com/office/powerpoint/2010/main" val="412227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25</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a:solidFill>
                  <a:schemeClr val="accent1">
                    <a:lumMod val="60000"/>
                    <a:lumOff val="40000"/>
                  </a:schemeClr>
                </a:solidFill>
              </a:rPr>
              <a:t>Heat Map</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762000" y="1510099"/>
            <a:ext cx="9982200" cy="646331"/>
          </a:xfrm>
          <a:prstGeom prst="rect">
            <a:avLst/>
          </a:prstGeom>
          <a:noFill/>
        </p:spPr>
        <p:txBody>
          <a:bodyPr wrap="square" rtlCol="0">
            <a:spAutoFit/>
          </a:bodyPr>
          <a:lstStyle/>
          <a:p>
            <a:r>
              <a:rPr lang="en-US" dirty="0"/>
              <a:t>We found out the important features using heatmap visualization. </a:t>
            </a:r>
            <a:r>
              <a:rPr lang="en-US" dirty="0" err="1"/>
              <a:t>City_Category</a:t>
            </a:r>
            <a:r>
              <a:rPr lang="en-US" dirty="0"/>
              <a:t> and Gender seem to give positive correlation.</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796830-A4AA-4F39-8F1E-A9EEDF094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43535"/>
            <a:ext cx="6705600" cy="4514182"/>
          </a:xfrm>
          <a:prstGeom prst="rect">
            <a:avLst/>
          </a:prstGeom>
        </p:spPr>
      </p:pic>
    </p:spTree>
    <p:extLst>
      <p:ext uri="{BB962C8B-B14F-4D97-AF65-F5344CB8AC3E}">
        <p14:creationId xmlns:p14="http://schemas.microsoft.com/office/powerpoint/2010/main" val="71689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26</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1200329"/>
          </a:xfrm>
        </p:spPr>
        <p:txBody>
          <a:bodyPr/>
          <a:lstStyle/>
          <a:p>
            <a:r>
              <a:rPr lang="en-US" sz="4000" dirty="0">
                <a:solidFill>
                  <a:schemeClr val="accent1">
                    <a:lumMod val="60000"/>
                    <a:lumOff val="40000"/>
                  </a:schemeClr>
                </a:solidFill>
              </a:rPr>
              <a:t>Correlation matrix &amp; Heatmap</a:t>
            </a:r>
            <a:br>
              <a:rPr lang="en-US" sz="4000" dirty="0">
                <a:solidFill>
                  <a:schemeClr val="accent1">
                    <a:lumMod val="60000"/>
                    <a:lumOff val="40000"/>
                  </a:schemeClr>
                </a:solidFill>
              </a:rPr>
            </a:br>
            <a:endParaRPr lang="en-US" sz="4000" dirty="0">
              <a:solidFill>
                <a:schemeClr val="accent1">
                  <a:lumMod val="60000"/>
                  <a:lumOff val="40000"/>
                </a:schemeClr>
              </a:solidFill>
            </a:endParaRP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B13B075-7FB6-4E7A-BF6F-27384431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256968"/>
            <a:ext cx="5486402" cy="5301376"/>
          </a:xfrm>
          <a:prstGeom prst="rect">
            <a:avLst/>
          </a:prstGeom>
        </p:spPr>
      </p:pic>
    </p:spTree>
    <p:extLst>
      <p:ext uri="{BB962C8B-B14F-4D97-AF65-F5344CB8AC3E}">
        <p14:creationId xmlns:p14="http://schemas.microsoft.com/office/powerpoint/2010/main" val="3887199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27</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a:xfrm>
            <a:off x="381000" y="656804"/>
            <a:ext cx="11425813" cy="646331"/>
          </a:xfrm>
        </p:spPr>
        <p:txBody>
          <a:bodyPr/>
          <a:lstStyle/>
          <a:p>
            <a:r>
              <a:rPr lang="en-US" sz="4000" dirty="0" err="1">
                <a:solidFill>
                  <a:schemeClr val="accent1">
                    <a:lumMod val="60000"/>
                    <a:lumOff val="40000"/>
                  </a:schemeClr>
                </a:solidFill>
              </a:rPr>
              <a:t>XGBoost</a:t>
            </a:r>
            <a:r>
              <a:rPr lang="en-US" sz="4000" dirty="0">
                <a:solidFill>
                  <a:schemeClr val="accent1">
                    <a:lumMod val="60000"/>
                    <a:lumOff val="40000"/>
                  </a:schemeClr>
                </a:solidFill>
              </a:rPr>
              <a:t> Model</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594FE3A-63C8-46C8-9EA1-CDE16165E755}"/>
              </a:ext>
            </a:extLst>
          </p:cNvPr>
          <p:cNvSpPr txBox="1"/>
          <p:nvPr/>
        </p:nvSpPr>
        <p:spPr>
          <a:xfrm>
            <a:off x="1600200" y="1602432"/>
            <a:ext cx="9144000" cy="4188768"/>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9D0EAA6F-3B63-4737-8989-AB4CBF54CDB3}"/>
              </a:ext>
            </a:extLst>
          </p:cNvPr>
          <p:cNvPicPr>
            <a:picLocks noChangeAspect="1"/>
          </p:cNvPicPr>
          <p:nvPr/>
        </p:nvPicPr>
        <p:blipFill>
          <a:blip r:embed="rId2"/>
          <a:stretch>
            <a:fillRect/>
          </a:stretch>
        </p:blipFill>
        <p:spPr>
          <a:xfrm>
            <a:off x="1268066" y="1692977"/>
            <a:ext cx="8637933" cy="1684230"/>
          </a:xfrm>
          <a:prstGeom prst="rect">
            <a:avLst/>
          </a:prstGeom>
        </p:spPr>
      </p:pic>
      <p:pic>
        <p:nvPicPr>
          <p:cNvPr id="7" name="Picture 6">
            <a:extLst>
              <a:ext uri="{FF2B5EF4-FFF2-40B4-BE49-F238E27FC236}">
                <a16:creationId xmlns:a16="http://schemas.microsoft.com/office/drawing/2014/main" id="{283BA3CF-4896-42D7-A55C-E07077B37A92}"/>
              </a:ext>
            </a:extLst>
          </p:cNvPr>
          <p:cNvPicPr>
            <a:picLocks noChangeAspect="1"/>
          </p:cNvPicPr>
          <p:nvPr/>
        </p:nvPicPr>
        <p:blipFill>
          <a:blip r:embed="rId3"/>
          <a:stretch>
            <a:fillRect/>
          </a:stretch>
        </p:blipFill>
        <p:spPr>
          <a:xfrm>
            <a:off x="1268065" y="3312763"/>
            <a:ext cx="8637933" cy="820487"/>
          </a:xfrm>
          <a:prstGeom prst="rect">
            <a:avLst/>
          </a:prstGeom>
        </p:spPr>
      </p:pic>
      <p:pic>
        <p:nvPicPr>
          <p:cNvPr id="9" name="Picture 8">
            <a:extLst>
              <a:ext uri="{FF2B5EF4-FFF2-40B4-BE49-F238E27FC236}">
                <a16:creationId xmlns:a16="http://schemas.microsoft.com/office/drawing/2014/main" id="{FAEA0B62-4501-4C47-8BC3-698DE38FA934}"/>
              </a:ext>
            </a:extLst>
          </p:cNvPr>
          <p:cNvPicPr>
            <a:picLocks noChangeAspect="1"/>
          </p:cNvPicPr>
          <p:nvPr/>
        </p:nvPicPr>
        <p:blipFill>
          <a:blip r:embed="rId4"/>
          <a:stretch>
            <a:fillRect/>
          </a:stretch>
        </p:blipFill>
        <p:spPr>
          <a:xfrm>
            <a:off x="1268065" y="4193678"/>
            <a:ext cx="8637933" cy="971345"/>
          </a:xfrm>
          <a:prstGeom prst="rect">
            <a:avLst/>
          </a:prstGeom>
        </p:spPr>
      </p:pic>
    </p:spTree>
    <p:extLst>
      <p:ext uri="{BB962C8B-B14F-4D97-AF65-F5344CB8AC3E}">
        <p14:creationId xmlns:p14="http://schemas.microsoft.com/office/powerpoint/2010/main" val="977420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429C14-BDBB-4C82-913A-70D18D84DF2B}"/>
              </a:ext>
            </a:extLst>
          </p:cNvPr>
          <p:cNvSpPr>
            <a:spLocks noGrp="1"/>
          </p:cNvSpPr>
          <p:nvPr>
            <p:ph type="sldNum" sz="quarter" idx="10"/>
          </p:nvPr>
        </p:nvSpPr>
        <p:spPr/>
        <p:txBody>
          <a:bodyPr/>
          <a:lstStyle/>
          <a:p>
            <a:fld id="{CCDEFDE6-E0D7-4837-9BAC-C5447762A0EF}" type="slidenum">
              <a:rPr lang="en-US" smtClean="0"/>
              <a:pPr/>
              <a:t>28</a:t>
            </a:fld>
            <a:endParaRPr lang="en-US"/>
          </a:p>
        </p:txBody>
      </p:sp>
      <p:sp>
        <p:nvSpPr>
          <p:cNvPr id="3" name="Title 2">
            <a:extLst>
              <a:ext uri="{FF2B5EF4-FFF2-40B4-BE49-F238E27FC236}">
                <a16:creationId xmlns:a16="http://schemas.microsoft.com/office/drawing/2014/main" id="{D59DE888-0858-4602-87A4-75C5EA23926C}"/>
              </a:ext>
            </a:extLst>
          </p:cNvPr>
          <p:cNvSpPr>
            <a:spLocks noGrp="1"/>
          </p:cNvSpPr>
          <p:nvPr>
            <p:ph type="ctrTitle"/>
          </p:nvPr>
        </p:nvSpPr>
        <p:spPr>
          <a:xfrm>
            <a:off x="383093" y="365120"/>
            <a:ext cx="11425813" cy="854080"/>
          </a:xfrm>
        </p:spPr>
        <p:txBody>
          <a:bodyPr/>
          <a:lstStyle/>
          <a:p>
            <a:r>
              <a:rPr lang="en-US" dirty="0">
                <a:solidFill>
                  <a:schemeClr val="accent1">
                    <a:lumMod val="60000"/>
                    <a:lumOff val="40000"/>
                  </a:schemeClr>
                </a:solidFill>
              </a:rPr>
              <a:t>Conclusion</a:t>
            </a:r>
          </a:p>
        </p:txBody>
      </p:sp>
      <p:sp>
        <p:nvSpPr>
          <p:cNvPr id="7" name="TextBox 6">
            <a:extLst>
              <a:ext uri="{FF2B5EF4-FFF2-40B4-BE49-F238E27FC236}">
                <a16:creationId xmlns:a16="http://schemas.microsoft.com/office/drawing/2014/main" id="{487FB38D-636F-4CA1-A12F-73F71B13A9D1}"/>
              </a:ext>
            </a:extLst>
          </p:cNvPr>
          <p:cNvSpPr txBox="1"/>
          <p:nvPr/>
        </p:nvSpPr>
        <p:spPr>
          <a:xfrm>
            <a:off x="914399" y="1905000"/>
            <a:ext cx="10363200" cy="2585323"/>
          </a:xfrm>
          <a:prstGeom prst="rect">
            <a:avLst/>
          </a:prstGeom>
          <a:noFill/>
        </p:spPr>
        <p:txBody>
          <a:bodyPr wrap="square" rtlCol="0">
            <a:spAutoFit/>
          </a:bodyPr>
          <a:lstStyle/>
          <a:p>
            <a:pPr marL="342900" indent="-342900">
              <a:buFont typeface="+mj-lt"/>
              <a:buAutoNum type="arabicPeriod"/>
            </a:pPr>
            <a:r>
              <a:rPr lang="en-IN" dirty="0"/>
              <a:t>Men attended the Black Friday sale more than Women.</a:t>
            </a:r>
          </a:p>
          <a:p>
            <a:pPr marL="342900" indent="-342900">
              <a:buFont typeface="+mj-lt"/>
              <a:buAutoNum type="arabicPeriod"/>
            </a:pPr>
            <a:r>
              <a:rPr lang="en-IN" dirty="0"/>
              <a:t>People in the age group 26-35 participate in Black Friday sale much more than others. </a:t>
            </a:r>
          </a:p>
          <a:p>
            <a:pPr marL="342900" indent="-342900">
              <a:buFont typeface="+mj-lt"/>
              <a:buAutoNum type="arabicPeriod"/>
            </a:pPr>
            <a:r>
              <a:rPr lang="en-IN" dirty="0"/>
              <a:t>We see that Males spend more than Females on average.  </a:t>
            </a:r>
          </a:p>
          <a:p>
            <a:pPr marL="342900" indent="-342900">
              <a:buFont typeface="+mj-lt"/>
              <a:buAutoNum type="arabicPeriod"/>
            </a:pPr>
            <a:r>
              <a:rPr lang="en-IN" dirty="0"/>
              <a:t>We see that the Product Category 1 has maximum sales.</a:t>
            </a:r>
          </a:p>
          <a:p>
            <a:pPr marL="342900" indent="-342900">
              <a:buFont typeface="+mj-lt"/>
              <a:buAutoNum type="arabicPeriod"/>
            </a:pPr>
            <a:r>
              <a:rPr lang="en-IN" dirty="0"/>
              <a:t>We see that city C has the highest purchase. </a:t>
            </a:r>
          </a:p>
          <a:p>
            <a:pPr marL="342900" indent="-342900">
              <a:buFont typeface="+mj-lt"/>
              <a:buAutoNum type="arabicPeriod"/>
            </a:pPr>
            <a:r>
              <a:rPr lang="en-IN" dirty="0" err="1"/>
              <a:t>XGBoost</a:t>
            </a:r>
            <a:r>
              <a:rPr lang="en-IN" dirty="0"/>
              <a:t> is the most optimal model with an accuracy of 0.99.</a:t>
            </a:r>
          </a:p>
          <a:p>
            <a:r>
              <a:rPr lang="en-IN" dirty="0"/>
              <a:t>  </a:t>
            </a:r>
          </a:p>
          <a:p>
            <a:r>
              <a:rPr lang="en-IN" dirty="0"/>
              <a:t> </a:t>
            </a:r>
          </a:p>
          <a:p>
            <a:endParaRPr lang="en-US" dirty="0"/>
          </a:p>
        </p:txBody>
      </p:sp>
    </p:spTree>
    <p:extLst>
      <p:ext uri="{BB962C8B-B14F-4D97-AF65-F5344CB8AC3E}">
        <p14:creationId xmlns:p14="http://schemas.microsoft.com/office/powerpoint/2010/main" val="26681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3</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Dataset Description</a:t>
            </a:r>
          </a:p>
        </p:txBody>
      </p:sp>
      <p:sp>
        <p:nvSpPr>
          <p:cNvPr id="4" name="Rectangle 3">
            <a:extLst>
              <a:ext uri="{FF2B5EF4-FFF2-40B4-BE49-F238E27FC236}">
                <a16:creationId xmlns:a16="http://schemas.microsoft.com/office/drawing/2014/main" id="{5FB5549F-DDC6-4D5F-99F7-707FFAF4A727}"/>
              </a:ext>
            </a:extLst>
          </p:cNvPr>
          <p:cNvSpPr/>
          <p:nvPr/>
        </p:nvSpPr>
        <p:spPr>
          <a:xfrm>
            <a:off x="954974" y="1905506"/>
            <a:ext cx="10740013" cy="1938992"/>
          </a:xfrm>
          <a:prstGeom prst="rect">
            <a:avLst/>
          </a:prstGeom>
        </p:spPr>
        <p:txBody>
          <a:bodyPr wrap="square">
            <a:spAutoFit/>
          </a:bodyPr>
          <a:lstStyle/>
          <a:p>
            <a:pPr marL="342900" indent="-342900" fontAlgn="base">
              <a:buFont typeface="Arial" panose="020B0604020202020204" pitchFamily="34" charset="0"/>
              <a:buChar char="•"/>
            </a:pPr>
            <a:r>
              <a:rPr lang="en-US" sz="2400" dirty="0"/>
              <a:t>The dataset is a sample of the transactions made in a retail store. The store wants to know better the customer purchase behavior against different products. We are trying to predict the amount of purchase with the help of the information contained in the other variables.</a:t>
            </a:r>
          </a:p>
          <a:p>
            <a:pPr marL="342900" indent="-342900" fontAlgn="base">
              <a:buFont typeface="Arial" panose="020B0604020202020204" pitchFamily="34" charset="0"/>
              <a:buChar char="•"/>
            </a:pPr>
            <a:r>
              <a:rPr lang="en-US" sz="2400" dirty="0"/>
              <a:t>The dataset contains 538k rows and 12 columns.</a:t>
            </a:r>
          </a:p>
        </p:txBody>
      </p:sp>
    </p:spTree>
    <p:extLst>
      <p:ext uri="{BB962C8B-B14F-4D97-AF65-F5344CB8AC3E}">
        <p14:creationId xmlns:p14="http://schemas.microsoft.com/office/powerpoint/2010/main" val="190566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4</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Dataset Description</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EFD3958E-1CC8-42C7-9807-D22D9396AC11}"/>
              </a:ext>
            </a:extLst>
          </p:cNvPr>
          <p:cNvPicPr>
            <a:picLocks noChangeAspect="1"/>
          </p:cNvPicPr>
          <p:nvPr/>
        </p:nvPicPr>
        <p:blipFill rotWithShape="1">
          <a:blip r:embed="rId2"/>
          <a:srcRect t="1619" b="2400"/>
          <a:stretch/>
        </p:blipFill>
        <p:spPr>
          <a:xfrm>
            <a:off x="838200" y="2362200"/>
            <a:ext cx="6467912" cy="3048000"/>
          </a:xfrm>
          <a:prstGeom prst="rect">
            <a:avLst/>
          </a:prstGeom>
        </p:spPr>
      </p:pic>
    </p:spTree>
    <p:extLst>
      <p:ext uri="{BB962C8B-B14F-4D97-AF65-F5344CB8AC3E}">
        <p14:creationId xmlns:p14="http://schemas.microsoft.com/office/powerpoint/2010/main" val="56786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5</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1600438"/>
          </a:xfrm>
          <a:prstGeom prst="rect">
            <a:avLst/>
          </a:prstGeom>
          <a:noFill/>
        </p:spPr>
        <p:txBody>
          <a:bodyPr wrap="square" rtlCol="0">
            <a:spAutoFit/>
          </a:bodyPr>
          <a:lstStyle/>
          <a:p>
            <a:r>
              <a:rPr lang="en-US" altLang="en-US" sz="2000" dirty="0"/>
              <a:t>We plotted a heatmap to check if there are any missing values</a:t>
            </a:r>
          </a:p>
          <a:p>
            <a:endParaRPr lang="en-US" altLang="en-US" sz="2000" dirty="0"/>
          </a:p>
          <a:p>
            <a:r>
              <a:rPr lang="en-US" altLang="en-US" sz="2000" dirty="0"/>
              <a:t>We can see that there are missing values only in "Product_Category_2"and "Product_Category_3"" </a:t>
            </a:r>
          </a:p>
          <a:p>
            <a:endParaRPr lang="en-US"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942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6</a:t>
            </a:fld>
            <a:endParaRPr lang="en-US"/>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96E894D-CB07-4903-A9F0-E3BBD96C5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022" y="90100"/>
            <a:ext cx="9447955" cy="6636309"/>
          </a:xfrm>
          <a:prstGeom prst="rect">
            <a:avLst/>
          </a:prstGeom>
        </p:spPr>
      </p:pic>
    </p:spTree>
    <p:extLst>
      <p:ext uri="{BB962C8B-B14F-4D97-AF65-F5344CB8AC3E}">
        <p14:creationId xmlns:p14="http://schemas.microsoft.com/office/powerpoint/2010/main" val="128884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7</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748135"/>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14400" y="1846517"/>
            <a:ext cx="9982200" cy="369332"/>
          </a:xfrm>
          <a:prstGeom prst="rect">
            <a:avLst/>
          </a:prstGeom>
          <a:noFill/>
        </p:spPr>
        <p:txBody>
          <a:bodyPr wrap="square" rtlCol="0">
            <a:spAutoFit/>
          </a:bodyPr>
          <a:lstStyle/>
          <a:p>
            <a:r>
              <a:rPr lang="en-US" dirty="0"/>
              <a:t>Men attended the Black Friday sale more than Women.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C4F9902-9EDF-47BD-838C-B7046A65C2ED}"/>
              </a:ext>
            </a:extLst>
          </p:cNvPr>
          <p:cNvPicPr>
            <a:picLocks noChangeAspect="1"/>
          </p:cNvPicPr>
          <p:nvPr/>
        </p:nvPicPr>
        <p:blipFill>
          <a:blip r:embed="rId2"/>
          <a:stretch>
            <a:fillRect/>
          </a:stretch>
        </p:blipFill>
        <p:spPr>
          <a:xfrm>
            <a:off x="914400" y="2362200"/>
            <a:ext cx="8022686" cy="3848721"/>
          </a:xfrm>
          <a:prstGeom prst="rect">
            <a:avLst/>
          </a:prstGeom>
        </p:spPr>
      </p:pic>
    </p:spTree>
    <p:extLst>
      <p:ext uri="{BB962C8B-B14F-4D97-AF65-F5344CB8AC3E}">
        <p14:creationId xmlns:p14="http://schemas.microsoft.com/office/powerpoint/2010/main" val="304344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8</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46517"/>
            <a:ext cx="9982200" cy="369332"/>
          </a:xfrm>
          <a:prstGeom prst="rect">
            <a:avLst/>
          </a:prstGeom>
          <a:noFill/>
        </p:spPr>
        <p:txBody>
          <a:bodyPr wrap="square" rtlCol="0">
            <a:spAutoFit/>
          </a:bodyPr>
          <a:lstStyle/>
          <a:p>
            <a:r>
              <a:rPr lang="en-US" dirty="0"/>
              <a:t>People in the age group 26-35 participate in Black Friday sale much more than others.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7327211-D015-4653-BC98-30353E5934EE}"/>
              </a:ext>
            </a:extLst>
          </p:cNvPr>
          <p:cNvPicPr>
            <a:picLocks noChangeAspect="1"/>
          </p:cNvPicPr>
          <p:nvPr/>
        </p:nvPicPr>
        <p:blipFill>
          <a:blip r:embed="rId2"/>
          <a:stretch>
            <a:fillRect/>
          </a:stretch>
        </p:blipFill>
        <p:spPr>
          <a:xfrm>
            <a:off x="1066799" y="2362200"/>
            <a:ext cx="8915400" cy="4162538"/>
          </a:xfrm>
          <a:prstGeom prst="rect">
            <a:avLst/>
          </a:prstGeom>
        </p:spPr>
      </p:pic>
    </p:spTree>
    <p:extLst>
      <p:ext uri="{BB962C8B-B14F-4D97-AF65-F5344CB8AC3E}">
        <p14:creationId xmlns:p14="http://schemas.microsoft.com/office/powerpoint/2010/main" val="268790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7B16D-C327-4C89-978D-C8FDB84BA341}"/>
              </a:ext>
            </a:extLst>
          </p:cNvPr>
          <p:cNvSpPr>
            <a:spLocks noGrp="1"/>
          </p:cNvSpPr>
          <p:nvPr>
            <p:ph type="sldNum" sz="quarter" idx="10"/>
          </p:nvPr>
        </p:nvSpPr>
        <p:spPr/>
        <p:txBody>
          <a:bodyPr/>
          <a:lstStyle/>
          <a:p>
            <a:fld id="{CCDEFDE6-E0D7-4837-9BAC-C5447762A0EF}" type="slidenum">
              <a:rPr lang="en-US" smtClean="0"/>
              <a:pPr/>
              <a:t>9</a:t>
            </a:fld>
            <a:endParaRPr lang="en-US"/>
          </a:p>
        </p:txBody>
      </p:sp>
      <p:sp>
        <p:nvSpPr>
          <p:cNvPr id="3" name="Title 2">
            <a:extLst>
              <a:ext uri="{FF2B5EF4-FFF2-40B4-BE49-F238E27FC236}">
                <a16:creationId xmlns:a16="http://schemas.microsoft.com/office/drawing/2014/main" id="{02B8E32D-B25A-45BB-BDDD-311650E7A984}"/>
              </a:ext>
            </a:extLst>
          </p:cNvPr>
          <p:cNvSpPr>
            <a:spLocks noGrp="1"/>
          </p:cNvSpPr>
          <p:nvPr>
            <p:ph type="ctrTitle"/>
          </p:nvPr>
        </p:nvSpPr>
        <p:spPr/>
        <p:txBody>
          <a:bodyPr/>
          <a:lstStyle/>
          <a:p>
            <a:r>
              <a:rPr lang="en-US" dirty="0">
                <a:solidFill>
                  <a:schemeClr val="accent1">
                    <a:lumMod val="60000"/>
                    <a:lumOff val="40000"/>
                  </a:schemeClr>
                </a:solidFill>
              </a:rPr>
              <a:t>Plots</a:t>
            </a:r>
          </a:p>
        </p:txBody>
      </p:sp>
      <p:sp>
        <p:nvSpPr>
          <p:cNvPr id="4" name="Rectangle 3">
            <a:extLst>
              <a:ext uri="{FF2B5EF4-FFF2-40B4-BE49-F238E27FC236}">
                <a16:creationId xmlns:a16="http://schemas.microsoft.com/office/drawing/2014/main" id="{5FB5549F-DDC6-4D5F-99F7-707FFAF4A727}"/>
              </a:ext>
            </a:extLst>
          </p:cNvPr>
          <p:cNvSpPr/>
          <p:nvPr/>
        </p:nvSpPr>
        <p:spPr>
          <a:xfrm>
            <a:off x="1066799" y="1371600"/>
            <a:ext cx="10740013" cy="461665"/>
          </a:xfrm>
          <a:prstGeom prst="rect">
            <a:avLst/>
          </a:prstGeom>
        </p:spPr>
        <p:txBody>
          <a:bodyPr wrap="square">
            <a:spAutoFit/>
          </a:bodyPr>
          <a:lstStyle/>
          <a:p>
            <a:pPr marL="342900" indent="-342900" fontAlgn="base">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A86C6EE2-DF43-4085-A245-AF8AC67DA44A}"/>
              </a:ext>
            </a:extLst>
          </p:cNvPr>
          <p:cNvSpPr txBox="1"/>
          <p:nvPr/>
        </p:nvSpPr>
        <p:spPr>
          <a:xfrm>
            <a:off x="990600" y="1833265"/>
            <a:ext cx="9982200" cy="369332"/>
          </a:xfrm>
          <a:prstGeom prst="rect">
            <a:avLst/>
          </a:prstGeom>
          <a:noFill/>
        </p:spPr>
        <p:txBody>
          <a:bodyPr wrap="square" rtlCol="0">
            <a:spAutoFit/>
          </a:bodyPr>
          <a:lstStyle/>
          <a:p>
            <a:r>
              <a:rPr lang="en-US" dirty="0"/>
              <a:t>Unmarried people in the age group 26-35 participate in Black Friday sale much more than others. </a:t>
            </a:r>
          </a:p>
        </p:txBody>
      </p:sp>
      <p:sp>
        <p:nvSpPr>
          <p:cNvPr id="8" name="Rectangle 2">
            <a:extLst>
              <a:ext uri="{FF2B5EF4-FFF2-40B4-BE49-F238E27FC236}">
                <a16:creationId xmlns:a16="http://schemas.microsoft.com/office/drawing/2014/main" id="{37A9067D-592E-4450-9DFA-C9CC23E3006A}"/>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0351A66-FDDE-4F30-B681-F49EF70FB2F1}"/>
              </a:ext>
            </a:extLst>
          </p:cNvPr>
          <p:cNvPicPr>
            <a:picLocks noChangeAspect="1"/>
          </p:cNvPicPr>
          <p:nvPr/>
        </p:nvPicPr>
        <p:blipFill>
          <a:blip r:embed="rId2"/>
          <a:stretch>
            <a:fillRect/>
          </a:stretch>
        </p:blipFill>
        <p:spPr>
          <a:xfrm>
            <a:off x="1066799" y="2507866"/>
            <a:ext cx="8458200" cy="4213609"/>
          </a:xfrm>
          <a:prstGeom prst="rect">
            <a:avLst/>
          </a:prstGeom>
        </p:spPr>
      </p:pic>
    </p:spTree>
    <p:extLst>
      <p:ext uri="{BB962C8B-B14F-4D97-AF65-F5344CB8AC3E}">
        <p14:creationId xmlns:p14="http://schemas.microsoft.com/office/powerpoint/2010/main" val="27674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4361</TotalTime>
  <Words>529</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Introduction</vt:lpstr>
      <vt:lpstr>Dataset Description</vt:lpstr>
      <vt:lpstr>Dataset Description</vt:lpstr>
      <vt:lpstr>Plots</vt:lpstr>
      <vt:lpstr>PowerPoint Presentation</vt:lpstr>
      <vt:lpstr>Plots</vt:lpstr>
      <vt:lpstr>Plots</vt:lpstr>
      <vt:lpstr>Plots</vt:lpstr>
      <vt:lpstr>Plots</vt:lpstr>
      <vt:lpstr>Plots</vt:lpstr>
      <vt:lpstr>Plots</vt:lpstr>
      <vt:lpstr>Plots</vt:lpstr>
      <vt:lpstr>Plots</vt:lpstr>
      <vt:lpstr>Plots</vt:lpstr>
      <vt:lpstr>Plots</vt:lpstr>
      <vt:lpstr>Plots</vt:lpstr>
      <vt:lpstr>Linear Regression Model</vt:lpstr>
      <vt:lpstr>Multiple Linear Regression Model</vt:lpstr>
      <vt:lpstr>Polynomial Regression Model</vt:lpstr>
      <vt:lpstr>KNN Classifier </vt:lpstr>
      <vt:lpstr>Random Forest Model</vt:lpstr>
      <vt:lpstr>Random Forest Results </vt:lpstr>
      <vt:lpstr>Decision Tree </vt:lpstr>
      <vt:lpstr>Heat Map</vt:lpstr>
      <vt:lpstr>Correlation matrix &amp; Heatmap </vt:lpstr>
      <vt:lpstr>XGBoost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clairew</dc:creator>
  <cp:lastModifiedBy>Tarang Kishor Haria</cp:lastModifiedBy>
  <cp:revision>393</cp:revision>
  <cp:lastPrinted>2017-10-17T13:41:22Z</cp:lastPrinted>
  <dcterms:created xsi:type="dcterms:W3CDTF">2017-03-15T18:32:41Z</dcterms:created>
  <dcterms:modified xsi:type="dcterms:W3CDTF">2019-04-21T01:42:45Z</dcterms:modified>
</cp:coreProperties>
</file>