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73" r:id="rId8"/>
    <p:sldId id="265" r:id="rId9"/>
    <p:sldId id="266" r:id="rId10"/>
    <p:sldId id="261" r:id="rId11"/>
    <p:sldId id="262" r:id="rId12"/>
    <p:sldId id="267" r:id="rId13"/>
    <p:sldId id="268" r:id="rId14"/>
    <p:sldId id="263" r:id="rId15"/>
    <p:sldId id="264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67BE7F0-FDD6-4EDE-897A-49C52C9458EC}" type="datetimeFigureOut">
              <a:rPr lang="en-HK" smtClean="0"/>
              <a:t>21/7/2022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071A6A9-C13B-4759-9EA1-37BB229EDC0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4844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E7F0-FDD6-4EDE-897A-49C52C9458EC}" type="datetimeFigureOut">
              <a:rPr lang="en-HK" smtClean="0"/>
              <a:t>21/7/2022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A6A9-C13B-4759-9EA1-37BB229EDC0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8598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E7F0-FDD6-4EDE-897A-49C52C9458EC}" type="datetimeFigureOut">
              <a:rPr lang="en-HK" smtClean="0"/>
              <a:t>21/7/2022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A6A9-C13B-4759-9EA1-37BB229EDC0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61648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E7F0-FDD6-4EDE-897A-49C52C9458EC}" type="datetimeFigureOut">
              <a:rPr lang="en-HK" smtClean="0"/>
              <a:t>21/7/2022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A6A9-C13B-4759-9EA1-37BB229EDC0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37466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E7F0-FDD6-4EDE-897A-49C52C9458EC}" type="datetimeFigureOut">
              <a:rPr lang="en-HK" smtClean="0"/>
              <a:t>21/7/2022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A6A9-C13B-4759-9EA1-37BB229EDC0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52725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E7F0-FDD6-4EDE-897A-49C52C9458EC}" type="datetimeFigureOut">
              <a:rPr lang="en-HK" smtClean="0"/>
              <a:t>21/7/2022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A6A9-C13B-4759-9EA1-37BB229EDC0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57046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E7F0-FDD6-4EDE-897A-49C52C9458EC}" type="datetimeFigureOut">
              <a:rPr lang="en-HK" smtClean="0"/>
              <a:t>21/7/2022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A6A9-C13B-4759-9EA1-37BB229EDC0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52241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67BE7F0-FDD6-4EDE-897A-49C52C9458EC}" type="datetimeFigureOut">
              <a:rPr lang="en-HK" smtClean="0"/>
              <a:t>21/7/2022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A6A9-C13B-4759-9EA1-37BB229EDC0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90708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67BE7F0-FDD6-4EDE-897A-49C52C9458EC}" type="datetimeFigureOut">
              <a:rPr lang="en-HK" smtClean="0"/>
              <a:t>21/7/2022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A6A9-C13B-4759-9EA1-37BB229EDC0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6038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E7F0-FDD6-4EDE-897A-49C52C9458EC}" type="datetimeFigureOut">
              <a:rPr lang="en-HK" smtClean="0"/>
              <a:t>21/7/2022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A6A9-C13B-4759-9EA1-37BB229EDC0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7833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E7F0-FDD6-4EDE-897A-49C52C9458EC}" type="datetimeFigureOut">
              <a:rPr lang="en-HK" smtClean="0"/>
              <a:t>21/7/2022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A6A9-C13B-4759-9EA1-37BB229EDC0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9357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E7F0-FDD6-4EDE-897A-49C52C9458EC}" type="datetimeFigureOut">
              <a:rPr lang="en-HK" smtClean="0"/>
              <a:t>21/7/2022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A6A9-C13B-4759-9EA1-37BB229EDC0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8875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E7F0-FDD6-4EDE-897A-49C52C9458EC}" type="datetimeFigureOut">
              <a:rPr lang="en-HK" smtClean="0"/>
              <a:t>21/7/2022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A6A9-C13B-4759-9EA1-37BB229EDC0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7531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E7F0-FDD6-4EDE-897A-49C52C9458EC}" type="datetimeFigureOut">
              <a:rPr lang="en-HK" smtClean="0"/>
              <a:t>21/7/2022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A6A9-C13B-4759-9EA1-37BB229EDC0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6443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E7F0-FDD6-4EDE-897A-49C52C9458EC}" type="datetimeFigureOut">
              <a:rPr lang="en-HK" smtClean="0"/>
              <a:t>21/7/2022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A6A9-C13B-4759-9EA1-37BB229EDC0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9016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E7F0-FDD6-4EDE-897A-49C52C9458EC}" type="datetimeFigureOut">
              <a:rPr lang="en-HK" smtClean="0"/>
              <a:t>21/7/2022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A6A9-C13B-4759-9EA1-37BB229EDC0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7295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E7F0-FDD6-4EDE-897A-49C52C9458EC}" type="datetimeFigureOut">
              <a:rPr lang="en-HK" smtClean="0"/>
              <a:t>21/7/2022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A6A9-C13B-4759-9EA1-37BB229EDC0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9351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67BE7F0-FDD6-4EDE-897A-49C52C9458EC}" type="datetimeFigureOut">
              <a:rPr lang="en-HK" smtClean="0"/>
              <a:t>21/7/2022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HK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071A6A9-C13B-4759-9EA1-37BB229EDC0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2239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A816-0AEB-4606-8917-D80B90201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/>
              <a:t>Simple Guide To Navigate Volatile Interest Environment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0B267-5546-4295-8797-FC820F235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HK" dirty="0"/>
              <a:t>By Adrian, Eric, Saiful, </a:t>
            </a:r>
            <a:r>
              <a:rPr lang="en-HK" dirty="0" err="1"/>
              <a:t>Shrenik</a:t>
            </a:r>
            <a:r>
              <a:rPr lang="en-HK" dirty="0"/>
              <a:t> and </a:t>
            </a:r>
            <a:r>
              <a:rPr lang="en-HK" dirty="0" err="1"/>
              <a:t>Tarang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206911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C8DAF-286F-4E4D-8D8A-DCE0C6C2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The dynamics between dividend stocks, growth stocks and blue chips</a:t>
            </a:r>
            <a:endParaRPr lang="en-H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CDC828-414E-4B5E-9681-82C79078A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325" y="2603500"/>
            <a:ext cx="7803941" cy="396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07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9CA7-3FAE-452E-B94E-CFCA7B49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The dynamics between dividend stocks, growth stocks and blue chips</a:t>
            </a:r>
            <a:endParaRPr lang="en-H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32B3B3-207B-4B3C-9AF1-5D94DF75B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6009" y="2603500"/>
            <a:ext cx="7910358" cy="402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57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0453-4857-445A-8F5E-15FC9AA92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The dynamics between dividend stocks, growth stocks and blue chips</a:t>
            </a:r>
            <a:endParaRPr lang="en-H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E789AB-6029-4C70-9C26-0537C0B98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5292" y="2603500"/>
            <a:ext cx="6445728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55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F08D-D536-40A0-ABF8-2EABB4B67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The dynamics between dividend stocks, growth stocks and blue chips </a:t>
            </a:r>
            <a:endParaRPr lang="en-H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44C67B-BF72-4341-8961-75711CF09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829" y="2396110"/>
            <a:ext cx="8401274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90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2BFC-B98C-433A-B619-9858B13A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Relationship between interest rate to growth, income and blue chip?</a:t>
            </a:r>
            <a:endParaRPr lang="en-HK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07897B7-93C7-43C8-818B-E78ACB118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398" y="2464847"/>
            <a:ext cx="8519387" cy="412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25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3410-3A06-46FD-8528-75DBCD77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Relationship between interest rate to growth, income and blue chip? </a:t>
            </a:r>
            <a:endParaRPr lang="en-H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F2A0B7-B023-40F7-8DB1-47AFFA14E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532" y="2386761"/>
            <a:ext cx="8385357" cy="440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44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6B0D-A80A-44AE-87B7-A3B892A5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Relationship between interest rate to growth, income and blue chip? </a:t>
            </a:r>
            <a:endParaRPr lang="en-H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448EBB-9E05-4CC7-893C-90E1A9E49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6054" y="2603499"/>
            <a:ext cx="7774061" cy="375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47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8F78-9AAF-4D57-B640-3E317325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We can find out the best time to invest in different type of stock or aka when to enter and exit ?</a:t>
            </a:r>
            <a:endParaRPr lang="en-H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4B6DC8-171D-4153-8E73-05EE3EA1A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682" y="2327131"/>
            <a:ext cx="8895422" cy="430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8B79B-2A98-4163-A539-24D03425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7F180-4EE4-491C-87D2-94A7C0559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1. Objective</a:t>
            </a:r>
          </a:p>
          <a:p>
            <a:r>
              <a:rPr lang="en-US" dirty="0"/>
              <a:t>2. Definitions</a:t>
            </a:r>
          </a:p>
          <a:p>
            <a:r>
              <a:rPr lang="en-US" dirty="0"/>
              <a:t>3. Questions</a:t>
            </a:r>
          </a:p>
          <a:p>
            <a:pPr lvl="1"/>
            <a:r>
              <a:rPr lang="en-US" dirty="0"/>
              <a:t>1. The dynamics between dividend stocks, growth stocks and blue chips</a:t>
            </a:r>
          </a:p>
          <a:p>
            <a:pPr lvl="1"/>
            <a:r>
              <a:rPr lang="en-US" dirty="0"/>
              <a:t>2. Relationship between interest rate to growth, income and blue chip? </a:t>
            </a:r>
          </a:p>
          <a:p>
            <a:pPr lvl="1"/>
            <a:r>
              <a:rPr lang="en-US" dirty="0"/>
              <a:t>3. We can find out the best time to invest in different type of stock or aka when to enter and exit ?</a:t>
            </a:r>
          </a:p>
          <a:p>
            <a:r>
              <a:rPr lang="en-US" dirty="0"/>
              <a:t>4. Coding</a:t>
            </a:r>
          </a:p>
          <a:p>
            <a:r>
              <a:rPr lang="en-US" dirty="0"/>
              <a:t>5. Challenges We Face</a:t>
            </a:r>
          </a:p>
          <a:p>
            <a:r>
              <a:rPr lang="en-US" dirty="0"/>
              <a:t>6. Questions from the Audience </a:t>
            </a:r>
          </a:p>
          <a:p>
            <a:endParaRPr lang="en-HK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11781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54EF4-F9E7-40E5-898A-D8ACF719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Objective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42FF9-1925-4B4A-8B94-A3C275A8B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To ultimately provide a simple guide for investor to anticipate and navigate an increasing volatile interest rate environment</a:t>
            </a:r>
          </a:p>
        </p:txBody>
      </p:sp>
    </p:spTree>
    <p:extLst>
      <p:ext uri="{BB962C8B-B14F-4D97-AF65-F5344CB8AC3E}">
        <p14:creationId xmlns:p14="http://schemas.microsoft.com/office/powerpoint/2010/main" val="3700756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D8C5-72D0-4097-B6FE-134E17F1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Questions to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BE01-3851-41AD-9763-50C78B46A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The dynamics between dividend stocks, growth stocks and blue chips</a:t>
            </a:r>
          </a:p>
          <a:p>
            <a:r>
              <a:rPr lang="en-US" dirty="0"/>
              <a:t>2. Relationship between interest rate to growth, income and blue chip? </a:t>
            </a:r>
          </a:p>
          <a:p>
            <a:r>
              <a:rPr lang="en-US" dirty="0"/>
              <a:t>3. We can find out the best time to invest in different type of stock or aka when to enter and exit ?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336704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C401-7631-4ADE-AEAE-81F005FB3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Definition (Growth Stock)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FB093-71E1-4BA1-A91D-78BCD07B0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 there're a couple of factors we use to determine whether a stock is a growth stock or not. </a:t>
            </a:r>
          </a:p>
          <a:p>
            <a:r>
              <a:rPr lang="en-US" dirty="0"/>
              <a:t>Sales Growth: Growing faster than the average, 10% increase in sales YOY</a:t>
            </a:r>
          </a:p>
          <a:p>
            <a:r>
              <a:rPr lang="en-US" dirty="0"/>
              <a:t>Debt Level: Generally decreases over the years</a:t>
            </a:r>
          </a:p>
          <a:p>
            <a:r>
              <a:rPr lang="en-US" dirty="0"/>
              <a:t>Do not pay dividends or pay very little, focus on reinvesting into the company for more growth</a:t>
            </a:r>
          </a:p>
          <a:p>
            <a:r>
              <a:rPr lang="en-US" dirty="0"/>
              <a:t>Higher than normal P/E ratio</a:t>
            </a:r>
          </a:p>
          <a:p>
            <a:r>
              <a:rPr lang="en-US" dirty="0"/>
              <a:t>Usually in Tech in today's environment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154525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164B-312C-4411-B5B3-8C6EF15E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Dividend Stock Definition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79C96-C58B-478B-A1C2-15E37C9DB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Offers regular and steady income (monthly, quarterly, semi-annual, annual) in the form of dividends</a:t>
            </a:r>
          </a:p>
          <a:p>
            <a:r>
              <a:rPr lang="en-US" dirty="0"/>
              <a:t>Usually less volatility, not much growth</a:t>
            </a:r>
          </a:p>
          <a:p>
            <a:r>
              <a:rPr lang="en-US" dirty="0"/>
              <a:t>Established Player in the market</a:t>
            </a:r>
          </a:p>
          <a:p>
            <a:r>
              <a:rPr lang="en-US" dirty="0"/>
              <a:t>Good Dividend stock have moderate income growth every year and a track record of never breaking it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99045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6AED-C42C-4139-AC8B-EC734AEDD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 Chips (Definition)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60A6D-373B-4292-9107-97FF1A77B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blue chip is stock in a stock corporation with a national reputation for quality, reliability, and the ability to operate profitably in good and bad times</a:t>
            </a:r>
            <a:br>
              <a:rPr lang="en-US" dirty="0"/>
            </a:br>
            <a:r>
              <a:rPr lang="en-US" dirty="0"/>
              <a:t>(TD, RBC)</a:t>
            </a:r>
          </a:p>
        </p:txBody>
      </p:sp>
    </p:spTree>
    <p:extLst>
      <p:ext uri="{BB962C8B-B14F-4D97-AF65-F5344CB8AC3E}">
        <p14:creationId xmlns:p14="http://schemas.microsoft.com/office/powerpoint/2010/main" val="837991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C984-C8C3-4DCE-8DF0-4B8578EB9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Rate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C5284-EA5C-4057-A461-EB8E9CE96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Amount of interest due per period as a proportion of principal sum.</a:t>
            </a:r>
          </a:p>
          <a:p>
            <a:r>
              <a:rPr lang="en-US" dirty="0"/>
              <a:t>Interest rates vary according to</a:t>
            </a:r>
          </a:p>
          <a:p>
            <a:pPr lvl="1"/>
            <a:r>
              <a:rPr lang="en-US" dirty="0"/>
              <a:t>the government's directives to the central bank to accomplish the government's goals like cooling down inflation rate.</a:t>
            </a:r>
          </a:p>
          <a:p>
            <a:pPr lvl="1"/>
            <a:r>
              <a:rPr lang="en-US" dirty="0"/>
              <a:t>the currency of the principal sum lent or borrowed</a:t>
            </a:r>
          </a:p>
          <a:p>
            <a:pPr lvl="1"/>
            <a:r>
              <a:rPr lang="en-US" dirty="0"/>
              <a:t>the term to maturity of the investment</a:t>
            </a:r>
          </a:p>
          <a:p>
            <a:pPr lvl="1"/>
            <a:r>
              <a:rPr lang="en-US" dirty="0"/>
              <a:t>the perceived default probability of the borrower</a:t>
            </a:r>
          </a:p>
          <a:p>
            <a:pPr lvl="1"/>
            <a:r>
              <a:rPr lang="en-US" dirty="0"/>
              <a:t>supply and demand in the market</a:t>
            </a:r>
            <a:br>
              <a:rPr lang="en-US" dirty="0"/>
            </a:br>
            <a:br>
              <a:rPr lang="en-US" dirty="0"/>
            </a:b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274015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F117-7791-4363-B8E4-FC0D64820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Rate (continue)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6A26-7638-4246-85F4-3FF2AC759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amount of collateral</a:t>
            </a:r>
          </a:p>
          <a:p>
            <a:r>
              <a:rPr lang="en-US" dirty="0"/>
              <a:t>special features like call provisions</a:t>
            </a:r>
          </a:p>
          <a:p>
            <a:r>
              <a:rPr lang="en-US" dirty="0"/>
              <a:t>reserve requirements</a:t>
            </a:r>
          </a:p>
          <a:p>
            <a:r>
              <a:rPr lang="en-US" dirty="0"/>
              <a:t>compensating balance</a:t>
            </a:r>
          </a:p>
          <a:p>
            <a:r>
              <a:rPr lang="en-US" dirty="0"/>
              <a:t>as well as other factors</a:t>
            </a:r>
          </a:p>
          <a:p>
            <a:r>
              <a:rPr lang="en-US" dirty="0"/>
              <a:t>Current Bank of Canada raised to 2.50%</a:t>
            </a:r>
            <a:br>
              <a:rPr lang="en-US" dirty="0"/>
            </a:br>
            <a:r>
              <a:rPr lang="en-US" dirty="0"/>
              <a:t>US raised the rate by 0.75% and by the end of 2022 . might increase by 3.4%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228465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321</TotalTime>
  <Words>580</Words>
  <Application>Microsoft Office PowerPoint</Application>
  <PresentationFormat>Widescreen</PresentationFormat>
  <Paragraphs>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 Boardroom</vt:lpstr>
      <vt:lpstr>Simple Guide To Navigate Volatile Interest Environment </vt:lpstr>
      <vt:lpstr>Table of Contents</vt:lpstr>
      <vt:lpstr>Objective </vt:lpstr>
      <vt:lpstr>Questions to Address</vt:lpstr>
      <vt:lpstr>Definition (Growth Stock)</vt:lpstr>
      <vt:lpstr>Dividend Stock Definition</vt:lpstr>
      <vt:lpstr>Blue Chips (Definition)</vt:lpstr>
      <vt:lpstr>Interest Rate</vt:lpstr>
      <vt:lpstr>Interest Rate (continue)</vt:lpstr>
      <vt:lpstr>1. The dynamics between dividend stocks, growth stocks and blue chips</vt:lpstr>
      <vt:lpstr>1. The dynamics between dividend stocks, growth stocks and blue chips</vt:lpstr>
      <vt:lpstr>1. The dynamics between dividend stocks, growth stocks and blue chips</vt:lpstr>
      <vt:lpstr>1. The dynamics between dividend stocks, growth stocks and blue chips </vt:lpstr>
      <vt:lpstr>2. Relationship between interest rate to growth, income and blue chip?</vt:lpstr>
      <vt:lpstr>2. Relationship between interest rate to growth, income and blue chip? </vt:lpstr>
      <vt:lpstr>2. Relationship between interest rate to growth, income and blue chip? </vt:lpstr>
      <vt:lpstr>3. We can find out the best time to invest in different type of stock or aka when to enter and exit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Relationship</dc:title>
  <dc:creator>Adrian Au</dc:creator>
  <cp:lastModifiedBy>Adrian Au</cp:lastModifiedBy>
  <cp:revision>14</cp:revision>
  <dcterms:created xsi:type="dcterms:W3CDTF">2022-07-21T00:12:01Z</dcterms:created>
  <dcterms:modified xsi:type="dcterms:W3CDTF">2022-07-22T01:16:30Z</dcterms:modified>
</cp:coreProperties>
</file>