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8" r:id="rId6"/>
    <p:sldId id="265" r:id="rId7"/>
    <p:sldId id="259"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153A-6BFF-674F-6A08-E24E467A05F9}"/>
              </a:ext>
            </a:extLst>
          </p:cNvPr>
          <p:cNvSpPr>
            <a:spLocks noGrp="1"/>
          </p:cNvSpPr>
          <p:nvPr>
            <p:ph type="ctrTitle"/>
          </p:nvPr>
        </p:nvSpPr>
        <p:spPr>
          <a:xfrm>
            <a:off x="2417780" y="781878"/>
            <a:ext cx="7832007" cy="1548961"/>
          </a:xfrm>
        </p:spPr>
        <p:txBody>
          <a:bodyPr>
            <a:normAutofit fontScale="90000"/>
          </a:bodyPr>
          <a:lstStyle/>
          <a:p>
            <a:r>
              <a:rPr lang="en-US" sz="4400" dirty="0"/>
              <a:t>Ether-</a:t>
            </a:r>
            <a:r>
              <a:rPr lang="en-US" sz="4400" dirty="0" err="1"/>
              <a:t>airbnb</a:t>
            </a:r>
            <a:br>
              <a:rPr lang="en-US" sz="4400" dirty="0"/>
            </a:br>
            <a:r>
              <a:rPr lang="en-US" sz="4400" dirty="0"/>
              <a:t>Real Estate </a:t>
            </a:r>
            <a:r>
              <a:rPr lang="en-US" sz="4400" dirty="0" err="1"/>
              <a:t>Dapp</a:t>
            </a:r>
            <a:r>
              <a:rPr lang="en-US" sz="4400" dirty="0"/>
              <a:t>	</a:t>
            </a:r>
            <a:r>
              <a:rPr lang="en-US" dirty="0"/>
              <a:t>	</a:t>
            </a:r>
            <a:endParaRPr lang="en-CA" dirty="0"/>
          </a:p>
        </p:txBody>
      </p:sp>
      <p:sp>
        <p:nvSpPr>
          <p:cNvPr id="3" name="Subtitle 2">
            <a:extLst>
              <a:ext uri="{FF2B5EF4-FFF2-40B4-BE49-F238E27FC236}">
                <a16:creationId xmlns:a16="http://schemas.microsoft.com/office/drawing/2014/main" id="{216C4000-484E-0A36-23F1-F3181284DBD6}"/>
              </a:ext>
            </a:extLst>
          </p:cNvPr>
          <p:cNvSpPr>
            <a:spLocks noGrp="1"/>
          </p:cNvSpPr>
          <p:nvPr>
            <p:ph type="subTitle" idx="1"/>
          </p:nvPr>
        </p:nvSpPr>
        <p:spPr>
          <a:xfrm>
            <a:off x="2417780" y="2723130"/>
            <a:ext cx="8637072" cy="977621"/>
          </a:xfrm>
        </p:spPr>
        <p:txBody>
          <a:bodyPr/>
          <a:lstStyle/>
          <a:p>
            <a:r>
              <a:rPr lang="en-US" dirty="0"/>
              <a:t>By: </a:t>
            </a:r>
            <a:r>
              <a:rPr lang="en-US" dirty="0" err="1"/>
              <a:t>ameer</a:t>
            </a:r>
            <a:r>
              <a:rPr lang="en-US" dirty="0"/>
              <a:t> Irfan, </a:t>
            </a:r>
            <a:r>
              <a:rPr lang="en-US" dirty="0" err="1"/>
              <a:t>tejas</a:t>
            </a:r>
            <a:r>
              <a:rPr lang="en-US" dirty="0"/>
              <a:t> </a:t>
            </a:r>
            <a:r>
              <a:rPr lang="en-US" dirty="0" err="1"/>
              <a:t>patel</a:t>
            </a:r>
            <a:r>
              <a:rPr lang="en-US" dirty="0"/>
              <a:t>, </a:t>
            </a:r>
            <a:r>
              <a:rPr lang="en-US" dirty="0" err="1"/>
              <a:t>tarangkumar</a:t>
            </a:r>
            <a:r>
              <a:rPr lang="en-US" dirty="0"/>
              <a:t> </a:t>
            </a:r>
            <a:r>
              <a:rPr lang="en-US" dirty="0" err="1"/>
              <a:t>patel</a:t>
            </a:r>
            <a:r>
              <a:rPr lang="en-US" dirty="0"/>
              <a:t>, Maurice Le Gendre, and </a:t>
            </a:r>
            <a:r>
              <a:rPr lang="en-US" dirty="0" err="1"/>
              <a:t>james</a:t>
            </a:r>
            <a:r>
              <a:rPr lang="en-US" dirty="0"/>
              <a:t> Anderson</a:t>
            </a:r>
            <a:endParaRPr lang="en-CA" dirty="0"/>
          </a:p>
        </p:txBody>
      </p:sp>
      <p:pic>
        <p:nvPicPr>
          <p:cNvPr id="7" name="Picture 6">
            <a:extLst>
              <a:ext uri="{FF2B5EF4-FFF2-40B4-BE49-F238E27FC236}">
                <a16:creationId xmlns:a16="http://schemas.microsoft.com/office/drawing/2014/main" id="{D47E28A9-5D73-0F35-04D9-6BF8BE18CCE6}"/>
              </a:ext>
            </a:extLst>
          </p:cNvPr>
          <p:cNvPicPr>
            <a:picLocks noChangeAspect="1"/>
          </p:cNvPicPr>
          <p:nvPr/>
        </p:nvPicPr>
        <p:blipFill>
          <a:blip r:embed="rId2"/>
          <a:stretch>
            <a:fillRect/>
          </a:stretch>
        </p:blipFill>
        <p:spPr>
          <a:xfrm>
            <a:off x="834657" y="597742"/>
            <a:ext cx="1187037" cy="1935680"/>
          </a:xfrm>
          <a:prstGeom prst="rect">
            <a:avLst/>
          </a:prstGeom>
        </p:spPr>
      </p:pic>
      <p:pic>
        <p:nvPicPr>
          <p:cNvPr id="9" name="Picture 8">
            <a:extLst>
              <a:ext uri="{FF2B5EF4-FFF2-40B4-BE49-F238E27FC236}">
                <a16:creationId xmlns:a16="http://schemas.microsoft.com/office/drawing/2014/main" id="{6B7EE1AA-DFCA-561B-3903-59BDCC41BF68}"/>
              </a:ext>
            </a:extLst>
          </p:cNvPr>
          <p:cNvPicPr>
            <a:picLocks noChangeAspect="1"/>
          </p:cNvPicPr>
          <p:nvPr/>
        </p:nvPicPr>
        <p:blipFill>
          <a:blip r:embed="rId3"/>
          <a:stretch>
            <a:fillRect/>
          </a:stretch>
        </p:blipFill>
        <p:spPr>
          <a:xfrm>
            <a:off x="8473577" y="3992033"/>
            <a:ext cx="2581275" cy="1771650"/>
          </a:xfrm>
          <a:prstGeom prst="rect">
            <a:avLst/>
          </a:prstGeom>
        </p:spPr>
      </p:pic>
    </p:spTree>
    <p:extLst>
      <p:ext uri="{BB962C8B-B14F-4D97-AF65-F5344CB8AC3E}">
        <p14:creationId xmlns:p14="http://schemas.microsoft.com/office/powerpoint/2010/main" val="144920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2EEE-90D3-FE9A-B256-8665BA748DBD}"/>
              </a:ext>
            </a:extLst>
          </p:cNvPr>
          <p:cNvSpPr>
            <a:spLocks noGrp="1"/>
          </p:cNvSpPr>
          <p:nvPr>
            <p:ph type="title"/>
          </p:nvPr>
        </p:nvSpPr>
        <p:spPr/>
        <p:txBody>
          <a:bodyPr/>
          <a:lstStyle/>
          <a:p>
            <a:r>
              <a:rPr lang="en-US" dirty="0"/>
              <a:t>introduction</a:t>
            </a:r>
            <a:endParaRPr lang="en-CA" dirty="0"/>
          </a:p>
        </p:txBody>
      </p:sp>
      <p:sp>
        <p:nvSpPr>
          <p:cNvPr id="3" name="Content Placeholder 2">
            <a:extLst>
              <a:ext uri="{FF2B5EF4-FFF2-40B4-BE49-F238E27FC236}">
                <a16:creationId xmlns:a16="http://schemas.microsoft.com/office/drawing/2014/main" id="{67B46E18-46CA-B627-5109-F58F8A67D85A}"/>
              </a:ext>
            </a:extLst>
          </p:cNvPr>
          <p:cNvSpPr>
            <a:spLocks noGrp="1"/>
          </p:cNvSpPr>
          <p:nvPr>
            <p:ph idx="1"/>
          </p:nvPr>
        </p:nvSpPr>
        <p:spPr/>
        <p:txBody>
          <a:bodyPr/>
          <a:lstStyle/>
          <a:p>
            <a:r>
              <a:rPr lang="en-CA" dirty="0">
                <a:effectLst/>
                <a:latin typeface="+mj-lt"/>
                <a:ea typeface="Times New Roman" panose="02020603050405020304" pitchFamily="18" charset="0"/>
                <a:cs typeface="Times New Roman" panose="02020603050405020304" pitchFamily="18" charset="0"/>
              </a:rPr>
              <a:t>Thanks to the strengths of blockchain technology, which makes NFTs reliable, secure, fast, and effective, you can:</a:t>
            </a:r>
            <a:endParaRPr lang="en-CA"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CA" sz="1800" dirty="0">
                <a:effectLst/>
                <a:latin typeface="+mj-lt"/>
                <a:ea typeface="Times New Roman" panose="02020603050405020304" pitchFamily="18" charset="0"/>
                <a:cs typeface="Times New Roman" panose="02020603050405020304" pitchFamily="18" charset="0"/>
              </a:rPr>
              <a:t>Prove ownership of a digital or physical object with a specific NFT utilizing the ERC721 standard</a:t>
            </a:r>
            <a:endParaRPr lang="en-CA" sz="18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CA" sz="1800" dirty="0">
                <a:effectLst/>
                <a:latin typeface="+mj-lt"/>
                <a:ea typeface="Times New Roman" panose="02020603050405020304" pitchFamily="18" charset="0"/>
                <a:cs typeface="Times New Roman" panose="02020603050405020304" pitchFamily="18" charset="0"/>
              </a:rPr>
              <a:t>Easily trade or exchange assets represented by NFTs by simply transferring NFTs within a blockchain network</a:t>
            </a:r>
            <a:endParaRPr lang="en-CA" sz="18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CA" sz="1800" dirty="0">
                <a:effectLst/>
                <a:latin typeface="+mj-lt"/>
                <a:ea typeface="Times New Roman" panose="02020603050405020304" pitchFamily="18" charset="0"/>
                <a:cs typeface="Times New Roman" panose="02020603050405020304" pitchFamily="18" charset="0"/>
              </a:rPr>
              <a:t>Keep immutable and transparent asset sales records on the blockchain</a:t>
            </a:r>
            <a:endParaRPr lang="en-CA" sz="1800" dirty="0">
              <a:effectLst/>
              <a:latin typeface="+mj-lt"/>
              <a:ea typeface="Calibri" panose="020F0502020204030204" pitchFamily="34" charset="0"/>
              <a:cs typeface="Times New Roman" panose="02020603050405020304" pitchFamily="18" charset="0"/>
            </a:endParaRPr>
          </a:p>
          <a:p>
            <a:pPr marL="0" indent="0">
              <a:buNone/>
            </a:pPr>
            <a:endParaRPr lang="en-US" dirty="0"/>
          </a:p>
          <a:p>
            <a:endParaRPr lang="en-US" dirty="0"/>
          </a:p>
          <a:p>
            <a:endParaRPr lang="en-CA" dirty="0"/>
          </a:p>
        </p:txBody>
      </p:sp>
    </p:spTree>
    <p:extLst>
      <p:ext uri="{BB962C8B-B14F-4D97-AF65-F5344CB8AC3E}">
        <p14:creationId xmlns:p14="http://schemas.microsoft.com/office/powerpoint/2010/main" val="409471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5D66-257B-9248-56DD-E59F1D4945FF}"/>
              </a:ext>
            </a:extLst>
          </p:cNvPr>
          <p:cNvSpPr>
            <a:spLocks noGrp="1"/>
          </p:cNvSpPr>
          <p:nvPr>
            <p:ph type="title"/>
          </p:nvPr>
        </p:nvSpPr>
        <p:spPr/>
        <p:txBody>
          <a:bodyPr>
            <a:normAutofit/>
          </a:bodyPr>
          <a:lstStyle/>
          <a:p>
            <a:r>
              <a:rPr lang="en-CA" b="1" dirty="0">
                <a:effectLst/>
                <a:ea typeface="Times New Roman" panose="02020603050405020304" pitchFamily="18" charset="0"/>
                <a:cs typeface="Times New Roman" panose="02020603050405020304" pitchFamily="18" charset="0"/>
              </a:rPr>
              <a:t>How can you use NFTs in real estate?</a:t>
            </a:r>
            <a:br>
              <a:rPr lang="en-CA" dirty="0">
                <a:effectLst/>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BD125C41-625F-014B-D15A-7656356C872D}"/>
              </a:ext>
            </a:extLst>
          </p:cNvPr>
          <p:cNvSpPr>
            <a:spLocks noGrp="1"/>
          </p:cNvSpPr>
          <p:nvPr>
            <p:ph idx="1"/>
          </p:nvPr>
        </p:nvSpPr>
        <p:spPr/>
        <p:txBody>
          <a:bodyPr/>
          <a:lstStyle/>
          <a:p>
            <a:pPr>
              <a:lnSpc>
                <a:spcPct val="107000"/>
              </a:lnSpc>
              <a:spcAft>
                <a:spcPts val="800"/>
              </a:spcAft>
            </a:pPr>
            <a:r>
              <a:rPr lang="en-CA" sz="1800" dirty="0">
                <a:effectLst/>
                <a:latin typeface="+mj-lt"/>
                <a:ea typeface="Times New Roman" panose="02020603050405020304" pitchFamily="18" charset="0"/>
                <a:cs typeface="Times New Roman" panose="02020603050405020304" pitchFamily="18" charset="0"/>
              </a:rPr>
              <a:t>In real estate, NFTs represent properties. A real estate owner receives payment in tokens via a crypto marketplace, and the buyer receives an NFT in their digital wallet. This NFT represents ownership of a particular real estate object.</a:t>
            </a:r>
            <a:endParaRPr lang="en-CA" sz="18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mj-lt"/>
                <a:ea typeface="Times New Roman" panose="02020603050405020304" pitchFamily="18" charset="0"/>
                <a:cs typeface="Times New Roman" panose="02020603050405020304" pitchFamily="18" charset="0"/>
              </a:rPr>
              <a:t>The blockchain isn’t new technology for real estate, since smart contracts are already used to digitally arrange sales and payments. A smart contract can also be used to store information about an NFT and act as a self-executing program ensuring that all sales agreement conditions are met.</a:t>
            </a:r>
            <a:endParaRPr lang="en-CA" sz="1800" dirty="0">
              <a:effectLst/>
              <a:latin typeface="+mj-lt"/>
              <a:ea typeface="Calibri" panose="020F0502020204030204" pitchFamily="34" charset="0"/>
              <a:cs typeface="Times New Roman" panose="02020603050405020304" pitchFamily="18" charset="0"/>
            </a:endParaRPr>
          </a:p>
          <a:p>
            <a:r>
              <a:rPr lang="en-CA" sz="1800" dirty="0">
                <a:effectLst/>
                <a:latin typeface="+mj-lt"/>
                <a:ea typeface="Times New Roman" panose="02020603050405020304" pitchFamily="18" charset="0"/>
              </a:rPr>
              <a:t>Once tokenized, the programmable Ethereum blockchain enables the secure and compliant digitization of the transactions and processes around these assets, including issuance, trading, and lifecycle management.</a:t>
            </a:r>
          </a:p>
          <a:p>
            <a:endParaRPr lang="en-CA" dirty="0"/>
          </a:p>
        </p:txBody>
      </p:sp>
    </p:spTree>
    <p:extLst>
      <p:ext uri="{BB962C8B-B14F-4D97-AF65-F5344CB8AC3E}">
        <p14:creationId xmlns:p14="http://schemas.microsoft.com/office/powerpoint/2010/main" val="143363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29F4-B25A-7566-A625-386BC01AA786}"/>
              </a:ext>
            </a:extLst>
          </p:cNvPr>
          <p:cNvSpPr>
            <a:spLocks noGrp="1"/>
          </p:cNvSpPr>
          <p:nvPr>
            <p:ph type="title"/>
          </p:nvPr>
        </p:nvSpPr>
        <p:spPr>
          <a:xfrm>
            <a:off x="1451579" y="804519"/>
            <a:ext cx="9603275" cy="650931"/>
          </a:xfrm>
        </p:spPr>
        <p:txBody>
          <a:bodyPr>
            <a:normAutofit/>
          </a:bodyPr>
          <a:lstStyle/>
          <a:p>
            <a:r>
              <a:rPr lang="en-US" dirty="0"/>
              <a:t>NFT’s in Real </a:t>
            </a:r>
            <a:r>
              <a:rPr lang="en-US" dirty="0" err="1"/>
              <a:t>EsTATE</a:t>
            </a:r>
            <a:endParaRPr lang="en-CA" dirty="0"/>
          </a:p>
        </p:txBody>
      </p:sp>
      <p:sp>
        <p:nvSpPr>
          <p:cNvPr id="3" name="Content Placeholder 2">
            <a:extLst>
              <a:ext uri="{FF2B5EF4-FFF2-40B4-BE49-F238E27FC236}">
                <a16:creationId xmlns:a16="http://schemas.microsoft.com/office/drawing/2014/main" id="{8ED25C62-B646-6A87-9652-F62192AFAEC9}"/>
              </a:ext>
            </a:extLst>
          </p:cNvPr>
          <p:cNvSpPr>
            <a:spLocks noGrp="1"/>
          </p:cNvSpPr>
          <p:nvPr>
            <p:ph idx="1"/>
          </p:nvPr>
        </p:nvSpPr>
        <p:spPr>
          <a:xfrm>
            <a:off x="1294362" y="1956391"/>
            <a:ext cx="9603275" cy="3446159"/>
          </a:xfrm>
        </p:spPr>
        <p:txBody>
          <a:bodyPr>
            <a:normAutofit fontScale="92500" lnSpcReduction="20000"/>
          </a:bodyPr>
          <a:lstStyle/>
          <a:p>
            <a:r>
              <a:rPr lang="en-CA" sz="1800" dirty="0">
                <a:effectLst/>
                <a:ea typeface="Times New Roman" panose="02020603050405020304" pitchFamily="18" charset="0"/>
              </a:rPr>
              <a:t>In the real estate market, the advice, knowledge, and know-how of real estate professionals will remain crucial to commercial buyers. However, the processing of securities, liability management, document processing, and accounting will inevitably change with the capability of peer to peer transactions without the need for any intermediary if all parties so wish it.</a:t>
            </a:r>
          </a:p>
          <a:p>
            <a:r>
              <a:rPr lang="en-CA" sz="1800" dirty="0">
                <a:ea typeface="Times New Roman" panose="02020603050405020304" pitchFamily="18" charset="0"/>
              </a:rPr>
              <a:t>Because of the inherent immutability of blockchain transactions NFT’s will also reduce fraudulent transactions in the real estate market.</a:t>
            </a:r>
          </a:p>
          <a:p>
            <a:pPr marL="0" indent="0">
              <a:buNone/>
            </a:pPr>
            <a:r>
              <a:rPr lang="en-CA" sz="1500" dirty="0">
                <a:ea typeface="Times New Roman" panose="02020603050405020304" pitchFamily="18" charset="0"/>
              </a:rPr>
              <a:t>Interesting FACT:</a:t>
            </a:r>
          </a:p>
          <a:p>
            <a:pPr marL="0" indent="0">
              <a:buNone/>
            </a:pPr>
            <a:r>
              <a:rPr lang="en-US" sz="1800" b="1" dirty="0">
                <a:ea typeface="Times New Roman" panose="02020603050405020304" pitchFamily="18" charset="0"/>
              </a:rPr>
              <a:t>In an online presentation on fraud and identity theft from 2012, mortgage insurer Canada Guaranty notes that  “one in 10 mortgage applications will have some element of fraud." Credit bureau Equifax says it had been able to flag nearly $1-billion worth of attempted mortgage fraud among its lender clients since 2013.</a:t>
            </a:r>
            <a:endParaRPr lang="en-CA" sz="1800" b="1" dirty="0">
              <a:ea typeface="Times New Roman" panose="02020603050405020304" pitchFamily="18" charset="0"/>
            </a:endParaRPr>
          </a:p>
          <a:p>
            <a:endParaRPr lang="en-CA" sz="1800" dirty="0">
              <a:effectLst/>
              <a:ea typeface="Times New Roman" panose="02020603050405020304" pitchFamily="18" charset="0"/>
            </a:endParaRPr>
          </a:p>
          <a:p>
            <a:endParaRPr lang="en-CA" dirty="0"/>
          </a:p>
        </p:txBody>
      </p:sp>
    </p:spTree>
    <p:extLst>
      <p:ext uri="{BB962C8B-B14F-4D97-AF65-F5344CB8AC3E}">
        <p14:creationId xmlns:p14="http://schemas.microsoft.com/office/powerpoint/2010/main" val="190702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B73D-6067-98EA-DD57-0EA700A8C2E8}"/>
              </a:ext>
            </a:extLst>
          </p:cNvPr>
          <p:cNvSpPr>
            <a:spLocks noGrp="1"/>
          </p:cNvSpPr>
          <p:nvPr>
            <p:ph type="title"/>
          </p:nvPr>
        </p:nvSpPr>
        <p:spPr/>
        <p:txBody>
          <a:bodyPr>
            <a:normAutofit/>
          </a:bodyPr>
          <a:lstStyle/>
          <a:p>
            <a:r>
              <a:rPr lang="en-US" dirty="0"/>
              <a:t>Objectives</a:t>
            </a:r>
            <a:br>
              <a:rPr lang="en-US" dirty="0"/>
            </a:br>
            <a:endParaRPr lang="en-CA" dirty="0"/>
          </a:p>
        </p:txBody>
      </p:sp>
      <p:sp>
        <p:nvSpPr>
          <p:cNvPr id="3" name="Content Placeholder 2">
            <a:extLst>
              <a:ext uri="{FF2B5EF4-FFF2-40B4-BE49-F238E27FC236}">
                <a16:creationId xmlns:a16="http://schemas.microsoft.com/office/drawing/2014/main" id="{8D889E92-1078-99AB-0A80-CC69D3B9B523}"/>
              </a:ext>
            </a:extLst>
          </p:cNvPr>
          <p:cNvSpPr>
            <a:spLocks noGrp="1"/>
          </p:cNvSpPr>
          <p:nvPr>
            <p:ph idx="1"/>
          </p:nvPr>
        </p:nvSpPr>
        <p:spPr/>
        <p:txBody>
          <a:bodyPr/>
          <a:lstStyle/>
          <a:p>
            <a:r>
              <a:rPr lang="en-US" dirty="0"/>
              <a:t>To create a decentralized application in which properties can be rented out,</a:t>
            </a:r>
          </a:p>
          <a:p>
            <a:r>
              <a:rPr lang="en-US" dirty="0"/>
              <a:t>Payments will be peer to peer and conducted on the Ethereum blockchain.</a:t>
            </a:r>
          </a:p>
          <a:p>
            <a:endParaRPr lang="en-US" dirty="0"/>
          </a:p>
          <a:p>
            <a:r>
              <a:rPr lang="en-US" dirty="0"/>
              <a:t>Initial scope – to create a </a:t>
            </a:r>
            <a:r>
              <a:rPr lang="en-US" dirty="0" err="1"/>
              <a:t>dApp</a:t>
            </a:r>
            <a:r>
              <a:rPr lang="en-US" dirty="0"/>
              <a:t> where ALL real estate transactions could be transacted.  Rent, Buy, and Sell - Including Fractional Investing distributed amongst groups of investors.</a:t>
            </a:r>
          </a:p>
          <a:p>
            <a:pPr marL="0" indent="0">
              <a:buNone/>
            </a:pPr>
            <a:endParaRPr lang="en-CA" dirty="0"/>
          </a:p>
        </p:txBody>
      </p:sp>
    </p:spTree>
    <p:extLst>
      <p:ext uri="{BB962C8B-B14F-4D97-AF65-F5344CB8AC3E}">
        <p14:creationId xmlns:p14="http://schemas.microsoft.com/office/powerpoint/2010/main" val="412080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C42906-20AD-6EBC-9C62-A17228B0F64E}"/>
              </a:ext>
            </a:extLst>
          </p:cNvPr>
          <p:cNvSpPr txBox="1"/>
          <p:nvPr/>
        </p:nvSpPr>
        <p:spPr>
          <a:xfrm>
            <a:off x="2205100" y="241313"/>
            <a:ext cx="6758609" cy="369332"/>
          </a:xfrm>
          <a:prstGeom prst="rect">
            <a:avLst/>
          </a:prstGeom>
          <a:noFill/>
        </p:spPr>
        <p:txBody>
          <a:bodyPr wrap="square" rtlCol="0">
            <a:spAutoFit/>
          </a:bodyPr>
          <a:lstStyle/>
          <a:p>
            <a:r>
              <a:rPr lang="en-US" dirty="0"/>
              <a:t>Average Rental Price for Real Estate in Canadian Cities and projections</a:t>
            </a:r>
          </a:p>
        </p:txBody>
      </p:sp>
      <p:pic>
        <p:nvPicPr>
          <p:cNvPr id="5" name="Picture 4">
            <a:extLst>
              <a:ext uri="{FF2B5EF4-FFF2-40B4-BE49-F238E27FC236}">
                <a16:creationId xmlns:a16="http://schemas.microsoft.com/office/drawing/2014/main" id="{0E3437CE-ADA1-6815-5903-3EB8B90FFFBF}"/>
              </a:ext>
            </a:extLst>
          </p:cNvPr>
          <p:cNvPicPr>
            <a:picLocks noChangeAspect="1"/>
          </p:cNvPicPr>
          <p:nvPr/>
        </p:nvPicPr>
        <p:blipFill>
          <a:blip r:embed="rId2"/>
          <a:stretch>
            <a:fillRect/>
          </a:stretch>
        </p:blipFill>
        <p:spPr>
          <a:xfrm>
            <a:off x="1238771" y="610645"/>
            <a:ext cx="9776560" cy="6221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780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1E10-6CED-33B9-4BDD-DDBD3C903B0A}"/>
              </a:ext>
            </a:extLst>
          </p:cNvPr>
          <p:cNvSpPr>
            <a:spLocks noGrp="1"/>
          </p:cNvSpPr>
          <p:nvPr>
            <p:ph type="title"/>
          </p:nvPr>
        </p:nvSpPr>
        <p:spPr/>
        <p:txBody>
          <a:bodyPr/>
          <a:lstStyle/>
          <a:p>
            <a:r>
              <a:rPr lang="en-US" dirty="0"/>
              <a:t>Tools	</a:t>
            </a:r>
            <a:endParaRPr lang="en-CA" dirty="0"/>
          </a:p>
        </p:txBody>
      </p:sp>
      <p:sp>
        <p:nvSpPr>
          <p:cNvPr id="3" name="Content Placeholder 2">
            <a:extLst>
              <a:ext uri="{FF2B5EF4-FFF2-40B4-BE49-F238E27FC236}">
                <a16:creationId xmlns:a16="http://schemas.microsoft.com/office/drawing/2014/main" id="{DCE99522-E7F3-5802-01DE-537579B82B1C}"/>
              </a:ext>
            </a:extLst>
          </p:cNvPr>
          <p:cNvSpPr>
            <a:spLocks noGrp="1"/>
          </p:cNvSpPr>
          <p:nvPr>
            <p:ph idx="1"/>
          </p:nvPr>
        </p:nvSpPr>
        <p:spPr/>
        <p:txBody>
          <a:bodyPr>
            <a:normAutofit lnSpcReduction="10000"/>
          </a:bodyPr>
          <a:lstStyle/>
          <a:p>
            <a:pPr marL="0" indent="0">
              <a:buNone/>
            </a:pPr>
            <a:endParaRPr lang="en-US" dirty="0"/>
          </a:p>
          <a:p>
            <a:r>
              <a:rPr lang="en-US" dirty="0"/>
              <a:t>Languages: Python, </a:t>
            </a:r>
            <a:r>
              <a:rPr lang="en-CA" dirty="0"/>
              <a:t>Solidity, </a:t>
            </a:r>
            <a:r>
              <a:rPr lang="en-CA" dirty="0" err="1"/>
              <a:t>javaScript</a:t>
            </a:r>
            <a:r>
              <a:rPr lang="en-CA" dirty="0"/>
              <a:t>, HTML</a:t>
            </a:r>
          </a:p>
          <a:p>
            <a:r>
              <a:rPr lang="en-US" dirty="0" err="1"/>
              <a:t>Streamlit</a:t>
            </a:r>
            <a:r>
              <a:rPr lang="en-CA" dirty="0"/>
              <a:t>, Ganache, </a:t>
            </a:r>
            <a:r>
              <a:rPr lang="en-CA" dirty="0" err="1"/>
              <a:t>Metamask</a:t>
            </a:r>
            <a:r>
              <a:rPr lang="en-CA" dirty="0"/>
              <a:t>, </a:t>
            </a:r>
          </a:p>
          <a:p>
            <a:r>
              <a:rPr lang="en-CA" dirty="0"/>
              <a:t>NodeJS, React, Truffle</a:t>
            </a:r>
          </a:p>
          <a:p>
            <a:endParaRPr lang="en-CA" dirty="0"/>
          </a:p>
          <a:p>
            <a:endParaRPr lang="en-CA" dirty="0"/>
          </a:p>
          <a:p>
            <a:r>
              <a:rPr lang="en-CA" sz="3200" dirty="0"/>
              <a:t>DEMONSTRATION</a:t>
            </a:r>
          </a:p>
          <a:p>
            <a:endParaRPr lang="en-US" dirty="0"/>
          </a:p>
        </p:txBody>
      </p:sp>
    </p:spTree>
    <p:extLst>
      <p:ext uri="{BB962C8B-B14F-4D97-AF65-F5344CB8AC3E}">
        <p14:creationId xmlns:p14="http://schemas.microsoft.com/office/powerpoint/2010/main" val="417875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D1E6-1E67-01A0-007D-02294FB36796}"/>
              </a:ext>
            </a:extLst>
          </p:cNvPr>
          <p:cNvSpPr>
            <a:spLocks noGrp="1"/>
          </p:cNvSpPr>
          <p:nvPr>
            <p:ph type="title"/>
          </p:nvPr>
        </p:nvSpPr>
        <p:spPr/>
        <p:txBody>
          <a:bodyPr/>
          <a:lstStyle/>
          <a:p>
            <a:r>
              <a:rPr lang="en-US" dirty="0"/>
              <a:t>Conclusions</a:t>
            </a:r>
            <a:endParaRPr lang="en-CA" dirty="0"/>
          </a:p>
        </p:txBody>
      </p:sp>
      <p:sp>
        <p:nvSpPr>
          <p:cNvPr id="3" name="Content Placeholder 2">
            <a:extLst>
              <a:ext uri="{FF2B5EF4-FFF2-40B4-BE49-F238E27FC236}">
                <a16:creationId xmlns:a16="http://schemas.microsoft.com/office/drawing/2014/main" id="{496F4B9D-14F1-86A9-D2DF-613F94493E8A}"/>
              </a:ext>
            </a:extLst>
          </p:cNvPr>
          <p:cNvSpPr>
            <a:spLocks noGrp="1"/>
          </p:cNvSpPr>
          <p:nvPr>
            <p:ph idx="1"/>
          </p:nvPr>
        </p:nvSpPr>
        <p:spPr/>
        <p:txBody>
          <a:bodyPr/>
          <a:lstStyle/>
          <a:p>
            <a:r>
              <a:rPr lang="en-US" dirty="0"/>
              <a:t>Blockchain and Smart Contracts offers a chance for real estate transactions to be conducted on a trusted, peer-to-peer network.  </a:t>
            </a:r>
          </a:p>
          <a:p>
            <a:r>
              <a:rPr lang="en-US" dirty="0"/>
              <a:t>By utilizing </a:t>
            </a:r>
            <a:r>
              <a:rPr lang="en-US" dirty="0" err="1"/>
              <a:t>dApp’s</a:t>
            </a:r>
            <a:r>
              <a:rPr lang="en-US" dirty="0"/>
              <a:t> connecting users Wallets transactions could be completed.</a:t>
            </a:r>
          </a:p>
        </p:txBody>
      </p:sp>
    </p:spTree>
    <p:extLst>
      <p:ext uri="{BB962C8B-B14F-4D97-AF65-F5344CB8AC3E}">
        <p14:creationId xmlns:p14="http://schemas.microsoft.com/office/powerpoint/2010/main" val="329187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5282-B9EA-3028-5700-99FB3C286F35}"/>
              </a:ext>
            </a:extLst>
          </p:cNvPr>
          <p:cNvSpPr>
            <a:spLocks noGrp="1"/>
          </p:cNvSpPr>
          <p:nvPr>
            <p:ph type="title"/>
          </p:nvPr>
        </p:nvSpPr>
        <p:spPr/>
        <p:txBody>
          <a:bodyPr/>
          <a:lstStyle/>
          <a:p>
            <a:r>
              <a:rPr lang="en-US" dirty="0"/>
              <a:t>challenges</a:t>
            </a:r>
            <a:endParaRPr lang="en-CA" dirty="0"/>
          </a:p>
        </p:txBody>
      </p:sp>
      <p:sp>
        <p:nvSpPr>
          <p:cNvPr id="3" name="Content Placeholder 2">
            <a:extLst>
              <a:ext uri="{FF2B5EF4-FFF2-40B4-BE49-F238E27FC236}">
                <a16:creationId xmlns:a16="http://schemas.microsoft.com/office/drawing/2014/main" id="{5D807446-081A-FB3C-3A67-343A416F966C}"/>
              </a:ext>
            </a:extLst>
          </p:cNvPr>
          <p:cNvSpPr>
            <a:spLocks noGrp="1"/>
          </p:cNvSpPr>
          <p:nvPr>
            <p:ph idx="1"/>
          </p:nvPr>
        </p:nvSpPr>
        <p:spPr/>
        <p:txBody>
          <a:bodyPr/>
          <a:lstStyle/>
          <a:p>
            <a:r>
              <a:rPr lang="en-US" dirty="0"/>
              <a:t>Bugs connecting front end to back end (initial attempt to use </a:t>
            </a:r>
            <a:r>
              <a:rPr lang="en-US" dirty="0" err="1"/>
              <a:t>js</a:t>
            </a:r>
            <a:r>
              <a:rPr lang="en-US" dirty="0"/>
              <a:t>, then switch to </a:t>
            </a:r>
            <a:r>
              <a:rPr lang="en-US" dirty="0" err="1"/>
              <a:t>Streamlit</a:t>
            </a:r>
            <a:r>
              <a:rPr lang="en-US" dirty="0"/>
              <a:t>)</a:t>
            </a:r>
          </a:p>
          <a:p>
            <a:r>
              <a:rPr lang="en-US" dirty="0"/>
              <a:t>Time constraints</a:t>
            </a:r>
          </a:p>
          <a:p>
            <a:r>
              <a:rPr lang="en-US" dirty="0"/>
              <a:t>Advanced concepts in Solidity programming</a:t>
            </a:r>
          </a:p>
          <a:p>
            <a:pPr marL="0" indent="0">
              <a:buNone/>
            </a:pPr>
            <a:r>
              <a:rPr lang="en-US" dirty="0"/>
              <a:t>Given more time and resources we would have developed this </a:t>
            </a:r>
            <a:r>
              <a:rPr lang="en-US" dirty="0" err="1"/>
              <a:t>dApp</a:t>
            </a:r>
            <a:r>
              <a:rPr lang="en-US" dirty="0"/>
              <a:t> utilizing a proper Escrow contract with built in legalities in solidity.  And both ERC721, and ERC1358 standards for fractional investing.</a:t>
            </a:r>
          </a:p>
          <a:p>
            <a:endParaRPr lang="en-CA" dirty="0"/>
          </a:p>
        </p:txBody>
      </p:sp>
    </p:spTree>
    <p:extLst>
      <p:ext uri="{BB962C8B-B14F-4D97-AF65-F5344CB8AC3E}">
        <p14:creationId xmlns:p14="http://schemas.microsoft.com/office/powerpoint/2010/main" val="31583782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350</TotalTime>
  <Words>559</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Ether-airbnb Real Estate Dapp  </vt:lpstr>
      <vt:lpstr>introduction</vt:lpstr>
      <vt:lpstr>How can you use NFTs in real estate? </vt:lpstr>
      <vt:lpstr>NFT’s in Real EsTATE</vt:lpstr>
      <vt:lpstr>Objectives </vt:lpstr>
      <vt:lpstr>PowerPoint Presentation</vt:lpstr>
      <vt:lpstr>Tools </vt:lpstr>
      <vt:lpstr>Conclusions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Dapp  </dc:title>
  <dc:creator>Maurice Le Gendre</dc:creator>
  <cp:lastModifiedBy>Maurice Le Gendre</cp:lastModifiedBy>
  <cp:revision>7</cp:revision>
  <dcterms:created xsi:type="dcterms:W3CDTF">2022-11-09T23:45:50Z</dcterms:created>
  <dcterms:modified xsi:type="dcterms:W3CDTF">2022-11-10T23:05:02Z</dcterms:modified>
</cp:coreProperties>
</file>