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4" r:id="rId1"/>
  </p:sldMasterIdLst>
  <p:notesMasterIdLst>
    <p:notesMasterId r:id="rId11"/>
  </p:notesMasterIdLst>
  <p:sldIdLst>
    <p:sldId id="257" r:id="rId2"/>
    <p:sldId id="258" r:id="rId3"/>
    <p:sldId id="294" r:id="rId4"/>
    <p:sldId id="260" r:id="rId5"/>
    <p:sldId id="298" r:id="rId6"/>
    <p:sldId id="259" r:id="rId7"/>
    <p:sldId id="264" r:id="rId8"/>
    <p:sldId id="266" r:id="rId9"/>
    <p:sldId id="27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Garamond" panose="02020404030301010803" pitchFamily="18" charset="0"/>
      <p:regular r:id="rId16"/>
      <p:bold r:id="rId17"/>
      <p:italic r:id="rId18"/>
    </p:embeddedFont>
    <p:embeddedFont>
      <p:font typeface="Georgia" panose="02040502050405020303" pitchFamily="18" charset="0"/>
      <p:regular r:id="rId19"/>
      <p:bold r:id="rId20"/>
      <p:italic r:id="rId21"/>
      <p:boldItalic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
      <p:font typeface="Roboto Mono Thin" panose="020B0604020202020204" charset="0"/>
      <p:regular r:id="rId29"/>
      <p:bold r:id="rId30"/>
      <p:italic r:id="rId31"/>
      <p:boldItalic r:id="rId32"/>
    </p:embeddedFont>
    <p:embeddedFont>
      <p:font typeface="Roboto Thin"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4CC"/>
    <a:srgbClr val="575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5CF8F5-17CB-47C1-B1FC-ABCD82061CAB}">
  <a:tblStyle styleId="{845CF8F5-17CB-47C1-B1FC-ABCD82061C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5" autoAdjust="0"/>
  </p:normalViewPr>
  <p:slideViewPr>
    <p:cSldViewPr snapToGrid="0">
      <p:cViewPr varScale="1">
        <p:scale>
          <a:sx n="106" d="100"/>
          <a:sy n="106"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1782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628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0351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85199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2338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1700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8463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579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8906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extLst>
      <p:ext uri="{BB962C8B-B14F-4D97-AF65-F5344CB8AC3E}">
        <p14:creationId xmlns:p14="http://schemas.microsoft.com/office/powerpoint/2010/main" val="1578614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extLst>
      <p:ext uri="{BB962C8B-B14F-4D97-AF65-F5344CB8AC3E}">
        <p14:creationId xmlns:p14="http://schemas.microsoft.com/office/powerpoint/2010/main" val="79636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3818677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67764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80846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26896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932924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740687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362576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5601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365577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2500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1304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5501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8466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6420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4/17/2022</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293355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7" r:id="rId22"/>
    <p:sldLayoutId id="2147483888" r:id="rId23"/>
    <p:sldLayoutId id="2147483889" r:id="rId24"/>
    <p:sldLayoutId id="2147483890" r:id="rId25"/>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ubscription_service"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hyperlink" Target="https://comunex.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mailto:inquiries@comunex.i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hyperlink" Target="https://www.facebook.com/Comunex-104857768861755" TargetMode="External"/><Relationship Id="rId5" Type="http://schemas.openxmlformats.org/officeDocument/2006/relationships/hyperlink" Target="https://www.youtube.com/watch?v=dRj1F-t8LZQ" TargetMode="External"/><Relationship Id="rId4" Type="http://schemas.openxmlformats.org/officeDocument/2006/relationships/hyperlink" Target="https://twitter.com/comunexoffic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575C3A"/>
                </a:solidFill>
              </a:rPr>
              <a:t>TABLE OF CONTENTS</a:t>
            </a:r>
            <a:endParaRPr dirty="0">
              <a:solidFill>
                <a:srgbClr val="575C3A"/>
              </a:solidFill>
            </a:endParaRPr>
          </a:p>
        </p:txBody>
      </p:sp>
      <p:sp>
        <p:nvSpPr>
          <p:cNvPr id="220" name="Google Shape;220;p23"/>
          <p:cNvSpPr txBox="1">
            <a:spLocks noGrp="1"/>
          </p:cNvSpPr>
          <p:nvPr>
            <p:ph type="title" idx="2"/>
          </p:nvPr>
        </p:nvSpPr>
        <p:spPr>
          <a:xfrm>
            <a:off x="2168316" y="34819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575C3A"/>
                </a:solidFill>
              </a:rPr>
              <a:t>04</a:t>
            </a:r>
            <a:endParaRPr dirty="0">
              <a:solidFill>
                <a:srgbClr val="575C3A"/>
              </a:solidFill>
            </a:endParaRPr>
          </a:p>
        </p:txBody>
      </p:sp>
      <p:sp>
        <p:nvSpPr>
          <p:cNvPr id="222" name="Google Shape;222;p23"/>
          <p:cNvSpPr txBox="1">
            <a:spLocks noGrp="1"/>
          </p:cNvSpPr>
          <p:nvPr>
            <p:ph type="title" idx="4"/>
          </p:nvPr>
        </p:nvSpPr>
        <p:spPr>
          <a:xfrm>
            <a:off x="5030649" y="173599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575C3A"/>
                </a:solidFill>
              </a:rPr>
              <a:t>05</a:t>
            </a:r>
            <a:endParaRPr dirty="0">
              <a:solidFill>
                <a:srgbClr val="575C3A"/>
              </a:solidFill>
            </a:endParaRPr>
          </a:p>
        </p:txBody>
      </p:sp>
      <p:sp>
        <p:nvSpPr>
          <p:cNvPr id="224" name="Google Shape;224;p23"/>
          <p:cNvSpPr txBox="1">
            <a:spLocks noGrp="1"/>
          </p:cNvSpPr>
          <p:nvPr>
            <p:ph type="title" idx="6"/>
          </p:nvPr>
        </p:nvSpPr>
        <p:spPr>
          <a:xfrm>
            <a:off x="5030649" y="226126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575C3A"/>
                </a:solidFill>
              </a:rPr>
              <a:t>06</a:t>
            </a:r>
            <a:endParaRPr dirty="0">
              <a:solidFill>
                <a:srgbClr val="575C3A"/>
              </a:solidFill>
            </a:endParaRPr>
          </a:p>
        </p:txBody>
      </p:sp>
      <p:sp>
        <p:nvSpPr>
          <p:cNvPr id="226" name="Google Shape;226;p23"/>
          <p:cNvSpPr txBox="1">
            <a:spLocks noGrp="1"/>
          </p:cNvSpPr>
          <p:nvPr>
            <p:ph type="title" idx="8"/>
          </p:nvPr>
        </p:nvSpPr>
        <p:spPr>
          <a:xfrm>
            <a:off x="2830975" y="166866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575C3A"/>
                </a:solidFill>
              </a:rPr>
              <a:t>01</a:t>
            </a:r>
            <a:endParaRPr dirty="0">
              <a:solidFill>
                <a:srgbClr val="575C3A"/>
              </a:solidFill>
            </a:endParaRPr>
          </a:p>
        </p:txBody>
      </p:sp>
      <p:sp>
        <p:nvSpPr>
          <p:cNvPr id="228" name="Google Shape;228;p23"/>
          <p:cNvSpPr txBox="1">
            <a:spLocks noGrp="1"/>
          </p:cNvSpPr>
          <p:nvPr>
            <p:ph type="title" idx="13"/>
          </p:nvPr>
        </p:nvSpPr>
        <p:spPr>
          <a:xfrm>
            <a:off x="2821042" y="2227662"/>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575C3A"/>
                </a:solidFill>
              </a:rPr>
              <a:t>02</a:t>
            </a:r>
            <a:endParaRPr dirty="0">
              <a:solidFill>
                <a:srgbClr val="575C3A"/>
              </a:solidFill>
            </a:endParaRPr>
          </a:p>
        </p:txBody>
      </p:sp>
      <p:sp>
        <p:nvSpPr>
          <p:cNvPr id="230" name="Google Shape;230;p23"/>
          <p:cNvSpPr txBox="1">
            <a:spLocks noGrp="1"/>
          </p:cNvSpPr>
          <p:nvPr>
            <p:ph type="title" idx="15"/>
          </p:nvPr>
        </p:nvSpPr>
        <p:spPr>
          <a:xfrm>
            <a:off x="2808324" y="286786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575C3A"/>
                </a:solidFill>
              </a:rPr>
              <a:t>03</a:t>
            </a:r>
            <a:endParaRPr dirty="0">
              <a:solidFill>
                <a:srgbClr val="575C3A"/>
              </a:solidFill>
            </a:endParaRPr>
          </a:p>
        </p:txBody>
      </p:sp>
      <p:sp>
        <p:nvSpPr>
          <p:cNvPr id="231" name="Google Shape;231;p23"/>
          <p:cNvSpPr txBox="1">
            <a:spLocks noGrp="1"/>
          </p:cNvSpPr>
          <p:nvPr>
            <p:ph type="ctrTitle" idx="16"/>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tx1"/>
                </a:solidFill>
              </a:rPr>
              <a:t>About the Website</a:t>
            </a:r>
            <a:endParaRPr dirty="0">
              <a:solidFill>
                <a:schemeClr val="tx1"/>
              </a:solidFill>
            </a:endParaRPr>
          </a:p>
        </p:txBody>
      </p:sp>
      <p:sp>
        <p:nvSpPr>
          <p:cNvPr id="232" name="Google Shape;232;p23"/>
          <p:cNvSpPr txBox="1">
            <a:spLocks noGrp="1"/>
          </p:cNvSpPr>
          <p:nvPr>
            <p:ph type="ctrTitle" idx="17"/>
          </p:nvPr>
        </p:nvSpPr>
        <p:spPr>
          <a:xfrm>
            <a:off x="668834" y="257175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solidFill>
                  <a:schemeClr val="tx1"/>
                </a:solidFill>
              </a:rPr>
              <a:t>Our Vision and Mission</a:t>
            </a:r>
            <a:endParaRPr dirty="0">
              <a:solidFill>
                <a:schemeClr val="tx1"/>
              </a:solidFill>
            </a:endParaRPr>
          </a:p>
        </p:txBody>
      </p:sp>
      <p:sp>
        <p:nvSpPr>
          <p:cNvPr id="233" name="Google Shape;233;p23"/>
          <p:cNvSpPr txBox="1">
            <a:spLocks noGrp="1"/>
          </p:cNvSpPr>
          <p:nvPr>
            <p:ph type="ctrTitle" idx="18"/>
          </p:nvPr>
        </p:nvSpPr>
        <p:spPr>
          <a:xfrm>
            <a:off x="668834" y="325495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solidFill>
                  <a:schemeClr val="tx1"/>
                </a:solidFill>
              </a:rPr>
              <a:t>What differentiates us from other platforms?</a:t>
            </a:r>
            <a:endParaRPr dirty="0">
              <a:solidFill>
                <a:schemeClr val="tx1"/>
              </a:solidFill>
            </a:endParaRPr>
          </a:p>
        </p:txBody>
      </p:sp>
      <p:sp>
        <p:nvSpPr>
          <p:cNvPr id="234" name="Google Shape;234;p23"/>
          <p:cNvSpPr txBox="1">
            <a:spLocks noGrp="1"/>
          </p:cNvSpPr>
          <p:nvPr>
            <p:ph type="ctrTitle" idx="19"/>
          </p:nvPr>
        </p:nvSpPr>
        <p:spPr>
          <a:xfrm>
            <a:off x="1082213" y="392315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tx1"/>
                </a:solidFill>
              </a:rPr>
              <a:t>What can a creator do </a:t>
            </a:r>
            <a:br>
              <a:rPr lang="es" dirty="0">
                <a:solidFill>
                  <a:schemeClr val="tx1"/>
                </a:solidFill>
              </a:rPr>
            </a:br>
            <a:r>
              <a:rPr lang="es" dirty="0">
                <a:solidFill>
                  <a:schemeClr val="tx1"/>
                </a:solidFill>
              </a:rPr>
              <a:t>on our platform?</a:t>
            </a:r>
            <a:endParaRPr dirty="0">
              <a:solidFill>
                <a:schemeClr val="tx1"/>
              </a:solidFill>
            </a:endParaRPr>
          </a:p>
        </p:txBody>
      </p:sp>
      <p:sp>
        <p:nvSpPr>
          <p:cNvPr id="235" name="Google Shape;235;p23"/>
          <p:cNvSpPr txBox="1">
            <a:spLocks noGrp="1"/>
          </p:cNvSpPr>
          <p:nvPr>
            <p:ph type="ctrTitle" idx="20"/>
          </p:nvPr>
        </p:nvSpPr>
        <p:spPr>
          <a:xfrm>
            <a:off x="6318553" y="203146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tx1"/>
                </a:solidFill>
              </a:rPr>
              <a:t>Our commitmants?</a:t>
            </a:r>
            <a:endParaRPr dirty="0">
              <a:solidFill>
                <a:schemeClr val="tx1"/>
              </a:solidFill>
            </a:endParaRPr>
          </a:p>
        </p:txBody>
      </p:sp>
      <p:sp>
        <p:nvSpPr>
          <p:cNvPr id="236" name="Google Shape;236;p23"/>
          <p:cNvSpPr txBox="1">
            <a:spLocks noGrp="1"/>
          </p:cNvSpPr>
          <p:nvPr>
            <p:ph type="ctrTitle" idx="21"/>
          </p:nvPr>
        </p:nvSpPr>
        <p:spPr>
          <a:xfrm>
            <a:off x="6344709" y="255449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tx1"/>
                </a:solidFill>
              </a:rPr>
              <a:t>Can you trust us?</a:t>
            </a:r>
            <a:endParaRPr dirty="0">
              <a:solidFill>
                <a:schemeClr val="tx1"/>
              </a:solidFill>
            </a:endParaRPr>
          </a:p>
        </p:txBody>
      </p:sp>
      <p:sp>
        <p:nvSpPr>
          <p:cNvPr id="237" name="Google Shape;237;p23"/>
          <p:cNvSpPr/>
          <p:nvPr/>
        </p:nvSpPr>
        <p:spPr>
          <a:xfrm>
            <a:off x="3555970" y="2935698"/>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88893" y="1735993"/>
            <a:ext cx="428915" cy="426116"/>
            <a:chOff x="6226275" y="3911538"/>
            <a:chExt cx="900325" cy="894450"/>
          </a:xfrm>
          <a:solidFill>
            <a:srgbClr val="575C3A"/>
          </a:solidFill>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grpFill/>
            <a:ln>
              <a:solidFill>
                <a:srgbClr val="575C3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47309" y="2316493"/>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4906547" y="1735993"/>
            <a:ext cx="432964" cy="431586"/>
            <a:chOff x="5812000" y="2553488"/>
            <a:chExt cx="769850" cy="767400"/>
          </a:xfrm>
          <a:solidFill>
            <a:srgbClr val="575C3A"/>
          </a:solidFill>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4893489" y="2316493"/>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3558343" y="3695882"/>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54" name="Google Shape;234;p23">
            <a:extLst>
              <a:ext uri="{FF2B5EF4-FFF2-40B4-BE49-F238E27FC236}">
                <a16:creationId xmlns:a16="http://schemas.microsoft.com/office/drawing/2014/main" id="{34379DE3-A498-4F61-A758-FE4A0F146FDE}"/>
              </a:ext>
            </a:extLst>
          </p:cNvPr>
          <p:cNvSpPr txBox="1">
            <a:spLocks/>
          </p:cNvSpPr>
          <p:nvPr/>
        </p:nvSpPr>
        <p:spPr>
          <a:xfrm>
            <a:off x="6344709" y="3104619"/>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dirty="0">
                <a:solidFill>
                  <a:schemeClr val="tx1"/>
                </a:solidFill>
              </a:rPr>
              <a:t>Partner with us</a:t>
            </a:r>
          </a:p>
        </p:txBody>
      </p:sp>
      <p:sp>
        <p:nvSpPr>
          <p:cNvPr id="55" name="Google Shape;220;p23">
            <a:extLst>
              <a:ext uri="{FF2B5EF4-FFF2-40B4-BE49-F238E27FC236}">
                <a16:creationId xmlns:a16="http://schemas.microsoft.com/office/drawing/2014/main" id="{DDE36E76-03A3-4205-BA20-74AC26349BD3}"/>
              </a:ext>
            </a:extLst>
          </p:cNvPr>
          <p:cNvSpPr txBox="1">
            <a:spLocks/>
          </p:cNvSpPr>
          <p:nvPr/>
        </p:nvSpPr>
        <p:spPr>
          <a:xfrm>
            <a:off x="5044152" y="28148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rgbClr val="575C3A"/>
                </a:solidFill>
              </a:rPr>
              <a:t>07</a:t>
            </a:r>
          </a:p>
        </p:txBody>
      </p:sp>
      <p:sp>
        <p:nvSpPr>
          <p:cNvPr id="56" name="Google Shape;234;p23">
            <a:extLst>
              <a:ext uri="{FF2B5EF4-FFF2-40B4-BE49-F238E27FC236}">
                <a16:creationId xmlns:a16="http://schemas.microsoft.com/office/drawing/2014/main" id="{D82EC350-BAD7-447F-8B87-2F9B26A9F9DC}"/>
              </a:ext>
            </a:extLst>
          </p:cNvPr>
          <p:cNvSpPr txBox="1">
            <a:spLocks/>
          </p:cNvSpPr>
          <p:nvPr/>
        </p:nvSpPr>
        <p:spPr>
          <a:xfrm>
            <a:off x="6318553" y="367439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dirty="0">
                <a:solidFill>
                  <a:schemeClr val="tx1"/>
                </a:solidFill>
              </a:rPr>
              <a:t>Thanks!</a:t>
            </a:r>
          </a:p>
        </p:txBody>
      </p:sp>
      <p:sp>
        <p:nvSpPr>
          <p:cNvPr id="57" name="Google Shape;220;p23">
            <a:extLst>
              <a:ext uri="{FF2B5EF4-FFF2-40B4-BE49-F238E27FC236}">
                <a16:creationId xmlns:a16="http://schemas.microsoft.com/office/drawing/2014/main" id="{E7E4255A-CF07-4256-918F-9ADC852CA165}"/>
              </a:ext>
            </a:extLst>
          </p:cNvPr>
          <p:cNvSpPr txBox="1">
            <a:spLocks/>
          </p:cNvSpPr>
          <p:nvPr/>
        </p:nvSpPr>
        <p:spPr>
          <a:xfrm>
            <a:off x="5080731" y="3384880"/>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rgbClr val="575C3A"/>
                </a:solidFill>
              </a:rPr>
              <a:t>08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873550" y="579259"/>
            <a:ext cx="739689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                    </a:t>
            </a:r>
            <a:r>
              <a:rPr lang="es" sz="3000" dirty="0">
                <a:solidFill>
                  <a:srgbClr val="575C3A"/>
                </a:solidFill>
              </a:rPr>
              <a:t>ABOUT THE WEBSITE</a:t>
            </a:r>
            <a:endParaRPr sz="3000" dirty="0">
              <a:solidFill>
                <a:srgbClr val="575C3A"/>
              </a:solidFill>
            </a:endParaRPr>
          </a:p>
        </p:txBody>
      </p:sp>
      <p:sp>
        <p:nvSpPr>
          <p:cNvPr id="263" name="Google Shape;263;p24"/>
          <p:cNvSpPr txBox="1">
            <a:spLocks noGrp="1"/>
          </p:cNvSpPr>
          <p:nvPr>
            <p:ph type="subTitle" idx="1"/>
          </p:nvPr>
        </p:nvSpPr>
        <p:spPr>
          <a:xfrm>
            <a:off x="797793" y="1324004"/>
            <a:ext cx="4197400" cy="16327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i="0" dirty="0" err="1">
                <a:solidFill>
                  <a:schemeClr val="tx1"/>
                </a:solidFill>
                <a:effectLst/>
                <a:latin typeface="Georgia" panose="02040502050405020303" pitchFamily="18" charset="0"/>
              </a:rPr>
              <a:t>Comunex</a:t>
            </a:r>
            <a:r>
              <a:rPr lang="en-US" i="0" dirty="0">
                <a:solidFill>
                  <a:schemeClr val="tx1"/>
                </a:solidFill>
                <a:effectLst/>
                <a:latin typeface="Georgia" panose="02040502050405020303" pitchFamily="18" charset="0"/>
              </a:rPr>
              <a:t> is an Indian membership platform that provides business tools for content creators to run a </a:t>
            </a:r>
            <a:r>
              <a:rPr lang="en-US" i="0" u="none" strike="noStrike" dirty="0">
                <a:solidFill>
                  <a:schemeClr val="tx1"/>
                </a:solidFill>
                <a:effectLst/>
                <a:latin typeface="Georgia" panose="02040502050405020303" pitchFamily="18" charset="0"/>
                <a:hlinkClick r:id="rId3" tooltip="Subscription service">
                  <a:extLst>
                    <a:ext uri="{A12FA001-AC4F-418D-AE19-62706E023703}">
                      <ahyp:hlinkClr xmlns:ahyp="http://schemas.microsoft.com/office/drawing/2018/hyperlinkcolor" val="tx"/>
                    </a:ext>
                  </a:extLst>
                </a:hlinkClick>
              </a:rPr>
              <a:t>subscription service</a:t>
            </a:r>
            <a:r>
              <a:rPr lang="en-US" i="0" dirty="0">
                <a:solidFill>
                  <a:schemeClr val="tx1"/>
                </a:solidFill>
                <a:effectLst/>
                <a:latin typeface="Georgia" panose="02040502050405020303" pitchFamily="18" charset="0"/>
              </a:rPr>
              <a:t>. It helps creators and artists earn a monthly income by providing rewards and perks to their subscribers.</a:t>
            </a:r>
          </a:p>
          <a:p>
            <a:pPr marL="0" lvl="0" indent="0" algn="just" rtl="0">
              <a:spcBef>
                <a:spcPts val="0"/>
              </a:spcBef>
              <a:spcAft>
                <a:spcPts val="0"/>
              </a:spcAft>
              <a:buNone/>
            </a:pPr>
            <a:r>
              <a:rPr lang="en-US" dirty="0">
                <a:solidFill>
                  <a:schemeClr val="tx1"/>
                </a:solidFill>
                <a:latin typeface="Georgia" panose="02040502050405020303" pitchFamily="18" charset="0"/>
              </a:rPr>
              <a:t>It provides them </a:t>
            </a:r>
            <a:r>
              <a:rPr lang="en-US" i="0" u="none" strike="noStrike" dirty="0">
                <a:solidFill>
                  <a:schemeClr val="tx1"/>
                </a:solidFill>
                <a:effectLst/>
                <a:latin typeface="Georgia" panose="02040502050405020303" pitchFamily="18" charset="0"/>
              </a:rPr>
              <a:t>Spaces where they're free to unleash their wildest ideas, powered by the people who love what they do.</a:t>
            </a:r>
            <a:endParaRPr lang="en-US" i="0" u="none" strike="noStrike" dirty="0">
              <a:solidFill>
                <a:schemeClr val="tx1"/>
              </a:solidFill>
              <a:latin typeface="Georgia" panose="02040502050405020303" pitchFamily="18" charset="0"/>
            </a:endParaRPr>
          </a:p>
          <a:p>
            <a:pPr marL="0" lvl="0" indent="0" algn="just" rtl="0">
              <a:spcBef>
                <a:spcPts val="0"/>
              </a:spcBef>
              <a:spcAft>
                <a:spcPts val="0"/>
              </a:spcAft>
              <a:buNone/>
            </a:pPr>
            <a:r>
              <a:rPr lang="en-US" dirty="0">
                <a:solidFill>
                  <a:schemeClr val="tx1"/>
                </a:solidFill>
                <a:effectLst/>
                <a:latin typeface="Georgia" panose="02040502050405020303" pitchFamily="18" charset="0"/>
              </a:rPr>
              <a:t>Influencers and creators can sign-up </a:t>
            </a:r>
            <a:r>
              <a:rPr lang="en-US" dirty="0">
                <a:solidFill>
                  <a:schemeClr val="tx1"/>
                </a:solidFill>
                <a:latin typeface="Georgia" panose="02040502050405020303" pitchFamily="18" charset="0"/>
              </a:rPr>
              <a:t>on</a:t>
            </a:r>
            <a:r>
              <a:rPr lang="en-US" dirty="0">
                <a:solidFill>
                  <a:schemeClr val="tx1"/>
                </a:solidFill>
                <a:effectLst/>
                <a:latin typeface="Georgia" panose="02040502050405020303" pitchFamily="18" charset="0"/>
              </a:rPr>
              <a:t> </a:t>
            </a:r>
            <a:r>
              <a:rPr lang="en-US" dirty="0">
                <a:solidFill>
                  <a:schemeClr val="tx1"/>
                </a:solidFill>
                <a:latin typeface="Georgia" panose="02040502050405020303" pitchFamily="18" charset="0"/>
              </a:rPr>
              <a:t>comunex.in</a:t>
            </a:r>
            <a:r>
              <a:rPr lang="en-US" dirty="0">
                <a:solidFill>
                  <a:schemeClr val="tx1"/>
                </a:solidFill>
                <a:effectLst/>
                <a:latin typeface="Georgia" panose="02040502050405020303" pitchFamily="18" charset="0"/>
              </a:rPr>
              <a:t> to manage all of their top fans in one place. Followers join a creator’s </a:t>
            </a:r>
            <a:r>
              <a:rPr lang="en-US" dirty="0" err="1">
                <a:solidFill>
                  <a:schemeClr val="tx1"/>
                </a:solidFill>
                <a:latin typeface="Georgia" panose="02040502050405020303" pitchFamily="18" charset="0"/>
              </a:rPr>
              <a:t>comunex</a:t>
            </a:r>
            <a:r>
              <a:rPr lang="en-US" dirty="0">
                <a:solidFill>
                  <a:schemeClr val="tx1"/>
                </a:solidFill>
                <a:latin typeface="Georgia" panose="02040502050405020303" pitchFamily="18" charset="0"/>
              </a:rPr>
              <a:t> page </a:t>
            </a:r>
            <a:r>
              <a:rPr lang="en-US" dirty="0">
                <a:solidFill>
                  <a:schemeClr val="tx1"/>
                </a:solidFill>
                <a:effectLst/>
                <a:latin typeface="Georgia" panose="02040502050405020303" pitchFamily="18" charset="0"/>
              </a:rPr>
              <a:t>by paying a monthly subscription.</a:t>
            </a:r>
            <a:br>
              <a:rPr lang="en-US" dirty="0">
                <a:solidFill>
                  <a:schemeClr val="accent1"/>
                </a:solidFill>
              </a:rPr>
            </a:br>
            <a:endParaRPr lang="en-US" dirty="0">
              <a:solidFill>
                <a:schemeClr val="accent1"/>
              </a:solidFill>
            </a:endParaRPr>
          </a:p>
        </p:txBody>
      </p:sp>
      <p:cxnSp>
        <p:nvCxnSpPr>
          <p:cNvPr id="264" name="Google Shape;264;p24"/>
          <p:cNvCxnSpPr/>
          <p:nvPr/>
        </p:nvCxnSpPr>
        <p:spPr>
          <a:xfrm>
            <a:off x="2526543" y="1185859"/>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hlinkClick r:id="rId4"/>
            <a:extLst>
              <a:ext uri="{FF2B5EF4-FFF2-40B4-BE49-F238E27FC236}">
                <a16:creationId xmlns:a16="http://schemas.microsoft.com/office/drawing/2014/main" id="{D9D0F617-7E5A-4D5C-9161-0D18931CE84E}"/>
              </a:ext>
            </a:extLst>
          </p:cNvPr>
          <p:cNvPicPr>
            <a:picLocks noChangeAspect="1"/>
          </p:cNvPicPr>
          <p:nvPr/>
        </p:nvPicPr>
        <p:blipFill>
          <a:blip r:embed="rId5"/>
          <a:stretch>
            <a:fillRect/>
          </a:stretch>
        </p:blipFill>
        <p:spPr>
          <a:xfrm>
            <a:off x="5252402" y="1543158"/>
            <a:ext cx="2472310" cy="1413596"/>
          </a:xfrm>
          <a:prstGeom prst="rect">
            <a:avLst/>
          </a:prstGeom>
        </p:spPr>
      </p:pic>
      <p:sp>
        <p:nvSpPr>
          <p:cNvPr id="4" name="TextBox 3">
            <a:extLst>
              <a:ext uri="{FF2B5EF4-FFF2-40B4-BE49-F238E27FC236}">
                <a16:creationId xmlns:a16="http://schemas.microsoft.com/office/drawing/2014/main" id="{E7D2B0F4-9C83-462B-B13B-09A01F42FDE7}"/>
              </a:ext>
            </a:extLst>
          </p:cNvPr>
          <p:cNvSpPr txBox="1"/>
          <p:nvPr/>
        </p:nvSpPr>
        <p:spPr>
          <a:xfrm>
            <a:off x="797793" y="3075710"/>
            <a:ext cx="1390493" cy="307777"/>
          </a:xfrm>
          <a:prstGeom prst="rect">
            <a:avLst/>
          </a:prstGeom>
          <a:noFill/>
        </p:spPr>
        <p:txBody>
          <a:bodyPr wrap="square" rtlCol="0">
            <a:spAutoFit/>
          </a:bodyPr>
          <a:lstStyle/>
          <a:p>
            <a:r>
              <a:rPr lang="en-IN" dirty="0">
                <a:solidFill>
                  <a:srgbClr val="575C3A"/>
                </a:solidFill>
                <a:latin typeface="Georgia" panose="02040502050405020303" pitchFamily="18" charset="0"/>
              </a:rPr>
              <a:t>FEATURES</a:t>
            </a:r>
          </a:p>
        </p:txBody>
      </p:sp>
      <p:sp>
        <p:nvSpPr>
          <p:cNvPr id="8" name="Google Shape;297;p26">
            <a:extLst>
              <a:ext uri="{FF2B5EF4-FFF2-40B4-BE49-F238E27FC236}">
                <a16:creationId xmlns:a16="http://schemas.microsoft.com/office/drawing/2014/main" id="{28131C8D-CB41-4E97-A254-95CA34FF7C2B}"/>
              </a:ext>
            </a:extLst>
          </p:cNvPr>
          <p:cNvSpPr txBox="1">
            <a:spLocks/>
          </p:cNvSpPr>
          <p:nvPr/>
        </p:nvSpPr>
        <p:spPr>
          <a:xfrm>
            <a:off x="797793" y="3332810"/>
            <a:ext cx="4099159" cy="1023648"/>
          </a:xfrm>
          <a:prstGeom prst="rect">
            <a:avLst/>
          </a:prstGeom>
        </p:spPr>
        <p:txBody>
          <a:bodyPr spcFirstLastPara="1" vert="horz" wrap="square" lIns="91425" tIns="91425" rIns="91425" bIns="91425" rtlCol="0" anchor="t" anchorCtr="0">
            <a:noAutofit/>
          </a:bodyPr>
          <a:lstStyle>
            <a:lvl1pPr marL="214313" lvl="0" indent="-214313" algn="l" defTabSz="342900" rtl="0" eaLnBrk="1" latinLnBrk="0" hangingPunct="1">
              <a:lnSpc>
                <a:spcPct val="100000"/>
              </a:lnSpc>
              <a:spcBef>
                <a:spcPts val="0"/>
              </a:spcBef>
              <a:spcAft>
                <a:spcPts val="0"/>
              </a:spcAft>
              <a:buClr>
                <a:srgbClr val="FFFFFF"/>
              </a:buClr>
              <a:buSzPts val="1100"/>
              <a:buFont typeface="Arial"/>
              <a:buNone/>
              <a:defRPr sz="1100" kern="1200" cap="none">
                <a:solidFill>
                  <a:srgbClr val="FFFFFF"/>
                </a:solidFill>
                <a:effectLst/>
                <a:latin typeface="+mn-lt"/>
                <a:ea typeface="+mn-ea"/>
                <a:cs typeface="+mn-cs"/>
              </a:defRPr>
            </a:lvl1pPr>
            <a:lvl2pPr marL="557213" lvl="1" indent="-214313"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2pPr>
            <a:lvl3pPr marL="900113" lvl="2" indent="-214313"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3pPr>
            <a:lvl4pPr marL="1157288" lvl="3" indent="-128588"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4pPr>
            <a:lvl5pPr marL="1500188" lvl="4" indent="-128588"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5pPr>
            <a:lvl6pPr marL="1885950" lvl="5" indent="-171450"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6pPr>
            <a:lvl7pPr marL="2228850" lvl="6" indent="-171450"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7pPr>
            <a:lvl8pPr marL="2571750" lvl="7" indent="-171450"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8pPr>
            <a:lvl9pPr marL="2914650" lvl="8" indent="-171450" algn="l" defTabSz="342900" rtl="0" eaLnBrk="1" latinLnBrk="0" hangingPunct="1">
              <a:lnSpc>
                <a:spcPct val="100000"/>
              </a:lnSpc>
              <a:spcBef>
                <a:spcPts val="0"/>
              </a:spcBef>
              <a:spcAft>
                <a:spcPts val="0"/>
              </a:spcAft>
              <a:buClr>
                <a:srgbClr val="FFFFFF"/>
              </a:buClr>
              <a:buSzPts val="1200"/>
              <a:buFont typeface="Roboto Mono Thin"/>
              <a:buNone/>
              <a:defRPr sz="1200" kern="1200" cap="none">
                <a:solidFill>
                  <a:srgbClr val="FFFFFF"/>
                </a:solidFill>
                <a:effectLst/>
                <a:latin typeface="Roboto Mono Thin"/>
                <a:ea typeface="Roboto Mono Thin"/>
                <a:cs typeface="Roboto Mono Thin"/>
                <a:sym typeface="Roboto Mono Thin"/>
              </a:defRPr>
            </a:lvl9pPr>
          </a:lstStyle>
          <a:p>
            <a:pPr marL="0" indent="0"/>
            <a:r>
              <a:rPr lang="en-US" dirty="0">
                <a:solidFill>
                  <a:schemeClr val="tx1"/>
                </a:solidFill>
                <a:latin typeface="Georgia" panose="02040502050405020303" pitchFamily="18" charset="0"/>
              </a:rPr>
              <a:t>1 . The people who want to support you financially have a    simple and streamlined way to support you.</a:t>
            </a:r>
          </a:p>
          <a:p>
            <a:pPr marL="0" indent="0"/>
            <a:endParaRPr lang="en-US" dirty="0">
              <a:solidFill>
                <a:schemeClr val="tx1"/>
              </a:solidFill>
              <a:latin typeface="Georgia" panose="02040502050405020303" pitchFamily="18" charset="0"/>
            </a:endParaRPr>
          </a:p>
          <a:p>
            <a:pPr marL="0" indent="0"/>
            <a:r>
              <a:rPr lang="en-US" dirty="0">
                <a:solidFill>
                  <a:schemeClr val="tx1"/>
                </a:solidFill>
                <a:latin typeface="Georgia" panose="02040502050405020303" pitchFamily="18" charset="0"/>
              </a:rPr>
              <a:t>2. </a:t>
            </a:r>
            <a:r>
              <a:rPr lang="en-US" b="0" i="0" dirty="0">
                <a:solidFill>
                  <a:schemeClr val="tx1"/>
                </a:solidFill>
                <a:effectLst/>
                <a:latin typeface="Georgia" panose="02040502050405020303" pitchFamily="18" charset="0"/>
              </a:rPr>
              <a:t>You have a simple and streamlined process by which to get paid and reward your members .</a:t>
            </a:r>
            <a:endParaRPr lang="en-US" dirty="0">
              <a:solidFill>
                <a:schemeClr val="tx1"/>
              </a:solidFill>
              <a:latin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ECED-7550-42C8-B395-6CDBB93FAD1C}"/>
              </a:ext>
            </a:extLst>
          </p:cNvPr>
          <p:cNvSpPr>
            <a:spLocks noGrp="1"/>
          </p:cNvSpPr>
          <p:nvPr>
            <p:ph type="ctrTitle"/>
          </p:nvPr>
        </p:nvSpPr>
        <p:spPr>
          <a:xfrm>
            <a:off x="1908954" y="1450593"/>
            <a:ext cx="928023" cy="408984"/>
          </a:xfrm>
        </p:spPr>
        <p:txBody>
          <a:bodyPr/>
          <a:lstStyle/>
          <a:p>
            <a:br>
              <a:rPr lang="en-IN" dirty="0"/>
            </a:br>
            <a:br>
              <a:rPr lang="en-IN" dirty="0"/>
            </a:br>
            <a:r>
              <a:rPr lang="en-IN" sz="1800" dirty="0">
                <a:solidFill>
                  <a:srgbClr val="575C3A"/>
                </a:solidFill>
              </a:rPr>
              <a:t>Vision</a:t>
            </a:r>
          </a:p>
        </p:txBody>
      </p:sp>
      <p:sp>
        <p:nvSpPr>
          <p:cNvPr id="6" name="Title 5">
            <a:extLst>
              <a:ext uri="{FF2B5EF4-FFF2-40B4-BE49-F238E27FC236}">
                <a16:creationId xmlns:a16="http://schemas.microsoft.com/office/drawing/2014/main" id="{BE2BB70F-7D3F-44A3-B2E4-788089FC6009}"/>
              </a:ext>
            </a:extLst>
          </p:cNvPr>
          <p:cNvSpPr>
            <a:spLocks noGrp="1"/>
          </p:cNvSpPr>
          <p:nvPr>
            <p:ph type="ctrTitle" idx="2"/>
          </p:nvPr>
        </p:nvSpPr>
        <p:spPr>
          <a:xfrm>
            <a:off x="1174714" y="1655085"/>
            <a:ext cx="2860738" cy="2002515"/>
          </a:xfrm>
        </p:spPr>
        <p:txBody>
          <a:bodyPr/>
          <a:lstStyle/>
          <a:p>
            <a:pPr algn="l">
              <a:lnSpc>
                <a:spcPct val="107000"/>
              </a:lnSpc>
              <a:spcAft>
                <a:spcPts val="800"/>
              </a:spcAft>
            </a:pPr>
            <a:r>
              <a:rPr lang="en-IN" sz="1000" dirty="0">
                <a:solidFill>
                  <a:schemeClr val="tx1"/>
                </a:solidFill>
                <a:effectLst/>
                <a:latin typeface="Georgia" panose="02040502050405020303" pitchFamily="18" charset="0"/>
                <a:ea typeface="Calibri" panose="020F0502020204030204" pitchFamily="34" charset="0"/>
                <a:cs typeface="Mangal" panose="02040503050203030202" pitchFamily="18" charset="0"/>
              </a:rPr>
              <a:t>We hope to become the most reliable and most </a:t>
            </a:r>
            <a:r>
              <a:rPr lang="en-IN" sz="1000" dirty="0" err="1">
                <a:solidFill>
                  <a:schemeClr val="tx1"/>
                </a:solidFill>
                <a:effectLst/>
                <a:latin typeface="Georgia" panose="02040502050405020303" pitchFamily="18" charset="0"/>
                <a:ea typeface="Calibri" panose="020F0502020204030204" pitchFamily="34" charset="0"/>
                <a:cs typeface="Mangal" panose="02040503050203030202" pitchFamily="18" charset="0"/>
              </a:rPr>
              <a:t>convinient</a:t>
            </a:r>
            <a:r>
              <a:rPr lang="en-IN" sz="1000" dirty="0">
                <a:solidFill>
                  <a:schemeClr val="tx1"/>
                </a:solidFill>
                <a:effectLst/>
                <a:latin typeface="Georgia" panose="02040502050405020303" pitchFamily="18" charset="0"/>
                <a:ea typeface="Calibri" panose="020F0502020204030204" pitchFamily="34" charset="0"/>
                <a:cs typeface="Mangal" panose="02040503050203030202" pitchFamily="18" charset="0"/>
              </a:rPr>
              <a:t> platform for Indian creators to share their ideas and earn what they deserve for the </a:t>
            </a:r>
            <a:r>
              <a:rPr lang="en-IN" sz="1000" dirty="0" err="1">
                <a:solidFill>
                  <a:schemeClr val="tx1"/>
                </a:solidFill>
                <a:effectLst/>
                <a:latin typeface="Georgia" panose="02040502050405020303" pitchFamily="18" charset="0"/>
                <a:ea typeface="Calibri" panose="020F0502020204030204" pitchFamily="34" charset="0"/>
                <a:cs typeface="Mangal" panose="02040503050203030202" pitchFamily="18" charset="0"/>
              </a:rPr>
              <a:t>hardwork</a:t>
            </a:r>
            <a:r>
              <a:rPr lang="en-IN" sz="1000" dirty="0">
                <a:solidFill>
                  <a:schemeClr val="tx1"/>
                </a:solidFill>
                <a:effectLst/>
                <a:latin typeface="Georgia" panose="02040502050405020303" pitchFamily="18" charset="0"/>
                <a:ea typeface="Calibri" panose="020F0502020204030204" pitchFamily="34" charset="0"/>
                <a:cs typeface="Mangal" panose="02040503050203030202" pitchFamily="18" charset="0"/>
              </a:rPr>
              <a:t> they are putting on their work. Every creator who can profit or make a better living on our platform should join us. That is the goal towards which we are working now and still be working in the future.</a:t>
            </a:r>
            <a:br>
              <a:rPr lang="en-IN" sz="105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7" name="Title 6">
            <a:extLst>
              <a:ext uri="{FF2B5EF4-FFF2-40B4-BE49-F238E27FC236}">
                <a16:creationId xmlns:a16="http://schemas.microsoft.com/office/drawing/2014/main" id="{D7836C14-ADA4-4DFA-B216-D9DE2EDB211D}"/>
              </a:ext>
            </a:extLst>
          </p:cNvPr>
          <p:cNvSpPr>
            <a:spLocks noGrp="1"/>
          </p:cNvSpPr>
          <p:nvPr>
            <p:ph type="ctrTitle" idx="3"/>
          </p:nvPr>
        </p:nvSpPr>
        <p:spPr>
          <a:xfrm>
            <a:off x="4904349" y="2040720"/>
            <a:ext cx="2860738" cy="1696080"/>
          </a:xfrm>
        </p:spPr>
        <p:txBody>
          <a:bodyPr/>
          <a:lstStyle/>
          <a:p>
            <a:pPr algn="just"/>
            <a:r>
              <a:rPr lang="en-US" sz="1000" b="0" i="0" dirty="0">
                <a:solidFill>
                  <a:srgbClr val="222222"/>
                </a:solidFill>
                <a:effectLst/>
                <a:latin typeface="Georgia" panose="02040502050405020303" pitchFamily="18" charset="0"/>
              </a:rPr>
              <a:t>We are a team of individuals who have developed this platform to cater to the growing needs of the creator community. We are motivated and excited to manage this platform and turn it into a place where creators can rely for their paycheck and their creative freedom. Our core </a:t>
            </a:r>
            <a:r>
              <a:rPr lang="en-US" sz="1000" b="0" i="0" dirty="0" err="1">
                <a:solidFill>
                  <a:srgbClr val="222222"/>
                </a:solidFill>
                <a:effectLst/>
                <a:latin typeface="Georgia" panose="02040502050405020303" pitchFamily="18" charset="0"/>
              </a:rPr>
              <a:t>responsibilty</a:t>
            </a:r>
            <a:r>
              <a:rPr lang="en-US" sz="1000" b="0" i="0" dirty="0">
                <a:solidFill>
                  <a:srgbClr val="222222"/>
                </a:solidFill>
                <a:effectLst/>
                <a:latin typeface="Georgia" panose="02040502050405020303" pitchFamily="18" charset="0"/>
              </a:rPr>
              <a:t> is to consistently work towards this platform to make it more reliable, </a:t>
            </a:r>
            <a:r>
              <a:rPr lang="en-US" sz="1000" b="0" i="0" dirty="0" err="1">
                <a:solidFill>
                  <a:srgbClr val="222222"/>
                </a:solidFill>
                <a:effectLst/>
                <a:latin typeface="Georgia" panose="02040502050405020303" pitchFamily="18" charset="0"/>
              </a:rPr>
              <a:t>convinient</a:t>
            </a:r>
            <a:r>
              <a:rPr lang="en-US" sz="1000" b="0" i="0" dirty="0">
                <a:solidFill>
                  <a:srgbClr val="222222"/>
                </a:solidFill>
                <a:effectLst/>
                <a:latin typeface="Georgia" panose="02040502050405020303" pitchFamily="18" charset="0"/>
              </a:rPr>
              <a:t> and attractive in terms of tools that it can provide to creators to run a subscription</a:t>
            </a:r>
            <a:br>
              <a:rPr lang="en-US" sz="1000" b="0" i="0" dirty="0">
                <a:solidFill>
                  <a:srgbClr val="222222"/>
                </a:solidFill>
                <a:effectLst/>
                <a:latin typeface="Georgia" panose="02040502050405020303" pitchFamily="18" charset="0"/>
              </a:rPr>
            </a:br>
            <a:r>
              <a:rPr lang="en-US" sz="1000" b="0" i="0" dirty="0">
                <a:solidFill>
                  <a:srgbClr val="222222"/>
                </a:solidFill>
                <a:effectLst/>
                <a:latin typeface="Georgia" panose="02040502050405020303" pitchFamily="18" charset="0"/>
              </a:rPr>
              <a:t>service. </a:t>
            </a:r>
            <a:endParaRPr lang="en-IN" sz="1000" dirty="0">
              <a:latin typeface="Georgia" panose="02040502050405020303" pitchFamily="18" charset="0"/>
            </a:endParaRPr>
          </a:p>
        </p:txBody>
      </p:sp>
      <p:sp>
        <p:nvSpPr>
          <p:cNvPr id="8" name="Title 7">
            <a:extLst>
              <a:ext uri="{FF2B5EF4-FFF2-40B4-BE49-F238E27FC236}">
                <a16:creationId xmlns:a16="http://schemas.microsoft.com/office/drawing/2014/main" id="{1D64B825-26E5-4050-B341-018D2996D3F4}"/>
              </a:ext>
            </a:extLst>
          </p:cNvPr>
          <p:cNvSpPr>
            <a:spLocks noGrp="1"/>
          </p:cNvSpPr>
          <p:nvPr>
            <p:ph type="ctrTitle" idx="4"/>
          </p:nvPr>
        </p:nvSpPr>
        <p:spPr>
          <a:xfrm>
            <a:off x="1708940" y="524835"/>
            <a:ext cx="5267859" cy="606600"/>
          </a:xfrm>
        </p:spPr>
        <p:txBody>
          <a:bodyPr/>
          <a:lstStyle/>
          <a:p>
            <a:r>
              <a:rPr lang="en-IN" dirty="0">
                <a:solidFill>
                  <a:srgbClr val="575C3A"/>
                </a:solidFill>
                <a:latin typeface="Georgia" panose="02040502050405020303" pitchFamily="18" charset="0"/>
              </a:rPr>
              <a:t>OUR VISION AND MISSION</a:t>
            </a:r>
          </a:p>
        </p:txBody>
      </p:sp>
      <p:sp>
        <p:nvSpPr>
          <p:cNvPr id="9" name="TextBox 8">
            <a:extLst>
              <a:ext uri="{FF2B5EF4-FFF2-40B4-BE49-F238E27FC236}">
                <a16:creationId xmlns:a16="http://schemas.microsoft.com/office/drawing/2014/main" id="{9B27E1D2-EEFC-465A-83B5-A3DBCF0B338A}"/>
              </a:ext>
            </a:extLst>
          </p:cNvPr>
          <p:cNvSpPr txBox="1"/>
          <p:nvPr/>
        </p:nvSpPr>
        <p:spPr>
          <a:xfrm>
            <a:off x="5673644" y="1470419"/>
            <a:ext cx="1561402" cy="369332"/>
          </a:xfrm>
          <a:prstGeom prst="rect">
            <a:avLst/>
          </a:prstGeom>
          <a:noFill/>
        </p:spPr>
        <p:txBody>
          <a:bodyPr wrap="square" rtlCol="0">
            <a:spAutoFit/>
          </a:bodyPr>
          <a:lstStyle/>
          <a:p>
            <a:r>
              <a:rPr lang="en-IN" sz="1800" b="1" dirty="0">
                <a:solidFill>
                  <a:srgbClr val="575C3A"/>
                </a:solidFill>
              </a:rPr>
              <a:t>Mission</a:t>
            </a:r>
          </a:p>
        </p:txBody>
      </p:sp>
    </p:spTree>
    <p:extLst>
      <p:ext uri="{BB962C8B-B14F-4D97-AF65-F5344CB8AC3E}">
        <p14:creationId xmlns:p14="http://schemas.microsoft.com/office/powerpoint/2010/main" val="191667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643390" y="225518"/>
            <a:ext cx="578516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b="1" dirty="0">
                <a:solidFill>
                  <a:srgbClr val="575C3A"/>
                </a:solidFill>
                <a:latin typeface="Georgia" panose="02040502050405020303" pitchFamily="18" charset="0"/>
              </a:rPr>
              <a:t>WHAT DIFFERENTIATES US FROM OTHER PLATFORMS ?</a:t>
            </a:r>
            <a:endParaRPr sz="1400" b="1" dirty="0">
              <a:solidFill>
                <a:srgbClr val="575C3A"/>
              </a:solidFill>
              <a:latin typeface="Georgia" panose="02040502050405020303" pitchFamily="18" charset="0"/>
            </a:endParaRPr>
          </a:p>
        </p:txBody>
      </p:sp>
      <p:sp>
        <p:nvSpPr>
          <p:cNvPr id="297" name="Google Shape;297;p26"/>
          <p:cNvSpPr txBox="1">
            <a:spLocks noGrp="1"/>
          </p:cNvSpPr>
          <p:nvPr>
            <p:ph type="subTitle" idx="1"/>
          </p:nvPr>
        </p:nvSpPr>
        <p:spPr>
          <a:xfrm>
            <a:off x="4414137" y="788675"/>
            <a:ext cx="3671879" cy="109302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solidFill>
                <a:latin typeface="Georgia" panose="02040502050405020303" pitchFamily="18" charset="0"/>
              </a:rPr>
              <a:t>Unlike Youtube which follows CPM and CPC when determining the payout of a particular creator for that month, comunex helps you convert your followers directly into your paycheck every month.Also, comunex gives you more tools to connect with your</a:t>
            </a:r>
          </a:p>
          <a:p>
            <a:pPr marL="0" lvl="0" indent="0" algn="just" rtl="0">
              <a:spcBef>
                <a:spcPts val="0"/>
              </a:spcBef>
              <a:spcAft>
                <a:spcPts val="0"/>
              </a:spcAft>
              <a:buNone/>
            </a:pPr>
            <a:r>
              <a:rPr lang="en-IN" dirty="0">
                <a:solidFill>
                  <a:schemeClr val="tx1"/>
                </a:solidFill>
                <a:latin typeface="Georgia" panose="02040502050405020303" pitchFamily="18" charset="0"/>
              </a:rPr>
              <a:t>F</a:t>
            </a:r>
            <a:r>
              <a:rPr lang="es" dirty="0">
                <a:solidFill>
                  <a:schemeClr val="tx1"/>
                </a:solidFill>
                <a:latin typeface="Georgia" panose="02040502050405020303" pitchFamily="18" charset="0"/>
              </a:rPr>
              <a:t>ollowers.</a:t>
            </a:r>
            <a:endParaRPr dirty="0">
              <a:solidFill>
                <a:schemeClr val="tx1"/>
              </a:solidFill>
              <a:latin typeface="Georgia" panose="02040502050405020303" pitchFamily="18" charset="0"/>
            </a:endParaRPr>
          </a:p>
        </p:txBody>
      </p:sp>
      <p:cxnSp>
        <p:nvCxnSpPr>
          <p:cNvPr id="298" name="Google Shape;298;p26"/>
          <p:cNvCxnSpPr>
            <a:cxnSpLocks/>
          </p:cNvCxnSpPr>
          <p:nvPr/>
        </p:nvCxnSpPr>
        <p:spPr>
          <a:xfrm flipV="1">
            <a:off x="1715445" y="768687"/>
            <a:ext cx="5509071" cy="40407"/>
          </a:xfrm>
          <a:prstGeom prst="straightConnector1">
            <a:avLst/>
          </a:prstGeom>
          <a:noFill/>
          <a:ln w="9525" cap="flat" cmpd="sng">
            <a:solidFill>
              <a:schemeClr val="accent1"/>
            </a:solidFill>
            <a:prstDash val="solid"/>
            <a:round/>
            <a:headEnd type="none" w="med" len="med"/>
            <a:tailEnd type="none" w="med" len="med"/>
          </a:ln>
        </p:spPr>
      </p:cxnSp>
      <p:sp>
        <p:nvSpPr>
          <p:cNvPr id="6" name="Google Shape;297;p26">
            <a:extLst>
              <a:ext uri="{FF2B5EF4-FFF2-40B4-BE49-F238E27FC236}">
                <a16:creationId xmlns:a16="http://schemas.microsoft.com/office/drawing/2014/main" id="{ED0CD180-2ECA-460C-80CE-D820DC9FDDF0}"/>
              </a:ext>
            </a:extLst>
          </p:cNvPr>
          <p:cNvSpPr txBox="1">
            <a:spLocks/>
          </p:cNvSpPr>
          <p:nvPr/>
        </p:nvSpPr>
        <p:spPr>
          <a:xfrm>
            <a:off x="4414136" y="1971532"/>
            <a:ext cx="3891033" cy="1200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just"/>
            <a:r>
              <a:rPr lang="en-US" dirty="0">
                <a:solidFill>
                  <a:schemeClr val="tx1"/>
                </a:solidFill>
                <a:latin typeface="Georgia" panose="02040502050405020303" pitchFamily="18" charset="0"/>
              </a:rPr>
              <a:t>Along with creating videos, </a:t>
            </a:r>
            <a:r>
              <a:rPr lang="en-US" dirty="0" err="1">
                <a:solidFill>
                  <a:schemeClr val="tx1"/>
                </a:solidFill>
                <a:latin typeface="Georgia" panose="02040502050405020303" pitchFamily="18" charset="0"/>
              </a:rPr>
              <a:t>comunex</a:t>
            </a:r>
            <a:r>
              <a:rPr lang="en-US" dirty="0">
                <a:solidFill>
                  <a:schemeClr val="tx1"/>
                </a:solidFill>
                <a:latin typeface="Georgia" panose="02040502050405020303" pitchFamily="18" charset="0"/>
              </a:rPr>
              <a:t> also gives you the ability post your content in the audio format.</a:t>
            </a:r>
          </a:p>
          <a:p>
            <a:pPr marL="0" indent="0" algn="just"/>
            <a:r>
              <a:rPr lang="en-US" dirty="0">
                <a:solidFill>
                  <a:schemeClr val="tx1"/>
                </a:solidFill>
                <a:latin typeface="Georgia" panose="02040502050405020303" pitchFamily="18" charset="0"/>
              </a:rPr>
              <a:t>If you are a creator who makes content on </a:t>
            </a:r>
            <a:r>
              <a:rPr lang="en-US" dirty="0" err="1">
                <a:solidFill>
                  <a:schemeClr val="tx1"/>
                </a:solidFill>
                <a:latin typeface="Georgia" panose="02040502050405020303" pitchFamily="18" charset="0"/>
              </a:rPr>
              <a:t>youtube</a:t>
            </a:r>
            <a:r>
              <a:rPr lang="en-US" dirty="0">
                <a:solidFill>
                  <a:schemeClr val="tx1"/>
                </a:solidFill>
                <a:latin typeface="Georgia" panose="02040502050405020303" pitchFamily="18" charset="0"/>
              </a:rPr>
              <a:t> and </a:t>
            </a:r>
            <a:r>
              <a:rPr lang="en-US" dirty="0" err="1">
                <a:solidFill>
                  <a:schemeClr val="tx1"/>
                </a:solidFill>
                <a:latin typeface="Georgia" panose="02040502050405020303" pitchFamily="18" charset="0"/>
              </a:rPr>
              <a:t>spotify</a:t>
            </a:r>
            <a:r>
              <a:rPr lang="en-US" dirty="0">
                <a:solidFill>
                  <a:schemeClr val="tx1"/>
                </a:solidFill>
                <a:latin typeface="Georgia" panose="02040502050405020303" pitchFamily="18" charset="0"/>
              </a:rPr>
              <a:t>, this gives you benefit of combining and uploading content on one platform as per your preference </a:t>
            </a:r>
            <a:r>
              <a:rPr lang="en-US" dirty="0" err="1">
                <a:solidFill>
                  <a:schemeClr val="tx1"/>
                </a:solidFill>
                <a:latin typeface="Georgia" panose="02040502050405020303" pitchFamily="18" charset="0"/>
              </a:rPr>
              <a:t>therby</a:t>
            </a:r>
            <a:r>
              <a:rPr lang="en-US" dirty="0">
                <a:solidFill>
                  <a:schemeClr val="tx1"/>
                </a:solidFill>
                <a:latin typeface="Georgia" panose="02040502050405020303" pitchFamily="18" charset="0"/>
              </a:rPr>
              <a:t>, saving your followers time and cost.</a:t>
            </a:r>
          </a:p>
        </p:txBody>
      </p:sp>
      <p:sp>
        <p:nvSpPr>
          <p:cNvPr id="7" name="Google Shape;297;p26">
            <a:extLst>
              <a:ext uri="{FF2B5EF4-FFF2-40B4-BE49-F238E27FC236}">
                <a16:creationId xmlns:a16="http://schemas.microsoft.com/office/drawing/2014/main" id="{DC613AB0-149D-4695-B3AD-36C9C7BD0E73}"/>
              </a:ext>
            </a:extLst>
          </p:cNvPr>
          <p:cNvSpPr txBox="1">
            <a:spLocks/>
          </p:cNvSpPr>
          <p:nvPr/>
        </p:nvSpPr>
        <p:spPr>
          <a:xfrm>
            <a:off x="4414136" y="3141049"/>
            <a:ext cx="4060353" cy="1776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just"/>
            <a:r>
              <a:rPr lang="en-US" dirty="0">
                <a:solidFill>
                  <a:schemeClr val="tx1"/>
                </a:solidFill>
                <a:latin typeface="Georgia" panose="02040502050405020303" pitchFamily="18" charset="0"/>
              </a:rPr>
              <a:t>Although there are bigger platforms overseas like ours on the internet and we do have taken inspiration from them but we also have tried to add some more features which we feel would benefit our audience and creators. As far as Indian platforms are concerned, there  are very few and young platforms . We have looked over all them and we can guarantee that our platform will be better in terms pricing , different tools and various options that it will provide to creators.</a:t>
            </a:r>
          </a:p>
        </p:txBody>
      </p:sp>
      <p:grpSp>
        <p:nvGrpSpPr>
          <p:cNvPr id="8" name="Google Shape;8918;p58">
            <a:extLst>
              <a:ext uri="{FF2B5EF4-FFF2-40B4-BE49-F238E27FC236}">
                <a16:creationId xmlns:a16="http://schemas.microsoft.com/office/drawing/2014/main" id="{B9CE52A7-87D5-4FB0-8394-658BD1FD267D}"/>
              </a:ext>
            </a:extLst>
          </p:cNvPr>
          <p:cNvGrpSpPr/>
          <p:nvPr/>
        </p:nvGrpSpPr>
        <p:grpSpPr>
          <a:xfrm>
            <a:off x="2940289" y="964275"/>
            <a:ext cx="387681" cy="272572"/>
            <a:chOff x="3386036" y="1746339"/>
            <a:chExt cx="397907" cy="279762"/>
          </a:xfrm>
        </p:grpSpPr>
        <p:sp>
          <p:nvSpPr>
            <p:cNvPr id="9" name="Google Shape;8919;p58">
              <a:extLst>
                <a:ext uri="{FF2B5EF4-FFF2-40B4-BE49-F238E27FC236}">
                  <a16:creationId xmlns:a16="http://schemas.microsoft.com/office/drawing/2014/main" id="{4704B49E-E357-4984-8335-EB854731A7DA}"/>
                </a:ext>
              </a:extLst>
            </p:cNvPr>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20;p58">
              <a:extLst>
                <a:ext uri="{FF2B5EF4-FFF2-40B4-BE49-F238E27FC236}">
                  <a16:creationId xmlns:a16="http://schemas.microsoft.com/office/drawing/2014/main" id="{082FAB7C-0A6C-4B99-A5D9-94A4EFEA2C02}"/>
                </a:ext>
              </a:extLst>
            </p:cNvPr>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57ED4EE-ADFC-4796-BC32-D8B4D6C4CBAD}"/>
              </a:ext>
            </a:extLst>
          </p:cNvPr>
          <p:cNvPicPr>
            <a:picLocks noChangeAspect="1"/>
          </p:cNvPicPr>
          <p:nvPr/>
        </p:nvPicPr>
        <p:blipFill>
          <a:blip r:embed="rId3"/>
          <a:stretch>
            <a:fillRect/>
          </a:stretch>
        </p:blipFill>
        <p:spPr>
          <a:xfrm>
            <a:off x="2966592" y="2165925"/>
            <a:ext cx="405826" cy="405826"/>
          </a:xfrm>
          <a:prstGeom prst="rect">
            <a:avLst/>
          </a:prstGeom>
        </p:spPr>
      </p:pic>
      <p:sp>
        <p:nvSpPr>
          <p:cNvPr id="3" name="TextBox 2">
            <a:extLst>
              <a:ext uri="{FF2B5EF4-FFF2-40B4-BE49-F238E27FC236}">
                <a16:creationId xmlns:a16="http://schemas.microsoft.com/office/drawing/2014/main" id="{8228C29D-FDCC-4906-8640-8434F30D76F1}"/>
              </a:ext>
            </a:extLst>
          </p:cNvPr>
          <p:cNvSpPr txBox="1"/>
          <p:nvPr/>
        </p:nvSpPr>
        <p:spPr>
          <a:xfrm>
            <a:off x="669510" y="900493"/>
            <a:ext cx="1570887" cy="307777"/>
          </a:xfrm>
          <a:prstGeom prst="rect">
            <a:avLst/>
          </a:prstGeom>
          <a:noFill/>
        </p:spPr>
        <p:txBody>
          <a:bodyPr wrap="square" rtlCol="0">
            <a:spAutoFit/>
          </a:bodyPr>
          <a:lstStyle/>
          <a:p>
            <a:r>
              <a:rPr lang="en-IN" dirty="0">
                <a:solidFill>
                  <a:srgbClr val="575C3A"/>
                </a:solidFill>
                <a:latin typeface="Georgia" panose="02040502050405020303" pitchFamily="18" charset="0"/>
              </a:rPr>
              <a:t>YOUTUBE</a:t>
            </a:r>
          </a:p>
        </p:txBody>
      </p:sp>
      <p:sp>
        <p:nvSpPr>
          <p:cNvPr id="12" name="TextBox 11">
            <a:extLst>
              <a:ext uri="{FF2B5EF4-FFF2-40B4-BE49-F238E27FC236}">
                <a16:creationId xmlns:a16="http://schemas.microsoft.com/office/drawing/2014/main" id="{A82B5E75-04D7-41F3-9956-2009033718CD}"/>
              </a:ext>
            </a:extLst>
          </p:cNvPr>
          <p:cNvSpPr txBox="1"/>
          <p:nvPr/>
        </p:nvSpPr>
        <p:spPr>
          <a:xfrm>
            <a:off x="669509" y="2105642"/>
            <a:ext cx="1570887" cy="307777"/>
          </a:xfrm>
          <a:prstGeom prst="rect">
            <a:avLst/>
          </a:prstGeom>
          <a:noFill/>
        </p:spPr>
        <p:txBody>
          <a:bodyPr wrap="square" rtlCol="0">
            <a:spAutoFit/>
          </a:bodyPr>
          <a:lstStyle/>
          <a:p>
            <a:r>
              <a:rPr lang="en-IN" dirty="0">
                <a:solidFill>
                  <a:srgbClr val="575C3A"/>
                </a:solidFill>
                <a:latin typeface="Georgia" panose="02040502050405020303" pitchFamily="18" charset="0"/>
              </a:rPr>
              <a:t>SPOTIFY</a:t>
            </a:r>
          </a:p>
        </p:txBody>
      </p:sp>
      <p:sp>
        <p:nvSpPr>
          <p:cNvPr id="13" name="TextBox 12">
            <a:extLst>
              <a:ext uri="{FF2B5EF4-FFF2-40B4-BE49-F238E27FC236}">
                <a16:creationId xmlns:a16="http://schemas.microsoft.com/office/drawing/2014/main" id="{3AF4D420-36EA-4B3C-9899-4FC7E94ECE08}"/>
              </a:ext>
            </a:extLst>
          </p:cNvPr>
          <p:cNvSpPr txBox="1"/>
          <p:nvPr/>
        </p:nvSpPr>
        <p:spPr>
          <a:xfrm>
            <a:off x="669509" y="3310791"/>
            <a:ext cx="1908800" cy="523220"/>
          </a:xfrm>
          <a:prstGeom prst="rect">
            <a:avLst/>
          </a:prstGeom>
          <a:noFill/>
        </p:spPr>
        <p:txBody>
          <a:bodyPr wrap="square" rtlCol="0">
            <a:spAutoFit/>
          </a:bodyPr>
          <a:lstStyle/>
          <a:p>
            <a:r>
              <a:rPr lang="en-IN" dirty="0">
                <a:solidFill>
                  <a:srgbClr val="575C3A"/>
                </a:solidFill>
                <a:latin typeface="Georgia" panose="02040502050405020303" pitchFamily="18" charset="0"/>
              </a:rPr>
              <a:t>OTHER SIMILAR</a:t>
            </a:r>
          </a:p>
          <a:p>
            <a:r>
              <a:rPr lang="en-IN" dirty="0">
                <a:solidFill>
                  <a:srgbClr val="575C3A"/>
                </a:solidFill>
                <a:latin typeface="Georgia" panose="02040502050405020303" pitchFamily="18" charset="0"/>
              </a:rPr>
              <a:t>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B8A1-B030-46B2-9DA4-0DD76079C4D9}"/>
              </a:ext>
            </a:extLst>
          </p:cNvPr>
          <p:cNvSpPr>
            <a:spLocks noGrp="1"/>
          </p:cNvSpPr>
          <p:nvPr>
            <p:ph type="ctrTitle"/>
          </p:nvPr>
        </p:nvSpPr>
        <p:spPr>
          <a:xfrm>
            <a:off x="174900" y="1043468"/>
            <a:ext cx="8520600" cy="606600"/>
          </a:xfrm>
        </p:spPr>
        <p:txBody>
          <a:bodyPr/>
          <a:lstStyle/>
          <a:p>
            <a:r>
              <a:rPr lang="en-IN" dirty="0">
                <a:solidFill>
                  <a:srgbClr val="575C3A"/>
                </a:solidFill>
              </a:rPr>
              <a:t>WHAT CAN A CREATOR DO ON OUR PLATFORM ?</a:t>
            </a:r>
          </a:p>
        </p:txBody>
      </p:sp>
      <p:sp>
        <p:nvSpPr>
          <p:cNvPr id="3" name="TextBox 2">
            <a:extLst>
              <a:ext uri="{FF2B5EF4-FFF2-40B4-BE49-F238E27FC236}">
                <a16:creationId xmlns:a16="http://schemas.microsoft.com/office/drawing/2014/main" id="{98B32E54-FE7E-4F90-8744-2CF6DFB906B1}"/>
              </a:ext>
            </a:extLst>
          </p:cNvPr>
          <p:cNvSpPr txBox="1"/>
          <p:nvPr/>
        </p:nvSpPr>
        <p:spPr>
          <a:xfrm>
            <a:off x="1357232" y="1692581"/>
            <a:ext cx="2545168" cy="307777"/>
          </a:xfrm>
          <a:prstGeom prst="rect">
            <a:avLst/>
          </a:prstGeom>
          <a:noFill/>
        </p:spPr>
        <p:txBody>
          <a:bodyPr wrap="square" rtlCol="0">
            <a:spAutoFit/>
          </a:bodyPr>
          <a:lstStyle/>
          <a:p>
            <a:r>
              <a:rPr lang="en-IN" dirty="0">
                <a:solidFill>
                  <a:schemeClr val="tx1"/>
                </a:solidFill>
              </a:rPr>
              <a:t>1. Post early releases</a:t>
            </a:r>
          </a:p>
        </p:txBody>
      </p:sp>
      <p:sp>
        <p:nvSpPr>
          <p:cNvPr id="5" name="TextBox 4">
            <a:extLst>
              <a:ext uri="{FF2B5EF4-FFF2-40B4-BE49-F238E27FC236}">
                <a16:creationId xmlns:a16="http://schemas.microsoft.com/office/drawing/2014/main" id="{8F13B2ED-DFAF-45E4-888E-E8E4C74DE1BB}"/>
              </a:ext>
            </a:extLst>
          </p:cNvPr>
          <p:cNvSpPr txBox="1"/>
          <p:nvPr/>
        </p:nvSpPr>
        <p:spPr>
          <a:xfrm>
            <a:off x="1357232" y="2060214"/>
            <a:ext cx="2213968" cy="523220"/>
          </a:xfrm>
          <a:prstGeom prst="rect">
            <a:avLst/>
          </a:prstGeom>
          <a:noFill/>
        </p:spPr>
        <p:txBody>
          <a:bodyPr wrap="square" rtlCol="0">
            <a:spAutoFit/>
          </a:bodyPr>
          <a:lstStyle/>
          <a:p>
            <a:r>
              <a:rPr lang="en-IN" dirty="0">
                <a:solidFill>
                  <a:schemeClr val="tx1"/>
                </a:solidFill>
              </a:rPr>
              <a:t>2. Post Behind the Scenes( Informative)</a:t>
            </a:r>
          </a:p>
        </p:txBody>
      </p:sp>
      <p:sp>
        <p:nvSpPr>
          <p:cNvPr id="6" name="TextBox 5">
            <a:extLst>
              <a:ext uri="{FF2B5EF4-FFF2-40B4-BE49-F238E27FC236}">
                <a16:creationId xmlns:a16="http://schemas.microsoft.com/office/drawing/2014/main" id="{9818B96B-A84B-4F7A-854C-5E8E29D6FD40}"/>
              </a:ext>
            </a:extLst>
          </p:cNvPr>
          <p:cNvSpPr txBox="1"/>
          <p:nvPr/>
        </p:nvSpPr>
        <p:spPr>
          <a:xfrm>
            <a:off x="1357232" y="2652147"/>
            <a:ext cx="2084368" cy="523220"/>
          </a:xfrm>
          <a:prstGeom prst="rect">
            <a:avLst/>
          </a:prstGeom>
          <a:noFill/>
        </p:spPr>
        <p:txBody>
          <a:bodyPr wrap="square" rtlCol="0">
            <a:spAutoFit/>
          </a:bodyPr>
          <a:lstStyle/>
          <a:p>
            <a:r>
              <a:rPr lang="en-IN" dirty="0">
                <a:solidFill>
                  <a:schemeClr val="tx1"/>
                </a:solidFill>
              </a:rPr>
              <a:t>3. Post Behind the Scenes(Personal)</a:t>
            </a:r>
          </a:p>
        </p:txBody>
      </p:sp>
      <p:sp>
        <p:nvSpPr>
          <p:cNvPr id="7" name="TextBox 6">
            <a:extLst>
              <a:ext uri="{FF2B5EF4-FFF2-40B4-BE49-F238E27FC236}">
                <a16:creationId xmlns:a16="http://schemas.microsoft.com/office/drawing/2014/main" id="{C00FD332-F0E7-49CD-B6A7-6BF8BD2DC92C}"/>
              </a:ext>
            </a:extLst>
          </p:cNvPr>
          <p:cNvSpPr txBox="1"/>
          <p:nvPr/>
        </p:nvSpPr>
        <p:spPr>
          <a:xfrm>
            <a:off x="1367852" y="3235223"/>
            <a:ext cx="2016148" cy="307777"/>
          </a:xfrm>
          <a:prstGeom prst="rect">
            <a:avLst/>
          </a:prstGeom>
          <a:noFill/>
        </p:spPr>
        <p:txBody>
          <a:bodyPr wrap="square" rtlCol="0">
            <a:spAutoFit/>
          </a:bodyPr>
          <a:lstStyle/>
          <a:p>
            <a:r>
              <a:rPr lang="en-IN" dirty="0">
                <a:solidFill>
                  <a:schemeClr val="tx1"/>
                </a:solidFill>
              </a:rPr>
              <a:t>4. Post Gated Courses</a:t>
            </a:r>
          </a:p>
        </p:txBody>
      </p:sp>
      <p:sp>
        <p:nvSpPr>
          <p:cNvPr id="8" name="TextBox 7">
            <a:extLst>
              <a:ext uri="{FF2B5EF4-FFF2-40B4-BE49-F238E27FC236}">
                <a16:creationId xmlns:a16="http://schemas.microsoft.com/office/drawing/2014/main" id="{978F7237-9DD3-4AC9-B38A-054F18F5F914}"/>
              </a:ext>
            </a:extLst>
          </p:cNvPr>
          <p:cNvSpPr txBox="1"/>
          <p:nvPr/>
        </p:nvSpPr>
        <p:spPr>
          <a:xfrm>
            <a:off x="4913654" y="1722295"/>
            <a:ext cx="2437545" cy="307777"/>
          </a:xfrm>
          <a:prstGeom prst="rect">
            <a:avLst/>
          </a:prstGeom>
          <a:noFill/>
        </p:spPr>
        <p:txBody>
          <a:bodyPr wrap="square" rtlCol="0">
            <a:spAutoFit/>
          </a:bodyPr>
          <a:lstStyle/>
          <a:p>
            <a:r>
              <a:rPr lang="en-IN" dirty="0">
                <a:solidFill>
                  <a:schemeClr val="tx1"/>
                </a:solidFill>
              </a:rPr>
              <a:t>6. Post Exclusive content</a:t>
            </a:r>
          </a:p>
        </p:txBody>
      </p:sp>
      <p:sp>
        <p:nvSpPr>
          <p:cNvPr id="9" name="TextBox 8">
            <a:extLst>
              <a:ext uri="{FF2B5EF4-FFF2-40B4-BE49-F238E27FC236}">
                <a16:creationId xmlns:a16="http://schemas.microsoft.com/office/drawing/2014/main" id="{A3FA9DC7-0642-4796-98D7-153891873110}"/>
              </a:ext>
            </a:extLst>
          </p:cNvPr>
          <p:cNvSpPr txBox="1"/>
          <p:nvPr/>
        </p:nvSpPr>
        <p:spPr>
          <a:xfrm>
            <a:off x="4913654" y="2130677"/>
            <a:ext cx="2293545" cy="307777"/>
          </a:xfrm>
          <a:prstGeom prst="rect">
            <a:avLst/>
          </a:prstGeom>
          <a:noFill/>
        </p:spPr>
        <p:txBody>
          <a:bodyPr wrap="square" rtlCol="0">
            <a:spAutoFit/>
          </a:bodyPr>
          <a:lstStyle/>
          <a:p>
            <a:r>
              <a:rPr lang="en-IN" dirty="0">
                <a:solidFill>
                  <a:schemeClr val="tx1"/>
                </a:solidFill>
              </a:rPr>
              <a:t>7. Post Additional content</a:t>
            </a:r>
          </a:p>
        </p:txBody>
      </p:sp>
      <p:sp>
        <p:nvSpPr>
          <p:cNvPr id="10" name="TextBox 9">
            <a:extLst>
              <a:ext uri="{FF2B5EF4-FFF2-40B4-BE49-F238E27FC236}">
                <a16:creationId xmlns:a16="http://schemas.microsoft.com/office/drawing/2014/main" id="{299AFBC6-1B95-4FF8-AA92-7A5DC5620707}"/>
              </a:ext>
            </a:extLst>
          </p:cNvPr>
          <p:cNvSpPr txBox="1"/>
          <p:nvPr/>
        </p:nvSpPr>
        <p:spPr>
          <a:xfrm>
            <a:off x="4913654" y="2652147"/>
            <a:ext cx="2505857" cy="523220"/>
          </a:xfrm>
          <a:prstGeom prst="rect">
            <a:avLst/>
          </a:prstGeom>
          <a:noFill/>
        </p:spPr>
        <p:txBody>
          <a:bodyPr wrap="square" rtlCol="0">
            <a:spAutoFit/>
          </a:bodyPr>
          <a:lstStyle/>
          <a:p>
            <a:r>
              <a:rPr lang="en-IN" dirty="0">
                <a:solidFill>
                  <a:schemeClr val="tx1"/>
                </a:solidFill>
              </a:rPr>
              <a:t>8. Post New Content, Mini Series and Special Segment</a:t>
            </a:r>
          </a:p>
        </p:txBody>
      </p:sp>
      <p:sp>
        <p:nvSpPr>
          <p:cNvPr id="12" name="TextBox 11">
            <a:extLst>
              <a:ext uri="{FF2B5EF4-FFF2-40B4-BE49-F238E27FC236}">
                <a16:creationId xmlns:a16="http://schemas.microsoft.com/office/drawing/2014/main" id="{476896D1-D215-42AA-A36A-739CBBD8AB9E}"/>
              </a:ext>
            </a:extLst>
          </p:cNvPr>
          <p:cNvSpPr txBox="1"/>
          <p:nvPr/>
        </p:nvSpPr>
        <p:spPr>
          <a:xfrm>
            <a:off x="4913654" y="3235171"/>
            <a:ext cx="1821306" cy="307777"/>
          </a:xfrm>
          <a:prstGeom prst="rect">
            <a:avLst/>
          </a:prstGeom>
          <a:noFill/>
        </p:spPr>
        <p:txBody>
          <a:bodyPr wrap="square" rtlCol="0">
            <a:spAutoFit/>
          </a:bodyPr>
          <a:lstStyle/>
          <a:p>
            <a:r>
              <a:rPr lang="en-IN" dirty="0">
                <a:solidFill>
                  <a:schemeClr val="tx1"/>
                </a:solidFill>
              </a:rPr>
              <a:t>9. Publish Polls</a:t>
            </a:r>
          </a:p>
        </p:txBody>
      </p:sp>
      <p:sp>
        <p:nvSpPr>
          <p:cNvPr id="13" name="TextBox 12">
            <a:extLst>
              <a:ext uri="{FF2B5EF4-FFF2-40B4-BE49-F238E27FC236}">
                <a16:creationId xmlns:a16="http://schemas.microsoft.com/office/drawing/2014/main" id="{C2E7E857-4BC7-4574-BC95-2056CEDA531C}"/>
              </a:ext>
            </a:extLst>
          </p:cNvPr>
          <p:cNvSpPr txBox="1"/>
          <p:nvPr/>
        </p:nvSpPr>
        <p:spPr>
          <a:xfrm>
            <a:off x="4879498" y="3602856"/>
            <a:ext cx="2505856" cy="307777"/>
          </a:xfrm>
          <a:prstGeom prst="rect">
            <a:avLst/>
          </a:prstGeom>
          <a:noFill/>
        </p:spPr>
        <p:txBody>
          <a:bodyPr wrap="square" rtlCol="0">
            <a:spAutoFit/>
          </a:bodyPr>
          <a:lstStyle/>
          <a:p>
            <a:r>
              <a:rPr lang="en-IN" dirty="0">
                <a:solidFill>
                  <a:schemeClr val="tx1"/>
                </a:solidFill>
              </a:rPr>
              <a:t>10. Organise video calls </a:t>
            </a:r>
          </a:p>
        </p:txBody>
      </p:sp>
      <p:sp>
        <p:nvSpPr>
          <p:cNvPr id="14" name="TextBox 13">
            <a:extLst>
              <a:ext uri="{FF2B5EF4-FFF2-40B4-BE49-F238E27FC236}">
                <a16:creationId xmlns:a16="http://schemas.microsoft.com/office/drawing/2014/main" id="{95627B5A-DF53-49AA-856E-BC70E8B7F10B}"/>
              </a:ext>
            </a:extLst>
          </p:cNvPr>
          <p:cNvSpPr txBox="1"/>
          <p:nvPr/>
        </p:nvSpPr>
        <p:spPr>
          <a:xfrm>
            <a:off x="1357232" y="3602856"/>
            <a:ext cx="2084367" cy="307777"/>
          </a:xfrm>
          <a:prstGeom prst="rect">
            <a:avLst/>
          </a:prstGeom>
          <a:noFill/>
        </p:spPr>
        <p:txBody>
          <a:bodyPr wrap="square" rtlCol="0">
            <a:spAutoFit/>
          </a:bodyPr>
          <a:lstStyle/>
          <a:p>
            <a:r>
              <a:rPr lang="en-IN" dirty="0">
                <a:solidFill>
                  <a:schemeClr val="tx1"/>
                </a:solidFill>
              </a:rPr>
              <a:t>5.Host Q&amp;A Sessions</a:t>
            </a:r>
          </a:p>
        </p:txBody>
      </p:sp>
    </p:spTree>
    <p:extLst>
      <p:ext uri="{BB962C8B-B14F-4D97-AF65-F5344CB8AC3E}">
        <p14:creationId xmlns:p14="http://schemas.microsoft.com/office/powerpoint/2010/main" val="214645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9" name="Google Shape;279;p2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tx1"/>
                </a:solidFill>
              </a:rPr>
              <a:t>SECURITY</a:t>
            </a:r>
            <a:endParaRPr dirty="0">
              <a:solidFill>
                <a:schemeClr val="tx1"/>
              </a:solidFill>
            </a:endParaRPr>
          </a:p>
        </p:txBody>
      </p:sp>
      <p:sp>
        <p:nvSpPr>
          <p:cNvPr id="280" name="Google Shape;280;p25"/>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tx1"/>
                </a:solidFill>
              </a:rPr>
              <a:t>FAST AND RELIABLE</a:t>
            </a:r>
            <a:endParaRPr dirty="0">
              <a:solidFill>
                <a:schemeClr val="tx1"/>
              </a:solidFill>
            </a:endParaRPr>
          </a:p>
        </p:txBody>
      </p:sp>
      <p:sp>
        <p:nvSpPr>
          <p:cNvPr id="281" name="Google Shape;281;p25"/>
          <p:cNvSpPr txBox="1">
            <a:spLocks noGrp="1"/>
          </p:cNvSpPr>
          <p:nvPr>
            <p:ph type="ctrTitle" idx="5"/>
          </p:nvPr>
        </p:nvSpPr>
        <p:spPr>
          <a:xfrm>
            <a:off x="3540369" y="34707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tx1"/>
                </a:solidFill>
              </a:rPr>
              <a:t>PROVIDING MORE TOOLS</a:t>
            </a:r>
            <a:br>
              <a:rPr lang="es" dirty="0">
                <a:solidFill>
                  <a:schemeClr val="tx1"/>
                </a:solidFill>
              </a:rPr>
            </a:br>
            <a:r>
              <a:rPr lang="es" dirty="0">
                <a:solidFill>
                  <a:schemeClr val="tx1"/>
                </a:solidFill>
              </a:rPr>
              <a:t>FOR CREATORS TO USE</a:t>
            </a:r>
            <a:endParaRPr dirty="0">
              <a:solidFill>
                <a:schemeClr val="tx1"/>
              </a:solidFill>
            </a:endParaRPr>
          </a:p>
        </p:txBody>
      </p:sp>
      <p:sp>
        <p:nvSpPr>
          <p:cNvPr id="275" name="Google Shape;275;p25"/>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575C3A"/>
                </a:solidFill>
              </a:rPr>
              <a:t>OUR COMMITMENTS</a:t>
            </a:r>
            <a:endParaRPr dirty="0">
              <a:solidFill>
                <a:srgbClr val="575C3A"/>
              </a:solidFill>
            </a:endParaRPr>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a:solidFill>
            <a:srgbClr val="575C3A"/>
          </a:solidFill>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a:solidFill>
            <a:srgbClr val="575C3A"/>
          </a:solidFill>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4" name="Google Shape;564;p30"/>
          <p:cNvSpPr txBox="1">
            <a:spLocks noGrp="1"/>
          </p:cNvSpPr>
          <p:nvPr>
            <p:ph type="subTitle" idx="1"/>
          </p:nvPr>
        </p:nvSpPr>
        <p:spPr>
          <a:xfrm>
            <a:off x="3732557" y="3656679"/>
            <a:ext cx="1663908" cy="14129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900" dirty="0">
                <a:solidFill>
                  <a:schemeClr val="tx1"/>
                </a:solidFill>
                <a:latin typeface="Georgia" panose="02040502050405020303" pitchFamily="18" charset="0"/>
              </a:rPr>
              <a:t>We guarantee to provide the best user experience when using our website. We will make sure the website will run smoothly and efficiently</a:t>
            </a:r>
          </a:p>
          <a:p>
            <a:pPr marL="0" lvl="0" indent="0" algn="ctr" rtl="0">
              <a:spcBef>
                <a:spcPts val="0"/>
              </a:spcBef>
              <a:spcAft>
                <a:spcPts val="0"/>
              </a:spcAft>
              <a:buClr>
                <a:schemeClr val="dk1"/>
              </a:buClr>
              <a:buSzPts val="1100"/>
              <a:buFont typeface="Arial"/>
              <a:buNone/>
            </a:pPr>
            <a:r>
              <a:rPr lang="en-IN" sz="900" dirty="0">
                <a:solidFill>
                  <a:schemeClr val="tx1"/>
                </a:solidFill>
                <a:latin typeface="Georgia" panose="02040502050405020303" pitchFamily="18" charset="0"/>
              </a:rPr>
              <a:t>a</a:t>
            </a:r>
            <a:r>
              <a:rPr lang="es" sz="900" dirty="0">
                <a:solidFill>
                  <a:schemeClr val="tx1"/>
                </a:solidFill>
                <a:latin typeface="Georgia" panose="02040502050405020303" pitchFamily="18" charset="0"/>
              </a:rPr>
              <a:t>t all times.</a:t>
            </a:r>
            <a:endParaRPr sz="900" dirty="0">
              <a:solidFill>
                <a:schemeClr val="tx1"/>
              </a:solidFill>
              <a:latin typeface="Georgia" panose="02040502050405020303" pitchFamily="18" charset="0"/>
            </a:endParaRPr>
          </a:p>
        </p:txBody>
      </p:sp>
      <p:sp>
        <p:nvSpPr>
          <p:cNvPr id="565" name="Google Shape;565;p30"/>
          <p:cNvSpPr txBox="1">
            <a:spLocks noGrp="1"/>
          </p:cNvSpPr>
          <p:nvPr>
            <p:ph type="subTitle" idx="2"/>
          </p:nvPr>
        </p:nvSpPr>
        <p:spPr>
          <a:xfrm>
            <a:off x="5686091" y="3639800"/>
            <a:ext cx="1725015" cy="12858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900" dirty="0">
                <a:solidFill>
                  <a:schemeClr val="tx1"/>
                </a:solidFill>
                <a:latin typeface="Georgia" panose="02040502050405020303" pitchFamily="18" charset="0"/>
              </a:rPr>
              <a:t>Protecting information of all our creators and users is a priority to us.From their personal details to their passwords to their content will be protected at all cost.</a:t>
            </a:r>
            <a:endParaRPr sz="900" dirty="0">
              <a:solidFill>
                <a:schemeClr val="tx1"/>
              </a:solidFill>
              <a:latin typeface="Georgia" panose="02040502050405020303" pitchFamily="18" charset="0"/>
            </a:endParaRPr>
          </a:p>
        </p:txBody>
      </p:sp>
      <p:sp>
        <p:nvSpPr>
          <p:cNvPr id="566" name="Google Shape;566;p30"/>
          <p:cNvSpPr txBox="1">
            <a:spLocks noGrp="1"/>
          </p:cNvSpPr>
          <p:nvPr>
            <p:ph type="subTitle" idx="3"/>
          </p:nvPr>
        </p:nvSpPr>
        <p:spPr>
          <a:xfrm>
            <a:off x="1936387" y="3619725"/>
            <a:ext cx="1394100" cy="105600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900" dirty="0">
                <a:solidFill>
                  <a:schemeClr val="tx1"/>
                </a:solidFill>
                <a:latin typeface="Georgia" panose="02040502050405020303" pitchFamily="18" charset="0"/>
              </a:rPr>
              <a:t>We are constantly working towards making the security system robust enough to prevent any cyber attacks.</a:t>
            </a:r>
            <a:endParaRPr sz="900" dirty="0">
              <a:solidFill>
                <a:schemeClr val="tx1"/>
              </a:solidFill>
              <a:latin typeface="Georgia" panose="02040502050405020303" pitchFamily="18" charset="0"/>
            </a:endParaRPr>
          </a:p>
        </p:txBody>
      </p:sp>
      <p:sp>
        <p:nvSpPr>
          <p:cNvPr id="567" name="Google Shape;567;p30"/>
          <p:cNvSpPr txBox="1">
            <a:spLocks noGrp="1"/>
          </p:cNvSpPr>
          <p:nvPr>
            <p:ph type="ctrTitle"/>
          </p:nvPr>
        </p:nvSpPr>
        <p:spPr>
          <a:xfrm>
            <a:off x="3534000" y="359514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solidFill>
                  <a:schemeClr val="tx1"/>
                </a:solidFill>
              </a:rPr>
              <a:t>ENSURING GREAT USER EXPERIENCE</a:t>
            </a:r>
            <a:endParaRPr sz="900" dirty="0">
              <a:solidFill>
                <a:schemeClr val="tx1"/>
              </a:solidFill>
            </a:endParaRPr>
          </a:p>
        </p:txBody>
      </p:sp>
      <p:sp>
        <p:nvSpPr>
          <p:cNvPr id="568" name="Google Shape;568;p30"/>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solidFill>
                  <a:schemeClr val="tx1"/>
                </a:solidFill>
              </a:rPr>
              <a:t>PROTECTING YOUR INFORMATION</a:t>
            </a:r>
            <a:endParaRPr sz="900" dirty="0">
              <a:solidFill>
                <a:schemeClr val="tx1"/>
              </a:solidFill>
            </a:endParaRPr>
          </a:p>
        </p:txBody>
      </p:sp>
      <p:sp>
        <p:nvSpPr>
          <p:cNvPr id="569" name="Google Shape;569;p30"/>
          <p:cNvSpPr txBox="1">
            <a:spLocks noGrp="1"/>
          </p:cNvSpPr>
          <p:nvPr>
            <p:ph type="ctrTitle" idx="5"/>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solidFill>
                  <a:schemeClr val="tx1"/>
                </a:solidFill>
              </a:rPr>
              <a:t> HIGH EMPHASIS ON SECURITY</a:t>
            </a:r>
            <a:endParaRPr sz="900" dirty="0">
              <a:solidFill>
                <a:schemeClr val="tx1"/>
              </a:solidFill>
            </a:endParaRPr>
          </a:p>
        </p:txBody>
      </p:sp>
      <p:sp>
        <p:nvSpPr>
          <p:cNvPr id="563" name="Google Shape;563;p30"/>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575C3A"/>
                </a:solidFill>
              </a:rPr>
              <a:t>YOU CAN TRUST US</a:t>
            </a:r>
            <a:endParaRPr dirty="0">
              <a:solidFill>
                <a:srgbClr val="575C3A"/>
              </a:solidFill>
            </a:endParaRPr>
          </a:p>
        </p:txBody>
      </p:sp>
      <p:sp>
        <p:nvSpPr>
          <p:cNvPr id="570" name="Google Shape;570;p30"/>
          <p:cNvSpPr/>
          <p:nvPr/>
        </p:nvSpPr>
        <p:spPr>
          <a:xfrm>
            <a:off x="1916494" y="3141108"/>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83896" y="2004338"/>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2485018" y="2203442"/>
            <a:ext cx="295272" cy="295272"/>
            <a:chOff x="1190625" y="238125"/>
            <a:chExt cx="5226050" cy="5226050"/>
          </a:xfrm>
          <a:solidFill>
            <a:srgbClr val="E5E4CC"/>
          </a:solidFill>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4409906" y="2192159"/>
            <a:ext cx="317750" cy="317849"/>
            <a:chOff x="1191425" y="238125"/>
            <a:chExt cx="5217575" cy="5219200"/>
          </a:xfrm>
          <a:solidFill>
            <a:schemeClr val="bg2"/>
          </a:solidFill>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rgbClr val="E5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3" name="Google Shape;623;p32"/>
          <p:cNvSpPr txBox="1">
            <a:spLocks noGrp="1"/>
          </p:cNvSpPr>
          <p:nvPr>
            <p:ph type="subTitle" idx="1"/>
          </p:nvPr>
        </p:nvSpPr>
        <p:spPr>
          <a:xfrm>
            <a:off x="3874949" y="3221410"/>
            <a:ext cx="1394100" cy="7262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rgbClr val="0E2A47"/>
                </a:solidFill>
                <a:latin typeface="Georgia" panose="02040502050405020303" pitchFamily="18" charset="0"/>
              </a:rPr>
              <a:t>If after using it yourself,  satisfied with its uses, </a:t>
            </a:r>
            <a:r>
              <a:rPr lang="en-IN" dirty="0">
                <a:solidFill>
                  <a:srgbClr val="0E2A47"/>
                </a:solidFill>
                <a:latin typeface="Georgia" panose="02040502050405020303" pitchFamily="18" charset="0"/>
              </a:rPr>
              <a:t>please spread awareness about this platform and its uses to other fellow creator.</a:t>
            </a:r>
            <a:endParaRPr dirty="0">
              <a:solidFill>
                <a:srgbClr val="0E2A47"/>
              </a:solidFill>
              <a:latin typeface="Georgia" panose="02040502050405020303" pitchFamily="18" charset="0"/>
            </a:endParaRPr>
          </a:p>
          <a:p>
            <a:pPr marL="0" lvl="0" indent="0" algn="ctr" rtl="0">
              <a:spcBef>
                <a:spcPts val="0"/>
              </a:spcBef>
              <a:spcAft>
                <a:spcPts val="0"/>
              </a:spcAft>
              <a:buNone/>
            </a:pPr>
            <a:endParaRPr dirty="0">
              <a:solidFill>
                <a:srgbClr val="0E2A47"/>
              </a:solidFill>
            </a:endParaRPr>
          </a:p>
        </p:txBody>
      </p:sp>
      <p:sp>
        <p:nvSpPr>
          <p:cNvPr id="625" name="Google Shape;625;p32"/>
          <p:cNvSpPr txBox="1">
            <a:spLocks noGrp="1"/>
          </p:cNvSpPr>
          <p:nvPr>
            <p:ph type="subTitle" idx="2"/>
          </p:nvPr>
        </p:nvSpPr>
        <p:spPr>
          <a:xfrm>
            <a:off x="6099315" y="2728873"/>
            <a:ext cx="1394100" cy="140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rgbClr val="0E2A47"/>
                </a:solidFill>
                <a:latin typeface="Georgia" panose="02040502050405020303" pitchFamily="18" charset="0"/>
              </a:rPr>
              <a:t>Grow this platform and your personal comunex page by prmoting it to your Followers . This will </a:t>
            </a:r>
            <a:r>
              <a:rPr lang="en-IN" dirty="0">
                <a:solidFill>
                  <a:srgbClr val="0E2A47"/>
                </a:solidFill>
                <a:latin typeface="Georgia" panose="02040502050405020303" pitchFamily="18" charset="0"/>
              </a:rPr>
              <a:t>m</a:t>
            </a:r>
            <a:r>
              <a:rPr lang="es" dirty="0">
                <a:solidFill>
                  <a:srgbClr val="0E2A47"/>
                </a:solidFill>
                <a:latin typeface="Georgia" panose="02040502050405020303" pitchFamily="18" charset="0"/>
              </a:rPr>
              <a:t>utually benefit you and us too.</a:t>
            </a:r>
            <a:endParaRPr dirty="0">
              <a:solidFill>
                <a:srgbClr val="0E2A47"/>
              </a:solidFill>
              <a:latin typeface="Georgia" panose="02040502050405020303" pitchFamily="18" charset="0"/>
            </a:endParaRPr>
          </a:p>
          <a:p>
            <a:pPr marL="0" lvl="0" indent="0" algn="ctr" rtl="0">
              <a:spcBef>
                <a:spcPts val="0"/>
              </a:spcBef>
              <a:spcAft>
                <a:spcPts val="0"/>
              </a:spcAft>
              <a:buNone/>
            </a:pPr>
            <a:endParaRPr dirty="0">
              <a:solidFill>
                <a:srgbClr val="0E2A47"/>
              </a:solidFill>
            </a:endParaRPr>
          </a:p>
        </p:txBody>
      </p:sp>
      <p:sp>
        <p:nvSpPr>
          <p:cNvPr id="626" name="Google Shape;626;p32"/>
          <p:cNvSpPr txBox="1">
            <a:spLocks noGrp="1"/>
          </p:cNvSpPr>
          <p:nvPr>
            <p:ph type="subTitle" idx="3"/>
          </p:nvPr>
        </p:nvSpPr>
        <p:spPr>
          <a:xfrm>
            <a:off x="1736991" y="3470646"/>
            <a:ext cx="1394100" cy="11262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rgbClr val="0E2A47"/>
                </a:solidFill>
                <a:latin typeface="Georgia" panose="02040502050405020303" pitchFamily="18" charset="0"/>
                <a:ea typeface="Roboto Light"/>
                <a:cs typeface="Roboto Light"/>
                <a:sym typeface="Roboto Light"/>
              </a:rPr>
              <a:t>Team Comunex, with warm regards invite you to our platform to set up your creator page and use this platform in the best possible way.</a:t>
            </a:r>
            <a:endParaRPr dirty="0">
              <a:solidFill>
                <a:srgbClr val="0E2A47"/>
              </a:solidFill>
              <a:latin typeface="Georgia" panose="02040502050405020303" pitchFamily="18" charset="0"/>
              <a:ea typeface="Roboto Light"/>
              <a:cs typeface="Roboto Light"/>
              <a:sym typeface="Roboto Light"/>
            </a:endParaRPr>
          </a:p>
        </p:txBody>
      </p:sp>
      <p:sp>
        <p:nvSpPr>
          <p:cNvPr id="627" name="Google Shape;627;p32"/>
          <p:cNvSpPr txBox="1">
            <a:spLocks noGrp="1"/>
          </p:cNvSpPr>
          <p:nvPr>
            <p:ph type="ctrTitle"/>
          </p:nvPr>
        </p:nvSpPr>
        <p:spPr>
          <a:xfrm>
            <a:off x="3883104" y="2855012"/>
            <a:ext cx="1394100" cy="4486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SHARE YOUR EXPERIENCE WITH OTHER CREATORS</a:t>
            </a:r>
            <a:endParaRPr dirty="0">
              <a:solidFill>
                <a:srgbClr val="0E2A47"/>
              </a:solidFill>
            </a:endParaRPr>
          </a:p>
        </p:txBody>
      </p:sp>
      <p:sp>
        <p:nvSpPr>
          <p:cNvPr id="628" name="Google Shape;628;p32"/>
          <p:cNvSpPr txBox="1">
            <a:spLocks noGrp="1"/>
          </p:cNvSpPr>
          <p:nvPr>
            <p:ph type="ctrTitle" idx="4"/>
          </p:nvPr>
        </p:nvSpPr>
        <p:spPr>
          <a:xfrm>
            <a:off x="5769169" y="2385719"/>
            <a:ext cx="2076000" cy="4440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0E2A47"/>
                </a:solidFill>
              </a:rPr>
              <a:t>GROW YOUR PAGE AND OUR BRAND</a:t>
            </a:r>
            <a:endParaRPr dirty="0">
              <a:solidFill>
                <a:srgbClr val="0E2A47"/>
              </a:solidFill>
            </a:endParaRPr>
          </a:p>
        </p:txBody>
      </p:sp>
      <p:sp>
        <p:nvSpPr>
          <p:cNvPr id="629" name="Google Shape;629;p32"/>
          <p:cNvSpPr txBox="1">
            <a:spLocks noGrp="1"/>
          </p:cNvSpPr>
          <p:nvPr>
            <p:ph type="ctrTitle" idx="5"/>
          </p:nvPr>
        </p:nvSpPr>
        <p:spPr>
          <a:xfrm>
            <a:off x="1643397" y="2917166"/>
            <a:ext cx="1581288" cy="563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CREATE YOUR ACCOUNT ON OUR PLATFORM</a:t>
            </a:r>
            <a:endParaRPr dirty="0">
              <a:solidFill>
                <a:srgbClr val="0E2A47"/>
              </a:solidFill>
            </a:endParaRPr>
          </a:p>
        </p:txBody>
      </p:sp>
      <p:sp>
        <p:nvSpPr>
          <p:cNvPr id="622" name="Google Shape;622;p32"/>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575C3A"/>
                </a:solidFill>
              </a:rPr>
              <a:t>PARTNER WITH US</a:t>
            </a:r>
            <a:endParaRPr dirty="0">
              <a:solidFill>
                <a:srgbClr val="575C3A"/>
              </a:solidFill>
            </a:endParaRPr>
          </a:p>
        </p:txBody>
      </p:sp>
      <p:sp>
        <p:nvSpPr>
          <p:cNvPr id="630" name="Google Shape;630;p32"/>
          <p:cNvSpPr/>
          <p:nvPr/>
        </p:nvSpPr>
        <p:spPr>
          <a:xfrm>
            <a:off x="1948362" y="2060160"/>
            <a:ext cx="933300" cy="933300"/>
          </a:xfrm>
          <a:prstGeom prst="ellipse">
            <a:avLst/>
          </a:pr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rgbClr val="575C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a:solidFill>
            <a:srgbClr val="E5E4CC"/>
          </a:solidFill>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a:solidFill>
            <a:srgbClr val="E5E4CC"/>
          </a:solidFill>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a:solidFill>
            <a:srgbClr val="E5E4CC"/>
          </a:solidFill>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2049955" y="1370799"/>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575C3A"/>
                </a:solidFill>
              </a:rPr>
              <a:t>THANKS!</a:t>
            </a:r>
            <a:endParaRPr dirty="0">
              <a:solidFill>
                <a:srgbClr val="575C3A"/>
              </a:solidFill>
            </a:endParaRPr>
          </a:p>
        </p:txBody>
      </p:sp>
      <p:sp>
        <p:nvSpPr>
          <p:cNvPr id="1127" name="Google Shape;1127;p40"/>
          <p:cNvSpPr txBox="1">
            <a:spLocks noGrp="1"/>
          </p:cNvSpPr>
          <p:nvPr>
            <p:ph type="subTitle" idx="1"/>
          </p:nvPr>
        </p:nvSpPr>
        <p:spPr>
          <a:xfrm>
            <a:off x="2120313" y="2025000"/>
            <a:ext cx="4470900" cy="12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r>
              <a:rPr lang="es" dirty="0"/>
              <a:t>Reach us at</a:t>
            </a:r>
            <a:endParaRPr sz="1000" dirty="0">
              <a:solidFill>
                <a:srgbClr val="575C3A"/>
              </a:solidFill>
            </a:endParaRPr>
          </a:p>
          <a:p>
            <a:pPr marL="0" lvl="0" indent="0" algn="l" rtl="0">
              <a:spcBef>
                <a:spcPts val="0"/>
              </a:spcBef>
              <a:spcAft>
                <a:spcPts val="0"/>
              </a:spcAft>
              <a:buNone/>
            </a:pPr>
            <a:r>
              <a:rPr lang="es" dirty="0">
                <a:solidFill>
                  <a:srgbClr val="575C3A"/>
                </a:solidFill>
                <a:hlinkClick r:id="rId3">
                  <a:extLst>
                    <a:ext uri="{A12FA001-AC4F-418D-AE19-62706E023703}">
                      <ahyp:hlinkClr xmlns:ahyp="http://schemas.microsoft.com/office/drawing/2018/hyperlinkcolor" val="tx"/>
                    </a:ext>
                  </a:extLst>
                </a:hlinkClick>
              </a:rPr>
              <a:t>I</a:t>
            </a:r>
            <a:r>
              <a:rPr lang="es" sz="1000" dirty="0">
                <a:solidFill>
                  <a:srgbClr val="575C3A"/>
                </a:solidFill>
                <a:hlinkClick r:id="rId3">
                  <a:extLst>
                    <a:ext uri="{A12FA001-AC4F-418D-AE19-62706E023703}">
                      <ahyp:hlinkClr xmlns:ahyp="http://schemas.microsoft.com/office/drawing/2018/hyperlinkcolor" val="tx"/>
                    </a:ext>
                  </a:extLst>
                </a:hlinkClick>
              </a:rPr>
              <a:t>nquiries@comunex.in</a:t>
            </a:r>
            <a:endParaRPr lang="es" sz="1000" dirty="0">
              <a:solidFill>
                <a:srgbClr val="575C3A"/>
              </a:solidFill>
            </a:endParaRPr>
          </a:p>
          <a:p>
            <a:pPr marL="0" lvl="0" indent="0" algn="l" rtl="0">
              <a:spcBef>
                <a:spcPts val="0"/>
              </a:spcBef>
              <a:spcAft>
                <a:spcPts val="0"/>
              </a:spcAft>
              <a:buNone/>
            </a:pPr>
            <a:endParaRPr lang="es" dirty="0"/>
          </a:p>
          <a:p>
            <a:pPr marL="0" lvl="0" indent="0" algn="l" rtl="0">
              <a:spcBef>
                <a:spcPts val="0"/>
              </a:spcBef>
              <a:spcAft>
                <a:spcPts val="0"/>
              </a:spcAft>
              <a:buNone/>
            </a:pPr>
            <a:endParaRPr lang="es" sz="1000" dirty="0"/>
          </a:p>
          <a:p>
            <a:pPr marL="0" lvl="0" indent="0" algn="l" rtl="0">
              <a:spcBef>
                <a:spcPts val="0"/>
              </a:spcBef>
              <a:spcAft>
                <a:spcPts val="0"/>
              </a:spcAft>
              <a:buNone/>
            </a:pPr>
            <a:r>
              <a:rPr lang="es" sz="1000" dirty="0"/>
              <a:t>Follow us on:</a:t>
            </a:r>
            <a:endParaRPr sz="1000" dirty="0"/>
          </a:p>
        </p:txBody>
      </p:sp>
      <p:sp>
        <p:nvSpPr>
          <p:cNvPr id="1276" name="Google Shape;1276;p40">
            <a:hlinkClick r:id="rId4"/>
          </p:cNvPr>
          <p:cNvSpPr/>
          <p:nvPr/>
        </p:nvSpPr>
        <p:spPr>
          <a:xfrm>
            <a:off x="2474850" y="309986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DE8D4192-EF5D-4F7A-B322-6EF8B4818AC2}"/>
              </a:ext>
            </a:extLst>
          </p:cNvPr>
          <p:cNvSpPr txBox="1"/>
          <p:nvPr/>
        </p:nvSpPr>
        <p:spPr>
          <a:xfrm flipH="1">
            <a:off x="2049955" y="3772701"/>
            <a:ext cx="2522044" cy="276999"/>
          </a:xfrm>
          <a:prstGeom prst="rect">
            <a:avLst/>
          </a:prstGeom>
          <a:noFill/>
        </p:spPr>
        <p:txBody>
          <a:bodyPr wrap="square" rtlCol="0">
            <a:spAutoFit/>
          </a:bodyPr>
          <a:lstStyle/>
          <a:p>
            <a:r>
              <a:rPr lang="en-IN" sz="1200" dirty="0">
                <a:solidFill>
                  <a:srgbClr val="575C3A"/>
                </a:solidFill>
                <a:latin typeface="Georgia" panose="02040502050405020303" pitchFamily="18" charset="0"/>
              </a:rPr>
              <a:t>Watch the demo on </a:t>
            </a:r>
            <a:r>
              <a:rPr lang="en-IN" sz="1200" dirty="0" err="1">
                <a:solidFill>
                  <a:srgbClr val="575C3A"/>
                </a:solidFill>
                <a:latin typeface="Georgia" panose="02040502050405020303" pitchFamily="18" charset="0"/>
              </a:rPr>
              <a:t>Youtube</a:t>
            </a:r>
            <a:r>
              <a:rPr lang="en-IN" sz="1200" dirty="0">
                <a:solidFill>
                  <a:srgbClr val="575C3A"/>
                </a:solidFill>
                <a:latin typeface="Georgia" panose="02040502050405020303" pitchFamily="18" charset="0"/>
              </a:rPr>
              <a:t> &gt;&gt;&gt;</a:t>
            </a:r>
          </a:p>
        </p:txBody>
      </p:sp>
      <p:sp>
        <p:nvSpPr>
          <p:cNvPr id="7" name="Rectangle: Rounded Corners 6">
            <a:extLst>
              <a:ext uri="{FF2B5EF4-FFF2-40B4-BE49-F238E27FC236}">
                <a16:creationId xmlns:a16="http://schemas.microsoft.com/office/drawing/2014/main" id="{5BC8F2EC-44EE-4125-A8C0-936C8186F589}"/>
              </a:ext>
            </a:extLst>
          </p:cNvPr>
          <p:cNvSpPr/>
          <p:nvPr/>
        </p:nvSpPr>
        <p:spPr>
          <a:xfrm>
            <a:off x="4449600" y="3772701"/>
            <a:ext cx="1303200" cy="276999"/>
          </a:xfrm>
          <a:prstGeom prst="roundRect">
            <a:avLst/>
          </a:prstGeom>
          <a:solidFill>
            <a:srgbClr val="575C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5"/>
              </a:rPr>
              <a:t>CLICK HERE</a:t>
            </a:r>
            <a:endParaRPr lang="en-IN" dirty="0"/>
          </a:p>
        </p:txBody>
      </p:sp>
      <p:grpSp>
        <p:nvGrpSpPr>
          <p:cNvPr id="159" name="Google Shape;1269;p40">
            <a:extLst>
              <a:ext uri="{FF2B5EF4-FFF2-40B4-BE49-F238E27FC236}">
                <a16:creationId xmlns:a16="http://schemas.microsoft.com/office/drawing/2014/main" id="{BF41D5E5-7BDE-4BC0-8A81-135D8C9075B9}"/>
              </a:ext>
            </a:extLst>
          </p:cNvPr>
          <p:cNvGrpSpPr/>
          <p:nvPr/>
        </p:nvGrpSpPr>
        <p:grpSpPr>
          <a:xfrm>
            <a:off x="2216573" y="3092257"/>
            <a:ext cx="168752" cy="130086"/>
            <a:chOff x="266768" y="1721375"/>
            <a:chExt cx="397907" cy="397887"/>
          </a:xfrm>
        </p:grpSpPr>
        <p:sp>
          <p:nvSpPr>
            <p:cNvPr id="160" name="Google Shape;1270;p40">
              <a:extLst>
                <a:ext uri="{FF2B5EF4-FFF2-40B4-BE49-F238E27FC236}">
                  <a16:creationId xmlns:a16="http://schemas.microsoft.com/office/drawing/2014/main" id="{537FAACD-5201-4C63-82FA-DED6F3864C3F}"/>
                </a:ext>
              </a:extLst>
            </p:cNvPr>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271;p40">
              <a:hlinkClick r:id="rId6"/>
              <a:extLst>
                <a:ext uri="{FF2B5EF4-FFF2-40B4-BE49-F238E27FC236}">
                  <a16:creationId xmlns:a16="http://schemas.microsoft.com/office/drawing/2014/main" id="{870B054E-64FD-4F02-8E8A-2FC561ECF70E}"/>
                </a:ext>
              </a:extLst>
            </p:cNvPr>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856</Words>
  <Application>Microsoft Office PowerPoint</Application>
  <PresentationFormat>On-screen Show (16:9)</PresentationFormat>
  <Paragraphs>79</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Roboto Black</vt:lpstr>
      <vt:lpstr>Garamond</vt:lpstr>
      <vt:lpstr>Georgia</vt:lpstr>
      <vt:lpstr>Roboto Mono Thin</vt:lpstr>
      <vt:lpstr>Arial</vt:lpstr>
      <vt:lpstr>Roboto Thin</vt:lpstr>
      <vt:lpstr>Roboto Light</vt:lpstr>
      <vt:lpstr>Calibri</vt:lpstr>
      <vt:lpstr>Organic</vt:lpstr>
      <vt:lpstr>TABLE OF CONTENTS</vt:lpstr>
      <vt:lpstr>                    ABOUT THE WEBSITE</vt:lpstr>
      <vt:lpstr>  Vision</vt:lpstr>
      <vt:lpstr>WHAT DIFFERENTIATES US FROM OTHER PLATFORMS ?</vt:lpstr>
      <vt:lpstr>WHAT CAN A CREATOR DO ON OUR PLATFORM ?</vt:lpstr>
      <vt:lpstr>SECURITY</vt:lpstr>
      <vt:lpstr>ENSURING GREAT USER EXPERIENCE</vt:lpstr>
      <vt:lpstr>SHARE YOUR EXPERIENCE WITH OTHER CREATORS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Siddharth</dc:creator>
  <cp:lastModifiedBy>Siddharth Chaturvedi</cp:lastModifiedBy>
  <cp:revision>61</cp:revision>
  <dcterms:modified xsi:type="dcterms:W3CDTF">2022-04-17T16:32:17Z</dcterms:modified>
</cp:coreProperties>
</file>