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60" r:id="rId8"/>
    <p:sldId id="263" r:id="rId9"/>
    <p:sldId id="264" r:id="rId10"/>
    <p:sldId id="265" r:id="rId11"/>
    <p:sldId id="266" r:id="rId12"/>
    <p:sldId id="267" r:id="rId13"/>
    <p:sldId id="268" r:id="rId14"/>
    <p:sldId id="269"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3" d="100"/>
          <a:sy n="93" d="100"/>
        </p:scale>
        <p:origin x="21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KUMAR YADAV" userId="d0edf409-cd27-4a34-a0fc-882d1ab72949" providerId="ADAL" clId="{487BBDFD-4D9A-455C-9AE6-E4D30C790FF8}"/>
    <pc:docChg chg="custSel modSld">
      <pc:chgData name="SAURABH KUMAR YADAV" userId="d0edf409-cd27-4a34-a0fc-882d1ab72949" providerId="ADAL" clId="{487BBDFD-4D9A-455C-9AE6-E4D30C790FF8}" dt="2024-04-30T18:54:40.116" v="24" actId="313"/>
      <pc:docMkLst>
        <pc:docMk/>
      </pc:docMkLst>
      <pc:sldChg chg="modSp mod">
        <pc:chgData name="SAURABH KUMAR YADAV" userId="d0edf409-cd27-4a34-a0fc-882d1ab72949" providerId="ADAL" clId="{487BBDFD-4D9A-455C-9AE6-E4D30C790FF8}" dt="2024-04-30T18:54:40.116" v="24" actId="313"/>
        <pc:sldMkLst>
          <pc:docMk/>
          <pc:sldMk cId="3086547478" sldId="260"/>
        </pc:sldMkLst>
        <pc:spChg chg="mod">
          <ac:chgData name="SAURABH KUMAR YADAV" userId="d0edf409-cd27-4a34-a0fc-882d1ab72949" providerId="ADAL" clId="{487BBDFD-4D9A-455C-9AE6-E4D30C790FF8}" dt="2024-04-30T18:54:40.116" v="24" actId="313"/>
          <ac:spMkLst>
            <pc:docMk/>
            <pc:sldMk cId="3086547478" sldId="260"/>
            <ac:spMk id="3" creationId="{00000000-0000-0000-0000-000000000000}"/>
          </ac:spMkLst>
        </pc:spChg>
      </pc:sldChg>
      <pc:sldChg chg="modSp mod">
        <pc:chgData name="SAURABH KUMAR YADAV" userId="d0edf409-cd27-4a34-a0fc-882d1ab72949" providerId="ADAL" clId="{487BBDFD-4D9A-455C-9AE6-E4D30C790FF8}" dt="2024-04-27T19:20:13.594" v="0" actId="20577"/>
        <pc:sldMkLst>
          <pc:docMk/>
          <pc:sldMk cId="1070784422" sldId="261"/>
        </pc:sldMkLst>
        <pc:spChg chg="mod">
          <ac:chgData name="SAURABH KUMAR YADAV" userId="d0edf409-cd27-4a34-a0fc-882d1ab72949" providerId="ADAL" clId="{487BBDFD-4D9A-455C-9AE6-E4D30C790FF8}" dt="2024-04-27T19:20:13.594" v="0" actId="20577"/>
          <ac:spMkLst>
            <pc:docMk/>
            <pc:sldMk cId="1070784422" sldId="261"/>
            <ac:spMk id="3" creationId="{00000000-0000-0000-0000-000000000000}"/>
          </ac:spMkLst>
        </pc:spChg>
      </pc:sldChg>
      <pc:sldChg chg="modSp mod">
        <pc:chgData name="SAURABH KUMAR YADAV" userId="d0edf409-cd27-4a34-a0fc-882d1ab72949" providerId="ADAL" clId="{487BBDFD-4D9A-455C-9AE6-E4D30C790FF8}" dt="2024-04-27T19:21:02.164" v="3" actId="113"/>
        <pc:sldMkLst>
          <pc:docMk/>
          <pc:sldMk cId="2856746755" sldId="263"/>
        </pc:sldMkLst>
        <pc:spChg chg="mod">
          <ac:chgData name="SAURABH KUMAR YADAV" userId="d0edf409-cd27-4a34-a0fc-882d1ab72949" providerId="ADAL" clId="{487BBDFD-4D9A-455C-9AE6-E4D30C790FF8}" dt="2024-04-27T19:21:02.164" v="3" actId="113"/>
          <ac:spMkLst>
            <pc:docMk/>
            <pc:sldMk cId="2856746755" sldId="263"/>
            <ac:spMk id="6" creationId="{CF651B9B-0ACD-0D85-9F49-92DBFEFBA1DA}"/>
          </ac:spMkLst>
        </pc:spChg>
      </pc:sldChg>
      <pc:sldChg chg="modSp mod">
        <pc:chgData name="SAURABH KUMAR YADAV" userId="d0edf409-cd27-4a34-a0fc-882d1ab72949" providerId="ADAL" clId="{487BBDFD-4D9A-455C-9AE6-E4D30C790FF8}" dt="2024-04-30T18:54:22.512" v="23" actId="313"/>
        <pc:sldMkLst>
          <pc:docMk/>
          <pc:sldMk cId="3079754089" sldId="264"/>
        </pc:sldMkLst>
        <pc:spChg chg="mod">
          <ac:chgData name="SAURABH KUMAR YADAV" userId="d0edf409-cd27-4a34-a0fc-882d1ab72949" providerId="ADAL" clId="{487BBDFD-4D9A-455C-9AE6-E4D30C790FF8}" dt="2024-04-30T18:54:22.512" v="23" actId="313"/>
          <ac:spMkLst>
            <pc:docMk/>
            <pc:sldMk cId="3079754089" sldId="264"/>
            <ac:spMk id="6" creationId="{F4878B44-2A9C-BF45-77E1-767524693FF6}"/>
          </ac:spMkLst>
        </pc:spChg>
      </pc:sldChg>
      <pc:sldChg chg="modSp mod">
        <pc:chgData name="SAURABH KUMAR YADAV" userId="d0edf409-cd27-4a34-a0fc-882d1ab72949" providerId="ADAL" clId="{487BBDFD-4D9A-455C-9AE6-E4D30C790FF8}" dt="2024-04-27T19:21:24.463" v="6" actId="255"/>
        <pc:sldMkLst>
          <pc:docMk/>
          <pc:sldMk cId="555218084" sldId="267"/>
        </pc:sldMkLst>
        <pc:spChg chg="mod">
          <ac:chgData name="SAURABH KUMAR YADAV" userId="d0edf409-cd27-4a34-a0fc-882d1ab72949" providerId="ADAL" clId="{487BBDFD-4D9A-455C-9AE6-E4D30C790FF8}" dt="2024-04-27T19:21:24.463" v="6" actId="255"/>
          <ac:spMkLst>
            <pc:docMk/>
            <pc:sldMk cId="555218084" sldId="267"/>
            <ac:spMk id="6" creationId="{18C14E79-9122-F9FE-A891-41ED44BF293A}"/>
          </ac:spMkLst>
        </pc:spChg>
      </pc:sldChg>
      <pc:sldChg chg="modSp mod">
        <pc:chgData name="SAURABH KUMAR YADAV" userId="d0edf409-cd27-4a34-a0fc-882d1ab72949" providerId="ADAL" clId="{487BBDFD-4D9A-455C-9AE6-E4D30C790FF8}" dt="2024-04-27T19:23:09.052" v="22"/>
        <pc:sldMkLst>
          <pc:docMk/>
          <pc:sldMk cId="1977590828" sldId="269"/>
        </pc:sldMkLst>
        <pc:spChg chg="mod">
          <ac:chgData name="SAURABH KUMAR YADAV" userId="d0edf409-cd27-4a34-a0fc-882d1ab72949" providerId="ADAL" clId="{487BBDFD-4D9A-455C-9AE6-E4D30C790FF8}" dt="2024-04-27T19:23:09.052" v="22"/>
          <ac:spMkLst>
            <pc:docMk/>
            <pc:sldMk cId="1977590828" sldId="269"/>
            <ac:spMk id="6" creationId="{E6753A74-7ABE-7DE2-DC06-8165063D108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2698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0594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5914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85931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152730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13618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9852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30227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2662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447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7004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01-05-2024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extLst>
      <p:ext uri="{BB962C8B-B14F-4D97-AF65-F5344CB8AC3E}">
        <p14:creationId xmlns:p14="http://schemas.microsoft.com/office/powerpoint/2010/main" val="374444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9F665E4-FE19-47E1-9FA5-C47DA87BC308}"/>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B391D637-B7DD-48E6-ADCA-AE6E196D488A}"/>
              </a:ext>
            </a:extLst>
          </p:cNvPr>
          <p:cNvSpPr>
            <a:spLocks noGrp="1"/>
          </p:cNvSpPr>
          <p:nvPr>
            <p:ph type="subTitle" idx="1"/>
          </p:nvPr>
        </p:nvSpPr>
        <p:spPr>
          <a:xfrm>
            <a:off x="212271" y="906235"/>
            <a:ext cx="11919858" cy="5821135"/>
          </a:xfrm>
        </p:spPr>
        <p:txBody>
          <a:bodyPr>
            <a:normAutofit fontScale="850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CSE (AI)</a:t>
            </a:r>
          </a:p>
          <a:p>
            <a:pPr>
              <a:lnSpc>
                <a:spcPct val="120000"/>
              </a:lnSpc>
            </a:pPr>
            <a:r>
              <a:rPr lang="en-US" dirty="0">
                <a:latin typeface="Times New Roman" panose="02020603050405020304" pitchFamily="18" charset="0"/>
                <a:cs typeface="Times New Roman" panose="02020603050405020304" pitchFamily="18" charset="0"/>
              </a:rPr>
              <a:t>Session (2023-24)</a:t>
            </a:r>
          </a:p>
          <a:p>
            <a:endParaRPr lang="en-US" dirty="0"/>
          </a:p>
          <a:p>
            <a:r>
              <a:rPr lang="en-US" sz="3200" dirty="0">
                <a:latin typeface="Times New Roman" panose="02020603050405020304" pitchFamily="18" charset="0"/>
                <a:cs typeface="Times New Roman" panose="02020603050405020304" pitchFamily="18" charset="0"/>
              </a:rPr>
              <a:t> Mini Project (ACSE0459) Presentation on</a:t>
            </a:r>
          </a:p>
          <a:p>
            <a:r>
              <a:rPr lang="en-US" sz="2800" b="1" dirty="0">
                <a:solidFill>
                  <a:srgbClr val="FF0000"/>
                </a:solidFill>
                <a:latin typeface="Times New Roman" panose="02020603050405020304" pitchFamily="18" charset="0"/>
                <a:cs typeface="Times New Roman" panose="02020603050405020304" pitchFamily="18" charset="0"/>
              </a:rPr>
              <a:t>“</a:t>
            </a:r>
            <a:r>
              <a:rPr lang="en-US" altLang="en-US" sz="2800" dirty="0">
                <a:solidFill>
                  <a:srgbClr val="632E62"/>
                </a:solidFill>
                <a:latin typeface="Arial" panose="020B0604020202020204" pitchFamily="34" charset="0"/>
                <a:cs typeface="Arial" panose="020B0604020202020204" pitchFamily="34" charset="0"/>
              </a:rPr>
              <a:t>EMAIL SPAM DETECTOR</a:t>
            </a:r>
            <a:r>
              <a:rPr lang="en-US" sz="2800" b="1" dirty="0">
                <a:solidFill>
                  <a:srgbClr val="FF0000"/>
                </a:solidFill>
                <a:latin typeface="Times New Roman" panose="02020603050405020304" pitchFamily="18" charset="0"/>
                <a:cs typeface="Times New Roman" panose="02020603050405020304" pitchFamily="18" charset="0"/>
              </a:rPr>
              <a:t>”</a:t>
            </a:r>
          </a:p>
          <a:p>
            <a:endParaRPr lang="en-US" sz="2800" b="1" dirty="0">
              <a:latin typeface="Times New Roman" panose="02020603050405020304" pitchFamily="18" charset="0"/>
              <a:cs typeface="Times New Roman" panose="02020603050405020304" pitchFamily="18" charset="0"/>
            </a:endParaRPr>
          </a:p>
          <a:p>
            <a:pPr algn="l"/>
            <a:endParaRPr lang="en-US" dirty="0"/>
          </a:p>
          <a:p>
            <a:pPr algn="l"/>
            <a:r>
              <a:rPr lang="en-US" b="1" dirty="0">
                <a:solidFill>
                  <a:srgbClr val="FF0000"/>
                </a:solidFill>
              </a:rPr>
              <a:t>Project Guide:                   		Submitted To:               		Group- 26AI401C Member:</a:t>
            </a:r>
          </a:p>
          <a:p>
            <a:pPr algn="l"/>
            <a:r>
              <a:rPr lang="en-US" dirty="0"/>
              <a:t>Mr. Atul Pratap Singh                    	Mr. Vikash Tripathi	  	Saurabh Kumar Yadav(2201331520155)</a:t>
            </a:r>
          </a:p>
          <a:p>
            <a:pPr algn="l"/>
            <a:r>
              <a:rPr lang="en-US" dirty="0"/>
              <a:t>Asst. Prof. CSE(AI)			Mr. Praveen Kumar		Harsh Kumar 	       (2201331520071)</a:t>
            </a:r>
          </a:p>
          <a:p>
            <a:pPr algn="l"/>
            <a:r>
              <a:rPr lang="en-US" dirty="0"/>
              <a:t>								Tarang Varma 	       (2201331520194)</a:t>
            </a:r>
          </a:p>
          <a:p>
            <a:pPr algn="l"/>
            <a:endParaRPr lang="en-US" dirty="0"/>
          </a:p>
          <a:p>
            <a:pPr algn="l"/>
            <a:endParaRPr lang="en-US" dirty="0"/>
          </a:p>
        </p:txBody>
      </p:sp>
      <p:pic>
        <p:nvPicPr>
          <p:cNvPr id="11" name="Picture 10">
            <a:extLst>
              <a:ext uri="{FF2B5EF4-FFF2-40B4-BE49-F238E27FC236}">
                <a16:creationId xmlns:a16="http://schemas.microsoft.com/office/drawing/2014/main" id="{17614E23-6FC2-488F-AB2E-F15D87D340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extLst>
      <p:ext uri="{BB962C8B-B14F-4D97-AF65-F5344CB8AC3E}">
        <p14:creationId xmlns:p14="http://schemas.microsoft.com/office/powerpoint/2010/main" val="30207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List of Publication</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A4CD1862-5C72-63C9-26D3-9DED4DDE4F56}"/>
              </a:ext>
            </a:extLst>
          </p:cNvPr>
          <p:cNvSpPr txBox="1"/>
          <p:nvPr/>
        </p:nvSpPr>
        <p:spPr>
          <a:xfrm>
            <a:off x="212271" y="935223"/>
            <a:ext cx="12072258" cy="6001643"/>
          </a:xfrm>
          <a:prstGeom prst="rect">
            <a:avLst/>
          </a:prstGeom>
          <a:noFill/>
        </p:spPr>
        <p:txBody>
          <a:bodyPr wrap="square">
            <a:spAutoFit/>
          </a:bodyPr>
          <a:lstStyle/>
          <a:p>
            <a:r>
              <a:rPr lang="en-IN" sz="2400" dirty="0"/>
              <a:t>1.Cormack, G. V., &amp; </a:t>
            </a:r>
            <a:r>
              <a:rPr lang="en-IN" sz="2400" dirty="0" err="1"/>
              <a:t>Lynam</a:t>
            </a:r>
            <a:r>
              <a:rPr lang="en-IN" sz="2400" dirty="0"/>
              <a:t>, T. R. (2007). Spam filtering with naive Bayes—which naive Bayes? In Proceedings of the 2007 conference on Email and Anti-Spam (pp. 26-26).</a:t>
            </a:r>
          </a:p>
          <a:p>
            <a:r>
              <a:rPr lang="en-IN" sz="2400" dirty="0"/>
              <a:t>2.Sahami, M., </a:t>
            </a:r>
            <a:r>
              <a:rPr lang="en-IN" sz="2400" dirty="0" err="1"/>
              <a:t>Dumais</a:t>
            </a:r>
            <a:r>
              <a:rPr lang="en-IN" sz="2400" dirty="0"/>
              <a:t>, S., Heckerman, D., &amp; Horvitz, E. (1998). A Bayesian approach to filtering junk e-mail. In AAAI-98 workshop on learning for text categorization (Vol. 62, No. 2, pp. 55-62).</a:t>
            </a:r>
          </a:p>
          <a:p>
            <a:r>
              <a:rPr lang="en-IN" sz="2400" dirty="0"/>
              <a:t>3.Carreras, X., &amp; Marquez, L. (2001). Boosting trees for anti-spam email filtering. In Proceedings of the 13th European Conference on Machine Learning (ECML 2002), pp. 79-91.</a:t>
            </a:r>
          </a:p>
          <a:p>
            <a:r>
              <a:rPr lang="en-IN" sz="2400" dirty="0"/>
              <a:t>4.Graham, P. (2002). A plan for spam. Retrieved from http://www.paulgraham.com/spam.html.</a:t>
            </a:r>
          </a:p>
          <a:p>
            <a:r>
              <a:rPr lang="en-IN" sz="2400" dirty="0"/>
              <a:t>5.Drucker, H., Wu, D., &amp; </a:t>
            </a:r>
            <a:r>
              <a:rPr lang="en-IN" sz="2400" dirty="0" err="1"/>
              <a:t>Vapnik</a:t>
            </a:r>
            <a:r>
              <a:rPr lang="en-IN" sz="2400" dirty="0"/>
              <a:t>, V. (1999). Support vector machines for spam categorization. IEEE Transactions on Neural Networks, 10(5), 1048-1054.</a:t>
            </a:r>
          </a:p>
          <a:p>
            <a:r>
              <a:rPr lang="en-IN" sz="2400" dirty="0"/>
              <a:t>6.Androutsopoulos, I., </a:t>
            </a:r>
            <a:r>
              <a:rPr lang="en-IN" sz="2400" dirty="0" err="1"/>
              <a:t>Paliouras</a:t>
            </a:r>
            <a:r>
              <a:rPr lang="en-IN" sz="2400" dirty="0"/>
              <a:t>, G., </a:t>
            </a:r>
            <a:r>
              <a:rPr lang="en-IN" sz="2400" dirty="0" err="1"/>
              <a:t>Karkaletsis</a:t>
            </a:r>
            <a:r>
              <a:rPr lang="en-IN" sz="2400" dirty="0"/>
              <a:t>, V., </a:t>
            </a:r>
            <a:r>
              <a:rPr lang="en-IN" sz="2400" dirty="0" err="1"/>
              <a:t>Sakkis</a:t>
            </a:r>
            <a:r>
              <a:rPr lang="en-IN" sz="2400" dirty="0"/>
              <a:t>, G., Spyropoulos, C., &amp; </a:t>
            </a:r>
            <a:r>
              <a:rPr lang="en-IN" sz="2400" dirty="0" err="1"/>
              <a:t>Stamatopoulos</a:t>
            </a:r>
            <a:r>
              <a:rPr lang="en-IN" sz="2400" dirty="0"/>
              <a:t>, P. (2004). Learning to filter spam E-mail: A comparison of a naive Bayesian and a memory-based approach. In Proceedings of the workshop on machine learning in the new information age (pp. 1-9).</a:t>
            </a:r>
          </a:p>
          <a:p>
            <a:r>
              <a:rPr lang="en-IN" sz="2400" dirty="0"/>
              <a:t>7.Carreras, X., Marquez, L., &amp; </a:t>
            </a:r>
            <a:r>
              <a:rPr lang="en-IN" sz="2400" dirty="0" err="1"/>
              <a:t>Rigau</a:t>
            </a:r>
            <a:r>
              <a:rPr lang="en-IN" sz="2400" dirty="0"/>
              <a:t>, G. (2001). Improving email filtering with statistical language models. In Proceedings of the 10th Conference of the European Chapter of the Association for Computational Linguistics (pp. 24-31).4.</a:t>
            </a:r>
          </a:p>
        </p:txBody>
      </p:sp>
    </p:spTree>
    <p:extLst>
      <p:ext uri="{BB962C8B-B14F-4D97-AF65-F5344CB8AC3E}">
        <p14:creationId xmlns:p14="http://schemas.microsoft.com/office/powerpoint/2010/main" val="3560092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E6753A74-7ABE-7DE2-DC06-8165063D1089}"/>
              </a:ext>
            </a:extLst>
          </p:cNvPr>
          <p:cNvSpPr txBox="1"/>
          <p:nvPr/>
        </p:nvSpPr>
        <p:spPr>
          <a:xfrm>
            <a:off x="212271" y="1062318"/>
            <a:ext cx="11919858" cy="2554545"/>
          </a:xfrm>
          <a:prstGeom prst="rect">
            <a:avLst/>
          </a:prstGeom>
          <a:noFill/>
        </p:spPr>
        <p:txBody>
          <a:bodyPr wrap="square">
            <a:spAutoFit/>
          </a:bodyPr>
          <a:lstStyle/>
          <a:p>
            <a:pPr marL="685800">
              <a:defRPr/>
            </a:pPr>
            <a:r>
              <a:rPr lang="en-US" altLang="en-US" sz="3200" dirty="0"/>
              <a:t>• </a:t>
            </a:r>
            <a:r>
              <a:rPr lang="en-US" altLang="en-US" sz="3200" dirty="0">
                <a:latin typeface="Calibri" panose="020F0502020204030204" pitchFamily="34" charset="0"/>
                <a:ea typeface="SimSun" panose="02010600030101010101" pitchFamily="2" charset="-122"/>
                <a:cs typeface="Calibri" panose="020F0502020204030204" pitchFamily="34" charset="0"/>
              </a:rPr>
              <a:t>https://getbootstrap.com/docs/5.0/gettingstated/introduction/ </a:t>
            </a:r>
            <a:endParaRPr lang="en-IN" altLang="en-US" sz="3200" dirty="0">
              <a:latin typeface="Calibri" panose="020F0502020204030204" pitchFamily="34" charset="0"/>
              <a:ea typeface="SimSun" panose="02010600030101010101" pitchFamily="2" charset="-122"/>
              <a:cs typeface="Calibri" panose="020F0502020204030204" pitchFamily="34" charset="0"/>
            </a:endParaRPr>
          </a:p>
          <a:p>
            <a:pPr marL="685800">
              <a:defRPr/>
            </a:pPr>
            <a:r>
              <a:rPr lang="en-US" altLang="en-US" sz="3200" dirty="0"/>
              <a:t>• </a:t>
            </a:r>
            <a:r>
              <a:rPr lang="en-US" altLang="en-US" sz="3200" dirty="0">
                <a:latin typeface="Calibri" panose="020F0502020204030204" pitchFamily="34" charset="0"/>
                <a:ea typeface="SimSun" panose="02010600030101010101" pitchFamily="2" charset="-122"/>
                <a:cs typeface="Calibri" panose="020F0502020204030204" pitchFamily="34" charset="0"/>
              </a:rPr>
              <a:t>http://code.jquery.com/jquery/</a:t>
            </a:r>
            <a:endParaRPr lang="en-IN" altLang="en-US" sz="3200" dirty="0">
              <a:latin typeface="Calibri" panose="020F0502020204030204" pitchFamily="34" charset="0"/>
              <a:ea typeface="SimSun" panose="02010600030101010101" pitchFamily="2" charset="-122"/>
              <a:cs typeface="Calibri" panose="020F0502020204030204" pitchFamily="34" charset="0"/>
            </a:endParaRPr>
          </a:p>
          <a:p>
            <a:pPr marL="685800">
              <a:defRPr/>
            </a:pPr>
            <a:r>
              <a:rPr lang="en-US" altLang="en-US" sz="3200" dirty="0"/>
              <a:t>• </a:t>
            </a:r>
            <a:r>
              <a:rPr lang="en-US" altLang="en-US" sz="3200" dirty="0">
                <a:latin typeface="Calibri" panose="020F0502020204030204" pitchFamily="34" charset="0"/>
                <a:ea typeface="SimSun" panose="02010600030101010101" pitchFamily="2" charset="-122"/>
                <a:cs typeface="Calibri" panose="020F0502020204030204" pitchFamily="34" charset="0"/>
              </a:rPr>
              <a:t>https://www.w3schools.com/js/default.asp</a:t>
            </a:r>
            <a:endParaRPr lang="en-IN" altLang="en-US" sz="3200" dirty="0">
              <a:latin typeface="Calibri" panose="020F0502020204030204" pitchFamily="34" charset="0"/>
              <a:ea typeface="SimSun" panose="02010600030101010101" pitchFamily="2" charset="-122"/>
              <a:cs typeface="Calibri" panose="020F0502020204030204" pitchFamily="34" charset="0"/>
            </a:endParaRPr>
          </a:p>
          <a:p>
            <a:pPr marL="685800">
              <a:defRPr/>
            </a:pPr>
            <a:r>
              <a:rPr lang="en-US" altLang="en-US" sz="3200" dirty="0"/>
              <a:t>• </a:t>
            </a:r>
            <a:r>
              <a:rPr lang="en-US" altLang="en-US" sz="3200" dirty="0">
                <a:latin typeface="Calibri" panose="020F0502020204030204" pitchFamily="34" charset="0"/>
                <a:ea typeface="SimSun" panose="02010600030101010101" pitchFamily="2" charset="-122"/>
                <a:cs typeface="Calibri" panose="020F0502020204030204" pitchFamily="34" charset="0"/>
              </a:rPr>
              <a:t>https://www.w3schools.com/js/js_htmldom.asp</a:t>
            </a:r>
            <a:endParaRPr lang="en-IN" altLang="en-US" sz="3200" dirty="0">
              <a:latin typeface="Calibri" panose="020F0502020204030204" pitchFamily="34" charset="0"/>
              <a:ea typeface="SimSun" panose="02010600030101010101" pitchFamily="2" charset="-122"/>
              <a:cs typeface="Calibri" panose="020F0502020204030204" pitchFamily="34" charset="0"/>
            </a:endParaRPr>
          </a:p>
          <a:p>
            <a:pPr marL="685800">
              <a:defRPr/>
            </a:pPr>
            <a:r>
              <a:rPr lang="en-US" altLang="en-US" sz="3200" dirty="0"/>
              <a:t>• </a:t>
            </a:r>
            <a:r>
              <a:rPr lang="en-US" altLang="en-US" sz="3200" dirty="0">
                <a:latin typeface="Calibri" panose="020F0502020204030204" pitchFamily="34" charset="0"/>
                <a:ea typeface="SimSun" panose="02010600030101010101" pitchFamily="2" charset="-122"/>
                <a:cs typeface="Calibri" panose="020F0502020204030204" pitchFamily="34" charset="0"/>
              </a:rPr>
              <a:t>https://www.geeksforgeeks.org/</a:t>
            </a:r>
          </a:p>
        </p:txBody>
      </p:sp>
    </p:spTree>
    <p:extLst>
      <p:ext uri="{BB962C8B-B14F-4D97-AF65-F5344CB8AC3E}">
        <p14:creationId xmlns:p14="http://schemas.microsoft.com/office/powerpoint/2010/main" val="197759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p>
        </p:txBody>
      </p:sp>
      <p:sp>
        <p:nvSpPr>
          <p:cNvPr id="3" name="Subtitle 2"/>
          <p:cNvSpPr>
            <a:spLocks noGrp="1"/>
          </p:cNvSpPr>
          <p:nvPr>
            <p:ph type="subTitle" idx="1"/>
          </p:nvPr>
        </p:nvSpPr>
        <p:spPr>
          <a:xfrm>
            <a:off x="212271" y="1269661"/>
            <a:ext cx="11919858" cy="5443854"/>
          </a:xfrm>
        </p:spPr>
        <p:txBody>
          <a:bodyPr>
            <a:normAutofit/>
          </a:bodyPr>
          <a:lstStyle/>
          <a:p>
            <a:pPr algn="l"/>
            <a:endParaRPr lang="en-US" sz="4400" dirty="0"/>
          </a:p>
          <a:p>
            <a:r>
              <a:rPr lang="en-US" sz="8800" b="1" dirty="0"/>
              <a:t>Thank you</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0707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Gap</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 to overcome Research Gap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of the Research work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Result</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List of Publication</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010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5780044"/>
          </a:xfrm>
          <a:prstGeom prst="rect">
            <a:avLst/>
          </a:prstGeom>
        </p:spPr>
        <p:txBody>
          <a:bodyPr wrap="square">
            <a:spAutoFit/>
          </a:bodyPr>
          <a:lstStyle/>
          <a:p>
            <a:pPr marL="0" indent="0">
              <a:lnSpc>
                <a:spcPct val="102000"/>
              </a:lnSpc>
              <a:spcBef>
                <a:spcPts val="38"/>
              </a:spcBef>
              <a:buFont typeface="Times New Roman" panose="02020603050405020304" pitchFamily="18" charset="0"/>
              <a:buNone/>
            </a:pPr>
            <a:r>
              <a:rPr lang="en-US" altLang="en-US" sz="2800" dirty="0"/>
              <a:t>• Email is one of the crucial aspects of web data communication.</a:t>
            </a:r>
          </a:p>
          <a:p>
            <a:pPr marL="0" indent="0">
              <a:lnSpc>
                <a:spcPct val="102000"/>
              </a:lnSpc>
              <a:spcBef>
                <a:spcPts val="38"/>
              </a:spcBef>
              <a:buFont typeface="Times New Roman" panose="02020603050405020304" pitchFamily="18" charset="0"/>
              <a:buNone/>
            </a:pPr>
            <a:r>
              <a:rPr lang="en-US" altLang="en-US" sz="2800" dirty="0"/>
              <a:t>•Spam emails are the emails that the receiver does not wish to receive. Spam messages not only increases the network communication and memory space but can also be used for some attack.</a:t>
            </a:r>
          </a:p>
          <a:p>
            <a:pPr marL="0" indent="0">
              <a:lnSpc>
                <a:spcPct val="102000"/>
              </a:lnSpc>
              <a:spcBef>
                <a:spcPts val="38"/>
              </a:spcBef>
              <a:buFont typeface="Times New Roman" panose="02020603050405020304" pitchFamily="18" charset="0"/>
              <a:buNone/>
            </a:pPr>
            <a:r>
              <a:rPr lang="en-US" altLang="en-US" sz="2800" dirty="0"/>
              <a:t>•Spamming is actually done by sending unwanted bulk messages to indiscriminate set of recipients for advertising purpose.</a:t>
            </a:r>
          </a:p>
          <a:p>
            <a:pPr marL="0" indent="0">
              <a:lnSpc>
                <a:spcPct val="102000"/>
              </a:lnSpc>
              <a:spcBef>
                <a:spcPts val="38"/>
              </a:spcBef>
              <a:buFont typeface="Times New Roman" panose="02020603050405020304" pitchFamily="18" charset="0"/>
              <a:buNone/>
            </a:pPr>
            <a:r>
              <a:rPr lang="en-US" altLang="en-US" sz="2800" dirty="0"/>
              <a:t>•The spam filter is a basic filter mechanism that is used to control the spam in the emails.</a:t>
            </a:r>
          </a:p>
          <a:p>
            <a:pPr marL="0" indent="0">
              <a:lnSpc>
                <a:spcPct val="102000"/>
              </a:lnSpc>
              <a:spcBef>
                <a:spcPts val="38"/>
              </a:spcBef>
              <a:buFont typeface="Times New Roman" panose="02020603050405020304" pitchFamily="18" charset="0"/>
              <a:buNone/>
            </a:pPr>
            <a:r>
              <a:rPr lang="en-US" altLang="en-US" sz="2800" dirty="0"/>
              <a:t>•A large number of identical messages are sent to several recipients of email. Increasing volume of such spam emails is causing serious problems for internet users, Internet Service Providers, and the whole Internet backbone network .</a:t>
            </a:r>
            <a:endParaRPr lang="en-IN" altLang="en-US" sz="2800" dirty="0"/>
          </a:p>
          <a:p>
            <a:pPr>
              <a:lnSpc>
                <a:spcPct val="150000"/>
              </a:lnSpc>
            </a:pPr>
            <a:endParaRPr lang="en-US" sz="2000" dirty="0">
              <a:latin typeface="+mj-lt"/>
            </a:endParaRPr>
          </a:p>
        </p:txBody>
      </p:sp>
    </p:spTree>
    <p:extLst>
      <p:ext uri="{BB962C8B-B14F-4D97-AF65-F5344CB8AC3E}">
        <p14:creationId xmlns:p14="http://schemas.microsoft.com/office/powerpoint/2010/main" val="323673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sp>
        <p:nvSpPr>
          <p:cNvPr id="3" name="Subtitle 2"/>
          <p:cNvSpPr>
            <a:spLocks noGrp="1"/>
          </p:cNvSpPr>
          <p:nvPr>
            <p:ph type="subTitle" idx="1"/>
          </p:nvPr>
        </p:nvSpPr>
        <p:spPr>
          <a:xfrm>
            <a:off x="0" y="935223"/>
            <a:ext cx="12132129" cy="5792147"/>
          </a:xfrm>
        </p:spPr>
        <p:txBody>
          <a:bodyPr>
            <a:norm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The literature surrounding spam mail detection encompasses a broad range of approaches, including rule-based filters, heuristic methods, and machine learning techniques. Traditional rule-based filters rely on predefined rules or patterns to flag emails as spam based on criteria such as keyword frequency, sender reputation, or message structure. While these filters can be effective in capturing known spam patterns, they often struggle to adapt to new spamming tactics and may generate false positives.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Heuristic methods extend beyond simple rules by incorporating probabilistic models or scoring mechanisms to assess the likelihood of an email being spam. These approaches leverage features such as header information, content analysis, and </a:t>
            </a:r>
            <a:r>
              <a:rPr lang="en-US" sz="2000" kern="100">
                <a:effectLst/>
                <a:latin typeface="Calibri" panose="020F0502020204030204" pitchFamily="34" charset="0"/>
                <a:ea typeface="Calibri" panose="020F0502020204030204" pitchFamily="34" charset="0"/>
                <a:cs typeface="Arial" panose="020B0604020202020204" pitchFamily="34" charset="0"/>
              </a:rPr>
              <a:t>sender behavior </a:t>
            </a:r>
            <a:r>
              <a:rPr lang="en-US" sz="2000" kern="100" dirty="0">
                <a:effectLst/>
                <a:latin typeface="Calibri" panose="020F0502020204030204" pitchFamily="34" charset="0"/>
                <a:ea typeface="Calibri" panose="020F0502020204030204" pitchFamily="34" charset="0"/>
                <a:cs typeface="Arial" panose="020B0604020202020204" pitchFamily="34" charset="0"/>
              </a:rPr>
              <a:t>to make classification decisions. While more flexible than rule-based filters, heuristic methods still face challenges in accurately distinguishing between spam and legitimate emails, particularly when dealing with sophisticated spamming techniques.</a:t>
            </a:r>
          </a:p>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Arial" panose="020B0604020202020204" pitchFamily="34" charset="0"/>
              </a:rPr>
              <a:t>Machine learning techniques offer a data-driven approach to spam detection, leveraging algorithms to learn patterns and features indicative of spam. Common ML algorithms used in spam detection include Naive Bayes, Support Vector Machines (SVM), Decision Trees, and Neural Networks. These algorithms can be trained on labelled datasets comprising examples of both spam and legitimate emails, allowing them to generalize and make predictions on unseen data.</a:t>
            </a:r>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08654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Research Gap</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CF651B9B-0ACD-0D85-9F49-92DBFEFBA1DA}"/>
              </a:ext>
            </a:extLst>
          </p:cNvPr>
          <p:cNvSpPr txBox="1"/>
          <p:nvPr/>
        </p:nvSpPr>
        <p:spPr>
          <a:xfrm>
            <a:off x="1064131" y="935223"/>
            <a:ext cx="10915598" cy="4893647"/>
          </a:xfrm>
          <a:prstGeom prst="rect">
            <a:avLst/>
          </a:prstGeom>
          <a:noFill/>
        </p:spPr>
        <p:txBody>
          <a:bodyPr wrap="square">
            <a:spAutoFit/>
          </a:bodyPr>
          <a:lstStyle/>
          <a:p>
            <a:r>
              <a:rPr lang="en-US" sz="2400" dirty="0"/>
              <a:t>Despite significant advancements in spam mail detection methods, a notable research gap exists in the development of robust and adaptive systems capable of effectively identifying and mitigating emerging spam tactics. Existing literature primarily focuses on retrospective analysis of known spam patterns, often failing to address the dynamic nature of spam campaigns. Furthermore, limited attention has been given to the integration of contextual information, such as sender reputation and message semantics, into spam detection algorithms. Additionally, there is a lack of standardized evaluation frameworks for assessing the performance of spam detection systems across diverse datasets and environments. Future research should aim to bridge these gaps by exploring innovative approaches that leverage real-time data analysis, machine learning techniques, and collaborative filtering methods to enhance the accuracy and resilience of spam mail detectors in the face of evolving spamming techniques.</a:t>
            </a:r>
            <a:endParaRPr lang="en-IN" sz="2400" dirty="0"/>
          </a:p>
        </p:txBody>
      </p:sp>
    </p:spTree>
    <p:extLst>
      <p:ext uri="{BB962C8B-B14F-4D97-AF65-F5344CB8AC3E}">
        <p14:creationId xmlns:p14="http://schemas.microsoft.com/office/powerpoint/2010/main" val="285674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 of the Research work</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F4878B44-2A9C-BF45-77E1-767524693FF6}"/>
              </a:ext>
            </a:extLst>
          </p:cNvPr>
          <p:cNvSpPr txBox="1"/>
          <p:nvPr/>
        </p:nvSpPr>
        <p:spPr>
          <a:xfrm>
            <a:off x="212271" y="815885"/>
            <a:ext cx="11919858" cy="4893647"/>
          </a:xfrm>
          <a:prstGeom prst="rect">
            <a:avLst/>
          </a:prstGeom>
          <a:noFill/>
        </p:spPr>
        <p:txBody>
          <a:bodyPr wrap="square">
            <a:spAutoFit/>
          </a:bodyPr>
          <a:lstStyle/>
          <a:p>
            <a:r>
              <a:rPr lang="en-IN" sz="2400" dirty="0"/>
              <a:t>1.Enhancing Detection Accuracy: Improve the precision and recall rates of spam detection algorithms by incorporating innovative techniques such as machine learning, natural language processing, and semantic analysis.</a:t>
            </a:r>
          </a:p>
          <a:p>
            <a:r>
              <a:rPr lang="en-IN" sz="2400" dirty="0"/>
              <a:t>2.Addressing Emerging Threats: Identify and mitigate new and evolving spam tactics by continuously monitoring and analysing email traffic patterns, content, and sender </a:t>
            </a:r>
            <a:r>
              <a:rPr lang="en-IN" sz="2400" dirty="0" err="1"/>
              <a:t>behavior</a:t>
            </a:r>
            <a:r>
              <a:rPr lang="en-IN" sz="2400" dirty="0"/>
              <a:t>.</a:t>
            </a:r>
          </a:p>
          <a:p>
            <a:r>
              <a:rPr lang="en-IN" sz="2400" dirty="0"/>
              <a:t>3.Enhancing System Robustness: Develop spam detection systems that are resilient to adversarial attacks, evasion techniques, and variations in spam distribution patterns.</a:t>
            </a:r>
          </a:p>
          <a:p>
            <a:r>
              <a:rPr lang="en-IN" sz="2400" dirty="0"/>
              <a:t>4.Incorporating Contextual Information: Integrate contextual features such as sender reputation, email header information, and user feedback into spam detection models to improve decision-making and reduce false positives.</a:t>
            </a:r>
          </a:p>
          <a:p>
            <a:r>
              <a:rPr lang="en-IN" sz="2400" dirty="0"/>
              <a:t>5.Standardizing Evaluation Metrics: Establish standardized benchmarks and evaluation frameworks to facilitate fair comparison and assessment of different spam detection techniques across diverse datasets and environments.</a:t>
            </a:r>
          </a:p>
        </p:txBody>
      </p:sp>
    </p:spTree>
    <p:extLst>
      <p:ext uri="{BB962C8B-B14F-4D97-AF65-F5344CB8AC3E}">
        <p14:creationId xmlns:p14="http://schemas.microsoft.com/office/powerpoint/2010/main" val="307975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pic>
        <p:nvPicPr>
          <p:cNvPr id="4" name="Content Placeholder 4">
            <a:extLst>
              <a:ext uri="{FF2B5EF4-FFF2-40B4-BE49-F238E27FC236}">
                <a16:creationId xmlns:a16="http://schemas.microsoft.com/office/drawing/2014/main" id="{AC666F2C-5D58-B905-9AE1-A01682297A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663" y="1156557"/>
            <a:ext cx="6293223" cy="4189413"/>
          </a:xfrm>
          <a:prstGeom prst="rect">
            <a:avLst/>
          </a:prstGeom>
        </p:spPr>
      </p:pic>
      <p:sp>
        <p:nvSpPr>
          <p:cNvPr id="7" name="TextBox 6">
            <a:extLst>
              <a:ext uri="{FF2B5EF4-FFF2-40B4-BE49-F238E27FC236}">
                <a16:creationId xmlns:a16="http://schemas.microsoft.com/office/drawing/2014/main" id="{FDB583A4-BE88-A5AE-58FF-8D71F0E7FAC7}"/>
              </a:ext>
            </a:extLst>
          </p:cNvPr>
          <p:cNvSpPr txBox="1"/>
          <p:nvPr/>
        </p:nvSpPr>
        <p:spPr>
          <a:xfrm>
            <a:off x="494180" y="1156557"/>
            <a:ext cx="5839385" cy="4708981"/>
          </a:xfrm>
          <a:prstGeom prst="rect">
            <a:avLst/>
          </a:prstGeom>
          <a:noFill/>
        </p:spPr>
        <p:txBody>
          <a:bodyPr wrap="square">
            <a:spAutoFit/>
          </a:bodyPr>
          <a:lstStyle/>
          <a:p>
            <a:r>
              <a:rPr lang="en-US" sz="2000" b="1" dirty="0">
                <a:solidFill>
                  <a:schemeClr val="tx1"/>
                </a:solidFill>
                <a:latin typeface="Arial" panose="020B0604020202020204" pitchFamily="34" charset="0"/>
                <a:cs typeface="Arial" panose="020B0604020202020204" pitchFamily="34" charset="0"/>
              </a:rPr>
              <a:t>Data Collection</a:t>
            </a:r>
            <a:r>
              <a:rPr lang="en-US" sz="2000" dirty="0">
                <a:solidFill>
                  <a:schemeClr val="tx1"/>
                </a:solidFill>
                <a:latin typeface="Arial" panose="020B0604020202020204" pitchFamily="34" charset="0"/>
                <a:cs typeface="Arial" panose="020B0604020202020204" pitchFamily="34" charset="0"/>
              </a:rPr>
              <a:t>: Gather both spam and non-spam (ham) emails.</a:t>
            </a:r>
          </a:p>
          <a:p>
            <a:r>
              <a:rPr lang="en-US" sz="2000" b="1" dirty="0">
                <a:solidFill>
                  <a:schemeClr val="tx1"/>
                </a:solidFill>
                <a:latin typeface="Arial" panose="020B0604020202020204" pitchFamily="34" charset="0"/>
                <a:cs typeface="Arial" panose="020B0604020202020204" pitchFamily="34" charset="0"/>
              </a:rPr>
              <a:t>Pre-Processing Phase</a:t>
            </a:r>
            <a:r>
              <a:rPr lang="en-US" sz="2000" dirty="0">
                <a:solidFill>
                  <a:schemeClr val="tx1"/>
                </a:solidFill>
                <a:latin typeface="Arial" panose="020B0604020202020204" pitchFamily="34" charset="0"/>
                <a:cs typeface="Arial" panose="020B0604020202020204" pitchFamily="34" charset="0"/>
              </a:rPr>
              <a:t>: Clean and organize the collected data.</a:t>
            </a:r>
          </a:p>
          <a:p>
            <a:r>
              <a:rPr lang="en-US" sz="2000" b="1" dirty="0">
                <a:solidFill>
                  <a:schemeClr val="tx1"/>
                </a:solidFill>
                <a:latin typeface="Arial" panose="020B0604020202020204" pitchFamily="34" charset="0"/>
                <a:cs typeface="Arial" panose="020B0604020202020204" pitchFamily="34" charset="0"/>
              </a:rPr>
              <a:t>Feature Selection and Extraction</a:t>
            </a:r>
            <a:r>
              <a:rPr lang="en-US" sz="2000" dirty="0">
                <a:solidFill>
                  <a:schemeClr val="tx1"/>
                </a:solidFill>
                <a:latin typeface="Arial" panose="020B0604020202020204" pitchFamily="34" charset="0"/>
                <a:cs typeface="Arial" panose="020B0604020202020204" pitchFamily="34" charset="0"/>
              </a:rPr>
              <a:t>: Identify distinguishing features (e.g., word frequency, metadata).</a:t>
            </a:r>
          </a:p>
          <a:p>
            <a:r>
              <a:rPr lang="en-US" sz="2000" b="1" dirty="0">
                <a:solidFill>
                  <a:schemeClr val="tx1"/>
                </a:solidFill>
                <a:latin typeface="Arial" panose="020B0604020202020204" pitchFamily="34" charset="0"/>
                <a:cs typeface="Arial" panose="020B0604020202020204" pitchFamily="34" charset="0"/>
              </a:rPr>
              <a:t>Classifier Training</a:t>
            </a:r>
            <a:r>
              <a:rPr lang="en-US" sz="2000" dirty="0">
                <a:solidFill>
                  <a:schemeClr val="tx1"/>
                </a:solidFill>
                <a:latin typeface="Arial" panose="020B0604020202020204" pitchFamily="34" charset="0"/>
                <a:cs typeface="Arial" panose="020B0604020202020204" pitchFamily="34" charset="0"/>
              </a:rPr>
              <a:t>: Train a machine learning model to predict spam or ham.</a:t>
            </a:r>
          </a:p>
          <a:p>
            <a:r>
              <a:rPr lang="en-US" sz="2000" b="1" dirty="0">
                <a:solidFill>
                  <a:schemeClr val="tx1"/>
                </a:solidFill>
                <a:latin typeface="Arial" panose="020B0604020202020204" pitchFamily="34" charset="0"/>
                <a:cs typeface="Arial" panose="020B0604020202020204" pitchFamily="34" charset="0"/>
              </a:rPr>
              <a:t>Classifier Testing</a:t>
            </a:r>
            <a:r>
              <a:rPr lang="en-US" sz="2000" dirty="0">
                <a:solidFill>
                  <a:schemeClr val="tx1"/>
                </a:solidFill>
                <a:latin typeface="Arial" panose="020B0604020202020204" pitchFamily="34" charset="0"/>
                <a:cs typeface="Arial" panose="020B0604020202020204" pitchFamily="34" charset="0"/>
              </a:rPr>
              <a:t>: Evaluate the model’s accuracy on separate data.</a:t>
            </a:r>
          </a:p>
          <a:p>
            <a:r>
              <a:rPr lang="en-US" sz="2000" b="1" dirty="0">
                <a:solidFill>
                  <a:schemeClr val="tx1"/>
                </a:solidFill>
                <a:latin typeface="Arial" panose="020B0604020202020204" pitchFamily="34" charset="0"/>
                <a:cs typeface="Arial" panose="020B0604020202020204" pitchFamily="34" charset="0"/>
              </a:rPr>
              <a:t>Performance Evaluation</a:t>
            </a:r>
            <a:r>
              <a:rPr lang="en-US" sz="2000" dirty="0">
                <a:solidFill>
                  <a:schemeClr val="tx1"/>
                </a:solidFill>
                <a:latin typeface="Arial" panose="020B0604020202020204" pitchFamily="34" charset="0"/>
                <a:cs typeface="Arial" panose="020B0604020202020204" pitchFamily="34" charset="0"/>
              </a:rPr>
              <a:t>: Assess effectiveness using metrics like precision and recall.</a:t>
            </a:r>
          </a:p>
          <a:p>
            <a:r>
              <a:rPr lang="en-US" sz="2000" b="1" dirty="0">
                <a:solidFill>
                  <a:schemeClr val="tx1"/>
                </a:solidFill>
                <a:latin typeface="Arial" panose="020B0604020202020204" pitchFamily="34" charset="0"/>
                <a:cs typeface="Arial" panose="020B0604020202020204" pitchFamily="34" charset="0"/>
              </a:rPr>
              <a:t>Classification Result</a:t>
            </a:r>
            <a:r>
              <a:rPr lang="en-US" sz="2000" dirty="0">
                <a:solidFill>
                  <a:schemeClr val="tx1"/>
                </a:solidFill>
                <a:latin typeface="Arial" panose="020B0604020202020204" pitchFamily="34" charset="0"/>
                <a:cs typeface="Arial" panose="020B0604020202020204" pitchFamily="34" charset="0"/>
              </a:rPr>
              <a:t>: Output whether an email is spam or ham.</a:t>
            </a:r>
          </a:p>
        </p:txBody>
      </p:sp>
    </p:spTree>
    <p:extLst>
      <p:ext uri="{BB962C8B-B14F-4D97-AF65-F5344CB8AC3E}">
        <p14:creationId xmlns:p14="http://schemas.microsoft.com/office/powerpoint/2010/main" val="341920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Result</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06F556CA-7105-2D39-D2C6-430FBC9C83CE}"/>
              </a:ext>
            </a:extLst>
          </p:cNvPr>
          <p:cNvSpPr txBox="1"/>
          <p:nvPr/>
        </p:nvSpPr>
        <p:spPr>
          <a:xfrm>
            <a:off x="212270" y="1156557"/>
            <a:ext cx="11419435" cy="5909310"/>
          </a:xfrm>
          <a:prstGeom prst="rect">
            <a:avLst/>
          </a:prstGeom>
          <a:noFill/>
        </p:spPr>
        <p:txBody>
          <a:bodyPr wrap="square">
            <a:spAutoFit/>
          </a:bodyPr>
          <a:lstStyle/>
          <a:p>
            <a:r>
              <a:rPr lang="en-IN" sz="2400" dirty="0"/>
              <a:t>The results of the experiments conducted on the spam mail detector demonstrate the effectiveness of machine learning algorithms in accurately classifying emails. Performance metrics such as accuracy, precision, recall, and F1-score indicate the model's ability to distinguish between spam and legitimate emails with high confidence.</a:t>
            </a:r>
          </a:p>
          <a:p>
            <a:r>
              <a:rPr lang="en-IN" sz="2400" dirty="0"/>
              <a:t>Among the evaluated algorithms, [Insert Best Performing Algorithm] achieves the highest accuracy and F1-score, demonstrating its suitability for spam detection tasks. The receiver operating characteristic (ROC) curve illustrates the trade-off between true positive rate and false positive rate, with the area under the curve (AUC) indicating the model's overall performance.</a:t>
            </a:r>
          </a:p>
          <a:p>
            <a:r>
              <a:rPr lang="en-IN" sz="2400" dirty="0"/>
              <a:t>Discussion of the results highlights the strengths and limitations of the developed spam mail detector. While the selected algorithm performs well under various conditions, it may still encounter challenges with highly obfuscated spam content or rapidly evolving spamming tactics. Furthermore, considerations such as computational resources, scalability, and model interpretability are important factors in real-world deployment scenarios.</a:t>
            </a:r>
          </a:p>
          <a:p>
            <a:endParaRPr lang="en-IN" dirty="0"/>
          </a:p>
        </p:txBody>
      </p:sp>
    </p:spTree>
    <p:extLst>
      <p:ext uri="{BB962C8B-B14F-4D97-AF65-F5344CB8AC3E}">
        <p14:creationId xmlns:p14="http://schemas.microsoft.com/office/powerpoint/2010/main" val="394898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6" name="TextBox 5">
            <a:extLst>
              <a:ext uri="{FF2B5EF4-FFF2-40B4-BE49-F238E27FC236}">
                <a16:creationId xmlns:a16="http://schemas.microsoft.com/office/drawing/2014/main" id="{18C14E79-9122-F9FE-A891-41ED44BF293A}"/>
              </a:ext>
            </a:extLst>
          </p:cNvPr>
          <p:cNvSpPr txBox="1"/>
          <p:nvPr/>
        </p:nvSpPr>
        <p:spPr>
          <a:xfrm>
            <a:off x="591671" y="1156557"/>
            <a:ext cx="11201400" cy="2862322"/>
          </a:xfrm>
          <a:prstGeom prst="rect">
            <a:avLst/>
          </a:prstGeom>
          <a:noFill/>
        </p:spPr>
        <p:txBody>
          <a:bodyPr wrap="square">
            <a:spAutoFit/>
          </a:bodyPr>
          <a:lstStyle/>
          <a:p>
            <a:pPr marL="0" indent="0">
              <a:buFont typeface="Times New Roman" panose="02020603050405020304" pitchFamily="18" charset="0"/>
              <a:buNone/>
              <a:defRPr/>
            </a:pPr>
            <a:r>
              <a:rPr lang="en-US" sz="3600" dirty="0"/>
              <a:t>In conclusion, our advanced spam detection system offers a robust solution to enhance email security. By leveraging advanced detection techniques and real time response, we aim to mitigate the risks of email-based cyber threats and provide users with a secure communication environment</a:t>
            </a:r>
            <a:endParaRPr lang="en-IN" sz="3600" dirty="0"/>
          </a:p>
        </p:txBody>
      </p:sp>
    </p:spTree>
    <p:extLst>
      <p:ext uri="{BB962C8B-B14F-4D97-AF65-F5344CB8AC3E}">
        <p14:creationId xmlns:p14="http://schemas.microsoft.com/office/powerpoint/2010/main" val="555218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71BDFA4483A746B4E1649DCA46A280" ma:contentTypeVersion="6" ma:contentTypeDescription="Create a new document." ma:contentTypeScope="" ma:versionID="9dc8d8aa6ca466fc71e3b8fcacd44dae">
  <xsd:schema xmlns:xsd="http://www.w3.org/2001/XMLSchema" xmlns:xs="http://www.w3.org/2001/XMLSchema" xmlns:p="http://schemas.microsoft.com/office/2006/metadata/properties" xmlns:ns3="ab2ec10a-0136-4a67-939c-9dc71e3c2a79" targetNamespace="http://schemas.microsoft.com/office/2006/metadata/properties" ma:root="true" ma:fieldsID="aa18d966fde1e8f964d099284b3778db" ns3:_="">
    <xsd:import namespace="ab2ec10a-0136-4a67-939c-9dc71e3c2a7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2ec10a-0136-4a67-939c-9dc71e3c2a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b2ec10a-0136-4a67-939c-9dc71e3c2a79" xsi:nil="true"/>
  </documentManagement>
</p:properties>
</file>

<file path=customXml/itemProps1.xml><?xml version="1.0" encoding="utf-8"?>
<ds:datastoreItem xmlns:ds="http://schemas.openxmlformats.org/officeDocument/2006/customXml" ds:itemID="{0E5FB599-A83F-4BF3-A695-66633F41414C}">
  <ds:schemaRefs>
    <ds:schemaRef ds:uri="http://schemas.microsoft.com/sharepoint/v3/contenttype/forms"/>
  </ds:schemaRefs>
</ds:datastoreItem>
</file>

<file path=customXml/itemProps2.xml><?xml version="1.0" encoding="utf-8"?>
<ds:datastoreItem xmlns:ds="http://schemas.openxmlformats.org/officeDocument/2006/customXml" ds:itemID="{7FFA5E29-D412-44A1-A980-A0F6588F62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2ec10a-0136-4a67-939c-9dc71e3c2a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67D7C6-13FD-4C8F-94FE-A4866F3282B1}">
  <ds:schemaRefs>
    <ds:schemaRef ds:uri="http://purl.org/dc/elements/1.1/"/>
    <ds:schemaRef ds:uri="http://schemas.microsoft.com/office/infopath/2007/PartnerControls"/>
    <ds:schemaRef ds:uri="ab2ec10a-0136-4a67-939c-9dc71e3c2a79"/>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3270</TotalTime>
  <Words>1499</Words>
  <Application>Microsoft Office PowerPoint</Application>
  <PresentationFormat>Widescreen</PresentationFormat>
  <Paragraphs>84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Noida institute of Engineering &amp; Technology</vt:lpstr>
      <vt:lpstr>Presentation Outline</vt:lpstr>
      <vt:lpstr>Introduction</vt:lpstr>
      <vt:lpstr>Literature Review</vt:lpstr>
      <vt:lpstr>Research Gap</vt:lpstr>
      <vt:lpstr>Objective of the Research work</vt:lpstr>
      <vt:lpstr>Methodology</vt:lpstr>
      <vt:lpstr>Result</vt:lpstr>
      <vt:lpstr>Conclusion</vt:lpstr>
      <vt:lpstr>List of Publication</vt:lpstr>
      <vt:lpstr>References</vt:lpstr>
      <vt:lpstr>Noida institute of Engineering &amp;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Saurabh Kumar Yadav</cp:lastModifiedBy>
  <cp:revision>19</cp:revision>
  <dcterms:created xsi:type="dcterms:W3CDTF">2024-04-16T08:59:59Z</dcterms:created>
  <dcterms:modified xsi:type="dcterms:W3CDTF">2024-04-30T18:54:40Z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0x0101008171BDFA4483A746B4E1649DCA46A280</vt:lpwstr>
  </property>
</Properties>
</file>