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4" r:id="rId5"/>
    <p:sldId id="262" r:id="rId6"/>
    <p:sldId id="264" r:id="rId7"/>
    <p:sldId id="271" r:id="rId8"/>
    <p:sldId id="265" r:id="rId9"/>
    <p:sldId id="266" r:id="rId10"/>
    <p:sldId id="267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B892-A4A7-4064-8CB0-6723DC7C522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enchmark.ini.rub.de/?section=gtsrb&amp;subsection=datas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pencv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F665E4-FE19-47E1-9FA5-C47DA87BC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391D637-B7DD-48E6-ADCA-AE6E196D4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71" y="2063391"/>
            <a:ext cx="11919858" cy="33064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(AI)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(2024-25)</a:t>
            </a:r>
          </a:p>
          <a:p>
            <a:endParaRPr lang="en-US" sz="1500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for Data Analysis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(ACSAI0617)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on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“Traffic Sign Recognition System Using CNN and Keras”</a:t>
            </a:r>
            <a:endParaRPr lang="en-US" sz="3200" dirty="0"/>
          </a:p>
          <a:p>
            <a:pPr algn="l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14E23-6FC2-488F-AB2E-F15D87D34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23" y="844387"/>
            <a:ext cx="3113935" cy="12727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9FC06EE-3F57-5806-4B7F-5EC9BC8B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09904"/>
              </p:ext>
            </p:extLst>
          </p:nvPr>
        </p:nvGraphicFramePr>
        <p:xfrm>
          <a:off x="954741" y="5379435"/>
          <a:ext cx="10282518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3257">
                  <a:extLst>
                    <a:ext uri="{9D8B030D-6E8A-4147-A177-3AD203B41FA5}">
                      <a16:colId xmlns:a16="http://schemas.microsoft.com/office/drawing/2014/main" val="2814497265"/>
                    </a:ext>
                  </a:extLst>
                </a:gridCol>
                <a:gridCol w="3297555">
                  <a:extLst>
                    <a:ext uri="{9D8B030D-6E8A-4147-A177-3AD203B41FA5}">
                      <a16:colId xmlns:a16="http://schemas.microsoft.com/office/drawing/2014/main" val="1524021571"/>
                    </a:ext>
                  </a:extLst>
                </a:gridCol>
                <a:gridCol w="4011706">
                  <a:extLst>
                    <a:ext uri="{9D8B030D-6E8A-4147-A177-3AD203B41FA5}">
                      <a16:colId xmlns:a16="http://schemas.microsoft.com/office/drawing/2014/main" val="627465261"/>
                    </a:ext>
                  </a:extLst>
                </a:gridCol>
              </a:tblGrid>
              <a:tr h="12744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Submitted To:</a:t>
                      </a:r>
                    </a:p>
                    <a:p>
                      <a:pPr algn="ctr"/>
                      <a:r>
                        <a:rPr lang="en-US" sz="2000" dirty="0"/>
                        <a:t>Ms. Garima Jain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Asst. Prof. &amp; Dy. Head, CSBS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	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Group Member:	</a:t>
                      </a:r>
                    </a:p>
                    <a:p>
                      <a:pPr algn="ctr"/>
                      <a:r>
                        <a:rPr lang="en-IN" sz="2000" dirty="0"/>
                        <a:t>VISHAL VERMA (2201331520211)</a:t>
                      </a:r>
                    </a:p>
                    <a:p>
                      <a:pPr algn="ctr"/>
                      <a:r>
                        <a:rPr lang="en-IN" sz="2000" dirty="0"/>
                        <a:t>TARANG VERMA (2201331520194)</a:t>
                      </a:r>
                    </a:p>
                    <a:p>
                      <a:pPr algn="ctr"/>
                      <a:r>
                        <a:rPr lang="en-IN" sz="2000" dirty="0"/>
                        <a:t>SHIVAM SINGH (2201331520167)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5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6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EF12A-D6A1-3730-5477-794347F9AA43}"/>
              </a:ext>
            </a:extLst>
          </p:cNvPr>
          <p:cNvSpPr txBox="1"/>
          <p:nvPr/>
        </p:nvSpPr>
        <p:spPr>
          <a:xfrm>
            <a:off x="753033" y="1166842"/>
            <a:ext cx="8803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Achievements: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97.3% accuracy on multi-region datasets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 (14–18 FPS on edge devices)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under lighting, occlusion, and motion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CNN (~1.8M parameters), ideal for ADAS</a:t>
            </a:r>
          </a:p>
          <a:p>
            <a:pP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Future Directions: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object detection (YOLO/SSD)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OCR for text/multilingual signs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with GPS/LiDAR for sensor fusion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learning for adaptability</a:t>
            </a:r>
          </a:p>
        </p:txBody>
      </p:sp>
    </p:spTree>
    <p:extLst>
      <p:ext uri="{BB962C8B-B14F-4D97-AF65-F5344CB8AC3E}">
        <p14:creationId xmlns:p14="http://schemas.microsoft.com/office/powerpoint/2010/main" val="5552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6563C-74CE-05AC-9899-791D76B0F3CE}"/>
              </a:ext>
            </a:extLst>
          </p:cNvPr>
          <p:cNvSpPr txBox="1"/>
          <p:nvPr/>
        </p:nvSpPr>
        <p:spPr>
          <a:xfrm>
            <a:off x="358587" y="1173671"/>
            <a:ext cx="11474825" cy="4510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C.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Cireşan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“Multi-column DNNs for traffic sign classification,”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2012.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Sermanet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Y. LeCun, “Traffic sign recognition with convolutional networks,”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IJCNN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2011.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Song et al., “Efficient CNN for small traffic sign detection,”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Systems Architecture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2019.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A.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Alghmghama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“Autonomous Traffic Sign Detection Using Deep CNN,”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Procedia 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2019.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K.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Megalingam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“Indian Traffic Sign Recognition Using Deep Learning,”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IJTST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GTSRB Dataset: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benchmark.ini.rub.de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Documentation: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docs.opencv.org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pic>
        <p:nvPicPr>
          <p:cNvPr id="3076" name="Picture 4" descr="Thank You Robot-04 - Prescience Technology">
            <a:extLst>
              <a:ext uri="{FF2B5EF4-FFF2-40B4-BE49-F238E27FC236}">
                <a16:creationId xmlns:a16="http://schemas.microsoft.com/office/drawing/2014/main" id="{1D67D136-AECF-B66C-9795-2F92FBD77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14" y="992414"/>
            <a:ext cx="4873171" cy="487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8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14399" y="1283516"/>
            <a:ext cx="11217729" cy="5117284"/>
          </a:xfrm>
        </p:spPr>
        <p:txBody>
          <a:bodyPr>
            <a:normAutofit/>
          </a:bodyPr>
          <a:lstStyle/>
          <a:p>
            <a:pPr marL="571500" lvl="0" indent="-571500"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	</a:t>
            </a:r>
          </a:p>
          <a:p>
            <a:pPr marL="571500" lvl="0" indent="-571500"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overcome Research Gap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Research work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71500" indent="-571500"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1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41D79-A4F3-BADC-C34C-00287A38C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ffic Sign Recognition | Innovation | Nissan Motor Corporation Global  Website">
            <a:extLst>
              <a:ext uri="{FF2B5EF4-FFF2-40B4-BE49-F238E27FC236}">
                <a16:creationId xmlns:a16="http://schemas.microsoft.com/office/drawing/2014/main" id="{D8493E63-19CB-8936-23E1-1F009C72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1" r="35210"/>
          <a:stretch/>
        </p:blipFill>
        <p:spPr bwMode="auto">
          <a:xfrm>
            <a:off x="8686801" y="1643903"/>
            <a:ext cx="3272121" cy="453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8C5F-2B52-E872-0D51-569F02F99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E1E6D-D137-23E7-AC9E-1304FC8957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B97F7-4889-9884-D767-E287743B49BF}"/>
              </a:ext>
            </a:extLst>
          </p:cNvPr>
          <p:cNvSpPr txBox="1"/>
          <p:nvPr/>
        </p:nvSpPr>
        <p:spPr>
          <a:xfrm>
            <a:off x="537880" y="1060729"/>
            <a:ext cx="7960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 Recognition (TSR) System Overview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TSR is vital for autonomous vehicles and driver assistance in modern Intelligent Transportation Systems (ITS).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struggle with real-world conditions (e.g., lighting, occlusion).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CNN-based approach 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TensorFlow)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accurate, real-time detection and classification.</a:t>
            </a:r>
          </a:p>
          <a:p>
            <a:pP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58775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TSR using Convolutional Neural Networks.</a:t>
            </a:r>
          </a:p>
          <a:p>
            <a:pPr marL="538163" indent="-358775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diverse datasets 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Germany, India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38163" indent="-358775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edge devices (Raspberry Pi, Jetson Nano).</a:t>
            </a:r>
          </a:p>
          <a:p>
            <a:pPr marL="538163" indent="-358775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webcam integration via OpenCV.</a:t>
            </a:r>
          </a:p>
        </p:txBody>
      </p:sp>
    </p:spTree>
    <p:extLst>
      <p:ext uri="{BB962C8B-B14F-4D97-AF65-F5344CB8AC3E}">
        <p14:creationId xmlns:p14="http://schemas.microsoft.com/office/powerpoint/2010/main" val="137141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ADE22-1B0B-30D4-03FF-E0B6CD5D7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8D6-23DE-BBB6-840A-B3CD082DB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476CC-2737-D08E-1B8C-B0D66681C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9C517-25E3-8DEA-A91C-56353B26577F}"/>
              </a:ext>
            </a:extLst>
          </p:cNvPr>
          <p:cNvSpPr txBox="1"/>
          <p:nvPr/>
        </p:nvSpPr>
        <p:spPr>
          <a:xfrm>
            <a:off x="457198" y="800748"/>
            <a:ext cx="11474825" cy="60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literature in TSR highlights an evolution from traditional machine learning methods to deep learning models:</a:t>
            </a:r>
          </a:p>
          <a:p>
            <a:pPr>
              <a:lnSpc>
                <a:spcPct val="114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techniques like color thresholding, shape matching, and SVM.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handcrafted features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under noise, blur, or poor lighting.</a:t>
            </a:r>
          </a:p>
          <a:p>
            <a:pPr>
              <a:lnSpc>
                <a:spcPct val="114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Approaches (Deep Learning):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Cireşan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(2012):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CNN models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and got very high accuracy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German traffic sign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Sermanet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LeCun (2011):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a CNN that learns from raw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pixels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handled changes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size, light, and position well.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et al. (2019):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CNN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works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devices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accurate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—good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use in cars.</a:t>
            </a:r>
          </a:p>
          <a:p>
            <a:pPr>
              <a:lnSpc>
                <a:spcPct val="114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outperform traditional methods in accuracy and adaptability.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and dropout improve generalization.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 and domain transferability still remain underexplored.</a:t>
            </a:r>
          </a:p>
          <a:p>
            <a:pPr>
              <a:lnSpc>
                <a:spcPct val="114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addresses those gaps with a generalizable and efficient model suited for real-world deployment.</a:t>
            </a:r>
          </a:p>
        </p:txBody>
      </p:sp>
    </p:spTree>
    <p:extLst>
      <p:ext uri="{BB962C8B-B14F-4D97-AF65-F5344CB8AC3E}">
        <p14:creationId xmlns:p14="http://schemas.microsoft.com/office/powerpoint/2010/main" val="57620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555D4-5CC6-DBD6-5925-B207F860F993}"/>
              </a:ext>
            </a:extLst>
          </p:cNvPr>
          <p:cNvSpPr txBox="1"/>
          <p:nvPr/>
        </p:nvSpPr>
        <p:spPr>
          <a:xfrm>
            <a:off x="457198" y="935223"/>
            <a:ext cx="11474825" cy="546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advancements, several challenges persist in Traffic Sign Recognition:</a:t>
            </a:r>
          </a:p>
          <a:p>
            <a:pPr>
              <a:lnSpc>
                <a:spcPct val="114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Gaps Identified: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cross-domain 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models perform well on a single dataset but fail on others.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model complexity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architectures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unsuitable for embedded platforms.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real-time performance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Inference lag in traditional systems limits real-world usability.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fragility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drops under lighting variations, motion blur, and partial occlusion.</a:t>
            </a:r>
          </a:p>
          <a:p>
            <a:pPr>
              <a:lnSpc>
                <a:spcPct val="114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gaps hinder TSR systems from being practically deployed in vehicles, especially in diverse environments like India, Saudi Arabia, or North Africa.</a:t>
            </a:r>
          </a:p>
          <a:p>
            <a:pPr marL="342900" indent="-342900">
              <a:lnSpc>
                <a:spcPct val="114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overcome these limitations by designing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compact, fast, and robust 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multi-dataset training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740" y="65314"/>
            <a:ext cx="10856259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overcome Research Gap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E616-F636-AAEE-6F3C-F61886A15CB0}"/>
              </a:ext>
            </a:extLst>
          </p:cNvPr>
          <p:cNvSpPr txBox="1"/>
          <p:nvPr/>
        </p:nvSpPr>
        <p:spPr>
          <a:xfrm>
            <a:off x="457198" y="881433"/>
            <a:ext cx="11474825" cy="6029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challenges identified, the following strategies were adopted:</a:t>
            </a:r>
          </a:p>
          <a:p>
            <a:pPr>
              <a:lnSpc>
                <a:spcPct val="114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Multi-Region Training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Germany (GTSRB), India, Saudi Arabia, and Tunisia were used.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generalization across different languages, sign shapes, and environments.</a:t>
            </a:r>
          </a:p>
          <a:p>
            <a:pPr>
              <a:lnSpc>
                <a:spcPct val="114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CNN Architecture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custom CNN with only ~1.8 million parameters.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footprint without sacrificing accuracy.</a:t>
            </a:r>
          </a:p>
          <a:p>
            <a:pPr>
              <a:lnSpc>
                <a:spcPct val="114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Optimization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model with OpenCV for live webcam input.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14–18 FPS on devices like Raspberry Pi 4.</a:t>
            </a:r>
          </a:p>
          <a:p>
            <a:pPr>
              <a:lnSpc>
                <a:spcPct val="114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Rotation, brightness shift, zooming, and Gaussian noise applied.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simulate real-world conditions like fog, night driving, and occlusion.</a:t>
            </a:r>
          </a:p>
          <a:p>
            <a:pPr>
              <a:lnSpc>
                <a:spcPct val="114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Deployment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model works smoothly on low-cost hardware like Jetson Nano.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real-world readiness and scalability.</a:t>
            </a:r>
          </a:p>
          <a:p>
            <a:pPr>
              <a:lnSpc>
                <a:spcPct val="114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strategies create a practical, fast, and accurate TSR solution tailored for embedded ADAS systems.</a:t>
            </a:r>
          </a:p>
        </p:txBody>
      </p:sp>
    </p:spTree>
    <p:extLst>
      <p:ext uri="{BB962C8B-B14F-4D97-AF65-F5344CB8AC3E}">
        <p14:creationId xmlns:p14="http://schemas.microsoft.com/office/powerpoint/2010/main" val="307975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8DED-7E01-24AD-8064-08F9F4BFB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E3D7-D2A8-13A3-9BFD-1ABE6701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6" y="65314"/>
            <a:ext cx="10712824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Research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31C58-02F2-75E1-226B-A7D6A9022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6EB4D-D21B-0B9E-A762-76EE9E59986B}"/>
              </a:ext>
            </a:extLst>
          </p:cNvPr>
          <p:cNvSpPr txBox="1"/>
          <p:nvPr/>
        </p:nvSpPr>
        <p:spPr>
          <a:xfrm>
            <a:off x="457198" y="935223"/>
            <a:ext cx="11474825" cy="507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research is to develop a high-performance TSR system using CNNs in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suitable for real-time deployment on low-resource devices.</a:t>
            </a:r>
          </a:p>
          <a:p>
            <a:pPr>
              <a:lnSpc>
                <a:spcPct val="114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preprocess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diverse traffic sign dataset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regions.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lightweight CNN with minimal parameters and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classification accuracy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using data augmentation and validation strategies.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model with webcam input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testing via OpenCV.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inference speed for embedded devices (14–18 FPS on Raspberry Pi/Jetson).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 on accuracy, F1-score, confusion matrix, and FPS.</a:t>
            </a:r>
          </a:p>
          <a:p>
            <a:pPr>
              <a:lnSpc>
                <a:spcPct val="114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generalizable, real-time TSR system.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Deployable model that balances speed, accuracy, and memory efficiency.</a:t>
            </a:r>
          </a:p>
          <a:p>
            <a:pPr marL="538163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future integration in intelligent vehicles and ADAS.</a:t>
            </a:r>
          </a:p>
        </p:txBody>
      </p:sp>
    </p:spTree>
    <p:extLst>
      <p:ext uri="{BB962C8B-B14F-4D97-AF65-F5344CB8AC3E}">
        <p14:creationId xmlns:p14="http://schemas.microsoft.com/office/powerpoint/2010/main" val="104621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A872C-AC73-1F49-DD50-723E41F858A3}"/>
              </a:ext>
            </a:extLst>
          </p:cNvPr>
          <p:cNvSpPr txBox="1"/>
          <p:nvPr/>
        </p:nvSpPr>
        <p:spPr>
          <a:xfrm>
            <a:off x="690280" y="935223"/>
            <a:ext cx="75841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Datasets: GTSRB, Indian, SA-TRS, Tunisian</a:t>
            </a: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Resize (64×64), Normalize, One-hot Encode</a:t>
            </a: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Augmentation: Rotate, Zoom, Brightness, Noise, Flip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Model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Layers: 3×Conv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Dropout → Dense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~1.8M parameters, optimized for edge devices</a:t>
            </a: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Loss: Categorical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Optimizer: Adam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Train/Validation Split: 80/20</a:t>
            </a: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ModelCheckpoint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webcam detection (OpenCV)</a:t>
            </a:r>
          </a:p>
          <a:p>
            <a:pPr marL="538163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on Raspberry Pi 4 &amp; Jetson Nano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0B0D8B8-7199-5508-1464-7F4F3615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78" y="935223"/>
            <a:ext cx="3217489" cy="543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0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31746-3314-4240-3734-68D609376B2E}"/>
              </a:ext>
            </a:extLst>
          </p:cNvPr>
          <p:cNvSpPr txBox="1"/>
          <p:nvPr/>
        </p:nvSpPr>
        <p:spPr>
          <a:xfrm>
            <a:off x="1064131" y="937042"/>
            <a:ext cx="95653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CNN model was thoroughly evaluated on both static test sets and real-time scenarios.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Highlights: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97.3% across multi-domain datasets.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0.972 – strong balance between precision and recall.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FPS: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14–18 FPS on Raspberry Pi and Jetson Nano.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Time: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&lt;70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/frame on embedded hardware.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Observations: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classes &gt;90% precision.</a:t>
            </a:r>
          </a:p>
          <a:p>
            <a:pPr marL="53816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confusion between similar-shaped signs like speed limits and warnings.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its objective of being fast, accurate, and real-time deployable.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8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1197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Noida Institute of Engineering &amp; Technology</vt:lpstr>
      <vt:lpstr>Presentation Outline</vt:lpstr>
      <vt:lpstr>Introduction</vt:lpstr>
      <vt:lpstr>Literature Review</vt:lpstr>
      <vt:lpstr>Research Gap</vt:lpstr>
      <vt:lpstr>How to overcome Research Gap</vt:lpstr>
      <vt:lpstr>Objective of the Research work</vt:lpstr>
      <vt:lpstr>Methodology</vt:lpstr>
      <vt:lpstr>Result</vt:lpstr>
      <vt:lpstr>Conclusion</vt:lpstr>
      <vt:lpstr>References</vt:lpstr>
      <vt:lpstr>Noida institute of Engineering &amp;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&amp; Technology</dc:title>
  <dc:creator>TARANG VERMA</dc:creator>
  <cp:keywords>Auther</cp:keywords>
  <cp:lastModifiedBy>therishii__ 06</cp:lastModifiedBy>
  <cp:revision>26</cp:revision>
  <dcterms:created xsi:type="dcterms:W3CDTF">2024-04-16T08:59:59Z</dcterms:created>
  <dcterms:modified xsi:type="dcterms:W3CDTF">2025-05-18T10:52:24Z</dcterms:modified>
</cp:coreProperties>
</file>