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66" r:id="rId4"/>
    <p:sldId id="267" r:id="rId5"/>
    <p:sldId id="263" r:id="rId6"/>
    <p:sldId id="264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4099B-03A8-409E-9017-E0B5D7399C61}" v="2" dt="2018-08-22T15:45:53.278"/>
    <p1510:client id="{08823708-0D25-4E46-9809-1AB2F259FF56}" v="2" dt="2018-11-23T06:23:15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8" autoAdjust="0"/>
    <p:restoredTop sz="94434" autoAdjust="0"/>
  </p:normalViewPr>
  <p:slideViewPr>
    <p:cSldViewPr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D238A-00C7-4F25-876A-44E1388F6B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1413A-A2DF-44D5-AE39-243311B4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1413A-A2DF-44D5-AE39-243311B4A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Parthi\Axis Works\Votary\ppt\logo_cover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42900" y="3242672"/>
            <a:ext cx="8458200" cy="372656"/>
          </a:xfrm>
          <a:prstGeom prst="rect">
            <a:avLst/>
          </a:prstGeom>
          <a:noFill/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0" y="3200400"/>
            <a:ext cx="3886200" cy="457200"/>
          </a:xfrm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Parthi\Axis Works\Votary\ppt\logo_thankyo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7" y="3200400"/>
            <a:ext cx="9172575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799"/>
            <a:ext cx="4040188" cy="3535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905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90799"/>
            <a:ext cx="4041775" cy="3535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Insert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876800" y="3200400"/>
            <a:ext cx="3886200" cy="457200"/>
          </a:xfrm>
        </p:spPr>
        <p:txBody>
          <a:bodyPr>
            <a:normAutofit/>
          </a:bodyPr>
          <a:lstStyle/>
          <a:p>
            <a:r>
              <a:rPr lang="en-IN" dirty="0" smtClean="0"/>
              <a:t>Digital Rights </a:t>
            </a:r>
            <a:r>
              <a:rPr lang="en-IN" dirty="0" err="1" smtClean="0"/>
              <a:t>Mangement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530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W3C HTML working group is developing media extension specifications for HTML5 to enable the delivery of commercial video to consumers over the Web.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 Media Extensions: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Extensions(MSE)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Encrypted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Media Extensions (EME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EME-compliant Content Decryption Module (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CDM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providing access to a platform DRM component which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Content Decryption Module interface 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CDMi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EME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7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662"/>
            <a:ext cx="9144000" cy="45026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543424" y="2878664"/>
            <a:ext cx="3900488" cy="367130"/>
            <a:chOff x="4543424" y="2878664"/>
            <a:chExt cx="3900488" cy="367130"/>
          </a:xfrm>
        </p:grpSpPr>
        <p:sp>
          <p:nvSpPr>
            <p:cNvPr id="7" name="Rectangle 6"/>
            <p:cNvSpPr/>
            <p:nvPr/>
          </p:nvSpPr>
          <p:spPr>
            <a:xfrm>
              <a:off x="7377112" y="2937973"/>
              <a:ext cx="881062" cy="22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/>
            </a:p>
            <a:p>
              <a:r>
                <a:rPr lang="en-IN" dirty="0"/>
                <a:t> 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7112" y="2878664"/>
              <a:ext cx="106680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Widevine</a:t>
              </a:r>
              <a:endParaRPr lang="en-I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2937973"/>
              <a:ext cx="838200" cy="280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43424" y="2907240"/>
              <a:ext cx="1095374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ClearKey</a:t>
              </a:r>
              <a:endParaRPr lang="en-I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9800" y="2937973"/>
              <a:ext cx="942974" cy="22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76936" y="2878664"/>
              <a:ext cx="1185862" cy="3242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PlayReady</a:t>
              </a:r>
              <a:endParaRPr lang="en-IN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53200" y="304800"/>
            <a:ext cx="2743200" cy="381000"/>
          </a:xfrm>
        </p:spPr>
        <p:txBody>
          <a:bodyPr/>
          <a:lstStyle/>
          <a:p>
            <a:r>
              <a:rPr lang="en-IN" dirty="0" smtClean="0"/>
              <a:t>OCDM</a:t>
            </a:r>
            <a:r>
              <a:rPr lang="en-IN" dirty="0" smtClean="0"/>
              <a:t> </a:t>
            </a:r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4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4496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Open Content Decryption Module(OCDM)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added as a plugin to Chrome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is validated with ClearKey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DRM 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on the Chrome browser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uses Open Portable Trusted Execution Environment(OPTEE) for secure decryption, decoding and playback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Used an embedded target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Dragonboard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410c as a reference platform.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Demo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3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181600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dirty="0" smtClean="0"/>
              <a:t>Objectives </a:t>
            </a:r>
            <a:r>
              <a:rPr lang="en-GB" dirty="0"/>
              <a:t>of Multimedia Secure Streaming solution based on downloadable </a:t>
            </a:r>
            <a:r>
              <a:rPr lang="en-GB" dirty="0" smtClean="0"/>
              <a:t>DRM: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2"/>
            <a:r>
              <a:rPr lang="en-GB" dirty="0" smtClean="0"/>
              <a:t>Ability </a:t>
            </a:r>
            <a:r>
              <a:rPr lang="en-GB" dirty="0"/>
              <a:t>to identify DRM type and to extend support for client side media player</a:t>
            </a:r>
            <a:r>
              <a:rPr lang="en-GB" dirty="0" smtClean="0"/>
              <a:t>.</a:t>
            </a:r>
          </a:p>
          <a:p>
            <a:pPr marL="914400" lvl="2" indent="0">
              <a:buNone/>
            </a:pPr>
            <a:endParaRPr lang="en-IN" dirty="0"/>
          </a:p>
          <a:p>
            <a:pPr lvl="2"/>
            <a:r>
              <a:rPr lang="en-GB" dirty="0"/>
              <a:t>Multimedia streaming solution </a:t>
            </a:r>
            <a:r>
              <a:rPr lang="en-GB" dirty="0" smtClean="0"/>
              <a:t>should able </a:t>
            </a:r>
            <a:r>
              <a:rPr lang="en-GB" dirty="0"/>
              <a:t>to download custom DRM plugin to support </a:t>
            </a:r>
            <a:r>
              <a:rPr lang="en-GB" dirty="0" smtClean="0"/>
              <a:t>playback</a:t>
            </a:r>
          </a:p>
          <a:p>
            <a:pPr marL="914400" lvl="2" indent="0">
              <a:buNone/>
            </a:pPr>
            <a:endParaRPr lang="en-IN" dirty="0"/>
          </a:p>
          <a:p>
            <a:pPr lvl="2"/>
            <a:r>
              <a:rPr lang="en-US" dirty="0"/>
              <a:t>This </a:t>
            </a:r>
            <a:r>
              <a:rPr lang="en-US" dirty="0" smtClean="0"/>
              <a:t>solution will help </a:t>
            </a:r>
            <a:r>
              <a:rPr lang="en-US" dirty="0"/>
              <a:t>an existing media player to extend for new DRM types</a:t>
            </a:r>
            <a:r>
              <a:rPr lang="en-GB" dirty="0" smtClean="0"/>
              <a:t>.</a:t>
            </a:r>
          </a:p>
          <a:p>
            <a:pPr marL="914400" lvl="2" indent="0">
              <a:buNone/>
            </a:pPr>
            <a:endParaRPr lang="en-IN" dirty="0"/>
          </a:p>
          <a:p>
            <a:pPr lvl="2"/>
            <a:r>
              <a:rPr lang="en-GB" dirty="0"/>
              <a:t>Ensures the media </a:t>
            </a:r>
            <a:r>
              <a:rPr lang="en-GB" dirty="0" smtClean="0"/>
              <a:t>playback, </a:t>
            </a:r>
            <a:r>
              <a:rPr lang="en-GB" dirty="0"/>
              <a:t>abides with secure measures to maintain data integrity.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 </a:t>
            </a:r>
            <a:endParaRPr lang="en-IN" dirty="0"/>
          </a:p>
          <a:p>
            <a:pPr lvl="2"/>
            <a:r>
              <a:rPr lang="en-IN" dirty="0" smtClean="0"/>
              <a:t>The design </a:t>
            </a:r>
            <a:r>
              <a:rPr lang="en-IN" dirty="0"/>
              <a:t>of this DRM framework is agnostic and abstracts specific DRM scheme.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86200" y="304800"/>
            <a:ext cx="5029200" cy="381000"/>
          </a:xfrm>
        </p:spPr>
        <p:txBody>
          <a:bodyPr/>
          <a:lstStyle/>
          <a:p>
            <a:r>
              <a:rPr lang="en-IN" b="1" dirty="0" smtClean="0"/>
              <a:t>Votarytech Solution-  Downloadable DRM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0" y="304800"/>
            <a:ext cx="3810000" cy="381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b="1" dirty="0"/>
              <a:t>Downloadable DRM Solution</a:t>
            </a:r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57809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76408" y="253197"/>
            <a:ext cx="3730029" cy="3202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b="1" dirty="0"/>
              <a:t>Downloadable DRM Solution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798095"/>
            <a:ext cx="8839200" cy="5831305"/>
            <a:chOff x="435541" y="51139"/>
            <a:chExt cx="8054790" cy="6793987"/>
          </a:xfrm>
        </p:grpSpPr>
        <p:sp>
          <p:nvSpPr>
            <p:cNvPr id="6" name="CustomShape 1"/>
            <p:cNvSpPr/>
            <p:nvPr/>
          </p:nvSpPr>
          <p:spPr>
            <a:xfrm>
              <a:off x="435541" y="51139"/>
              <a:ext cx="1240894" cy="457172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CDN</a:t>
              </a:r>
            </a:p>
          </p:txBody>
        </p:sp>
        <p:sp>
          <p:nvSpPr>
            <p:cNvPr id="7" name="CustomShape 2"/>
            <p:cNvSpPr/>
            <p:nvPr/>
          </p:nvSpPr>
          <p:spPr>
            <a:xfrm>
              <a:off x="4172845" y="65671"/>
              <a:ext cx="4121556" cy="457172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LICENSE SERVER</a:t>
              </a:r>
            </a:p>
          </p:txBody>
        </p:sp>
        <p:sp>
          <p:nvSpPr>
            <p:cNvPr id="8" name="CustomShape 3"/>
            <p:cNvSpPr/>
            <p:nvPr/>
          </p:nvSpPr>
          <p:spPr>
            <a:xfrm>
              <a:off x="4199180" y="718773"/>
              <a:ext cx="4095220" cy="457172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r>
                <a:rPr lang="en-IN" sz="1633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           WEB SERVER</a:t>
              </a:r>
            </a:p>
          </p:txBody>
        </p:sp>
        <p:sp>
          <p:nvSpPr>
            <p:cNvPr id="9" name="CustomShape 4"/>
            <p:cNvSpPr/>
            <p:nvPr/>
          </p:nvSpPr>
          <p:spPr>
            <a:xfrm>
              <a:off x="2351169" y="1371875"/>
              <a:ext cx="5943231" cy="457172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APPLICATION</a:t>
              </a:r>
            </a:p>
          </p:txBody>
        </p:sp>
        <p:sp>
          <p:nvSpPr>
            <p:cNvPr id="10" name="CustomShape 6"/>
            <p:cNvSpPr/>
            <p:nvPr/>
          </p:nvSpPr>
          <p:spPr>
            <a:xfrm>
              <a:off x="718413" y="2939321"/>
              <a:ext cx="7771918" cy="979654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/>
            <p:cNvSpPr/>
            <p:nvPr/>
          </p:nvSpPr>
          <p:spPr>
            <a:xfrm>
              <a:off x="805566" y="3200562"/>
              <a:ext cx="1110274" cy="522482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NET</a:t>
              </a:r>
            </a:p>
          </p:txBody>
        </p:sp>
        <p:sp>
          <p:nvSpPr>
            <p:cNvPr id="12" name="CustomShape 8"/>
            <p:cNvSpPr/>
            <p:nvPr/>
          </p:nvSpPr>
          <p:spPr>
            <a:xfrm>
              <a:off x="2285859" y="3069941"/>
              <a:ext cx="6073852" cy="718413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TextShape 9"/>
            <p:cNvSpPr txBox="1"/>
            <p:nvPr/>
          </p:nvSpPr>
          <p:spPr>
            <a:xfrm>
              <a:off x="2330404" y="3237732"/>
              <a:ext cx="1356521" cy="587822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633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Media Stack</a:t>
              </a:r>
            </a:p>
          </p:txBody>
        </p:sp>
        <p:sp>
          <p:nvSpPr>
            <p:cNvPr id="14" name="CustomShape 10"/>
            <p:cNvSpPr/>
            <p:nvPr/>
          </p:nvSpPr>
          <p:spPr>
            <a:xfrm>
              <a:off x="3809347" y="3135252"/>
              <a:ext cx="1741909" cy="522482"/>
            </a:xfrm>
            <a:prstGeom prst="rect">
              <a:avLst/>
            </a:prstGeom>
            <a:solidFill>
              <a:srgbClr val="E5E090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MediaKeySession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" name="CustomShape 11"/>
            <p:cNvSpPr/>
            <p:nvPr/>
          </p:nvSpPr>
          <p:spPr>
            <a:xfrm>
              <a:off x="5801131" y="3135252"/>
              <a:ext cx="1744575" cy="522482"/>
            </a:xfrm>
            <a:prstGeom prst="rect">
              <a:avLst/>
            </a:prstGeom>
            <a:solidFill>
              <a:srgbClr val="E5E090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MediaKeySession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" name="CustomShape 12"/>
            <p:cNvSpPr/>
            <p:nvPr/>
          </p:nvSpPr>
          <p:spPr>
            <a:xfrm>
              <a:off x="3200202" y="4963938"/>
              <a:ext cx="5290129" cy="522482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Content Decryption Module</a:t>
              </a:r>
            </a:p>
          </p:txBody>
        </p:sp>
        <p:sp>
          <p:nvSpPr>
            <p:cNvPr id="17" name="CustomShape 13"/>
            <p:cNvSpPr/>
            <p:nvPr/>
          </p:nvSpPr>
          <p:spPr>
            <a:xfrm>
              <a:off x="3200202" y="5747661"/>
              <a:ext cx="5290129" cy="457172"/>
            </a:xfrm>
            <a:prstGeom prst="rect">
              <a:avLst/>
            </a:prstGeom>
            <a:solidFill>
              <a:srgbClr val="99FF66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Platform</a:t>
              </a: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2971616" y="6387954"/>
              <a:ext cx="2285858" cy="4571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Downloadable DRM</a:t>
              </a:r>
            </a:p>
          </p:txBody>
        </p:sp>
        <p:sp>
          <p:nvSpPr>
            <p:cNvPr id="19" name="Line 15"/>
            <p:cNvSpPr/>
            <p:nvPr/>
          </p:nvSpPr>
          <p:spPr>
            <a:xfrm>
              <a:off x="1064131" y="522842"/>
              <a:ext cx="0" cy="2677720"/>
            </a:xfrm>
            <a:prstGeom prst="line">
              <a:avLst/>
            </a:prstGeom>
            <a:ln>
              <a:solidFill>
                <a:srgbClr val="3333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16"/>
            <p:cNvSpPr/>
            <p:nvPr/>
          </p:nvSpPr>
          <p:spPr>
            <a:xfrm>
              <a:off x="1929437" y="65671"/>
              <a:ext cx="2017008" cy="4571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 anchor="ctr"/>
            <a:lstStyle/>
            <a:p>
              <a:pPr algn="ctr"/>
              <a:r>
                <a:rPr lang="en-IN" sz="1633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DRM Plugins Server</a:t>
              </a:r>
            </a:p>
          </p:txBody>
        </p:sp>
        <p:sp>
          <p:nvSpPr>
            <p:cNvPr id="21" name="Line 19"/>
            <p:cNvSpPr/>
            <p:nvPr/>
          </p:nvSpPr>
          <p:spPr>
            <a:xfrm flipV="1">
              <a:off x="2466127" y="1814516"/>
              <a:ext cx="0" cy="1240894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0"/>
            <p:cNvSpPr/>
            <p:nvPr/>
          </p:nvSpPr>
          <p:spPr>
            <a:xfrm>
              <a:off x="2716009" y="1835383"/>
              <a:ext cx="0" cy="1240894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1"/>
            <p:cNvSpPr/>
            <p:nvPr/>
          </p:nvSpPr>
          <p:spPr>
            <a:xfrm>
              <a:off x="3615063" y="1829048"/>
              <a:ext cx="0" cy="1240894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2"/>
            <p:cNvSpPr/>
            <p:nvPr/>
          </p:nvSpPr>
          <p:spPr>
            <a:xfrm flipV="1">
              <a:off x="4245166" y="1829047"/>
              <a:ext cx="0" cy="1306205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3"/>
            <p:cNvSpPr/>
            <p:nvPr/>
          </p:nvSpPr>
          <p:spPr>
            <a:xfrm>
              <a:off x="4832958" y="1829047"/>
              <a:ext cx="0" cy="1306205"/>
            </a:xfrm>
            <a:prstGeom prst="line">
              <a:avLst/>
            </a:prstGeom>
            <a:ln>
              <a:solidFill>
                <a:srgbClr val="FF3333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4"/>
            <p:cNvSpPr/>
            <p:nvPr/>
          </p:nvSpPr>
          <p:spPr>
            <a:xfrm>
              <a:off x="5676421" y="1894357"/>
              <a:ext cx="0" cy="1175584"/>
            </a:xfrm>
            <a:prstGeom prst="line">
              <a:avLst/>
            </a:prstGeom>
            <a:ln>
              <a:solidFill>
                <a:srgbClr val="CC99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5"/>
            <p:cNvSpPr/>
            <p:nvPr/>
          </p:nvSpPr>
          <p:spPr>
            <a:xfrm flipV="1">
              <a:off x="6297195" y="1829047"/>
              <a:ext cx="0" cy="1306205"/>
            </a:xfrm>
            <a:prstGeom prst="line">
              <a:avLst/>
            </a:prstGeom>
            <a:ln>
              <a:solidFill>
                <a:srgbClr val="CC99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7"/>
            <p:cNvSpPr/>
            <p:nvPr/>
          </p:nvSpPr>
          <p:spPr>
            <a:xfrm>
              <a:off x="3608337" y="3788354"/>
              <a:ext cx="0" cy="1175584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8"/>
            <p:cNvSpPr/>
            <p:nvPr/>
          </p:nvSpPr>
          <p:spPr>
            <a:xfrm flipV="1">
              <a:off x="4049235" y="3657734"/>
              <a:ext cx="0" cy="1306205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29"/>
            <p:cNvSpPr/>
            <p:nvPr/>
          </p:nvSpPr>
          <p:spPr>
            <a:xfrm>
              <a:off x="4936166" y="3657734"/>
              <a:ext cx="0" cy="1306205"/>
            </a:xfrm>
            <a:prstGeom prst="line">
              <a:avLst/>
            </a:prstGeom>
            <a:ln>
              <a:solidFill>
                <a:srgbClr val="FF3333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0"/>
            <p:cNvSpPr/>
            <p:nvPr/>
          </p:nvSpPr>
          <p:spPr>
            <a:xfrm flipH="1">
              <a:off x="4268559" y="5486420"/>
              <a:ext cx="14920" cy="901534"/>
            </a:xfrm>
            <a:prstGeom prst="line">
              <a:avLst/>
            </a:prstGeom>
            <a:ln w="285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1"/>
            <p:cNvSpPr/>
            <p:nvPr/>
          </p:nvSpPr>
          <p:spPr>
            <a:xfrm>
              <a:off x="8013993" y="5486420"/>
              <a:ext cx="0" cy="261241"/>
            </a:xfrm>
            <a:prstGeom prst="line">
              <a:avLst/>
            </a:prstGeom>
            <a:ln>
              <a:solidFill>
                <a:srgbClr val="3333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2"/>
            <p:cNvSpPr/>
            <p:nvPr/>
          </p:nvSpPr>
          <p:spPr>
            <a:xfrm>
              <a:off x="5744191" y="3788354"/>
              <a:ext cx="0" cy="11755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3"/>
            <p:cNvSpPr/>
            <p:nvPr/>
          </p:nvSpPr>
          <p:spPr>
            <a:xfrm flipV="1">
              <a:off x="6139163" y="3657734"/>
              <a:ext cx="0" cy="1306205"/>
            </a:xfrm>
            <a:prstGeom prst="line">
              <a:avLst/>
            </a:prstGeom>
            <a:ln>
              <a:solidFill>
                <a:srgbClr val="CC99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4"/>
            <p:cNvSpPr/>
            <p:nvPr/>
          </p:nvSpPr>
          <p:spPr>
            <a:xfrm>
              <a:off x="6906395" y="3657734"/>
              <a:ext cx="0" cy="1306205"/>
            </a:xfrm>
            <a:prstGeom prst="line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5"/>
            <p:cNvSpPr/>
            <p:nvPr/>
          </p:nvSpPr>
          <p:spPr>
            <a:xfrm>
              <a:off x="7700827" y="3788354"/>
              <a:ext cx="0" cy="1240894"/>
            </a:xfrm>
            <a:prstGeom prst="line">
              <a:avLst/>
            </a:prstGeom>
            <a:ln>
              <a:solidFill>
                <a:srgbClr val="3333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6"/>
            <p:cNvSpPr/>
            <p:nvPr/>
          </p:nvSpPr>
          <p:spPr>
            <a:xfrm flipV="1">
              <a:off x="8041187" y="3788354"/>
              <a:ext cx="0" cy="1175584"/>
            </a:xfrm>
            <a:prstGeom prst="line">
              <a:avLst/>
            </a:prstGeom>
            <a:ln>
              <a:solidFill>
                <a:srgbClr val="3333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TextShape 37"/>
            <p:cNvSpPr txBox="1"/>
            <p:nvPr/>
          </p:nvSpPr>
          <p:spPr>
            <a:xfrm rot="5397000">
              <a:off x="3969332" y="874386"/>
              <a:ext cx="1044964" cy="314142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Get License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" name="Line 5"/>
            <p:cNvSpPr/>
            <p:nvPr/>
          </p:nvSpPr>
          <p:spPr>
            <a:xfrm flipV="1">
              <a:off x="4418320" y="495898"/>
              <a:ext cx="3697" cy="849033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18"/>
            <p:cNvSpPr/>
            <p:nvPr/>
          </p:nvSpPr>
          <p:spPr>
            <a:xfrm>
              <a:off x="4702242" y="522842"/>
              <a:ext cx="0" cy="849033"/>
            </a:xfrm>
            <a:prstGeom prst="line">
              <a:avLst/>
            </a:prstGeom>
            <a:ln>
              <a:solidFill>
                <a:srgbClr val="FF3333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TextShape 38"/>
            <p:cNvSpPr txBox="1"/>
            <p:nvPr/>
          </p:nvSpPr>
          <p:spPr>
            <a:xfrm rot="5363400">
              <a:off x="4384996" y="764913"/>
              <a:ext cx="847517" cy="261895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License</a:t>
              </a:r>
            </a:p>
          </p:txBody>
        </p:sp>
        <p:sp>
          <p:nvSpPr>
            <p:cNvPr id="42" name="TextShape 39"/>
            <p:cNvSpPr txBox="1"/>
            <p:nvPr/>
          </p:nvSpPr>
          <p:spPr>
            <a:xfrm rot="5589600">
              <a:off x="2034362" y="2225630"/>
              <a:ext cx="1076100" cy="262941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NeedKey</a:t>
              </a:r>
              <a:endParaRPr lang="en-IN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Shape 40"/>
            <p:cNvSpPr txBox="1"/>
            <p:nvPr/>
          </p:nvSpPr>
          <p:spPr>
            <a:xfrm rot="5442000">
              <a:off x="2082432" y="2225843"/>
              <a:ext cx="1582606" cy="271023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IsTypeSupported</a:t>
              </a:r>
              <a:r>
                <a:rPr lang="en-IN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44" name="TextShape 41"/>
            <p:cNvSpPr txBox="1"/>
            <p:nvPr/>
          </p:nvSpPr>
          <p:spPr>
            <a:xfrm rot="5500200">
              <a:off x="3003615" y="2073037"/>
              <a:ext cx="1443504" cy="272226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CreateSession</a:t>
              </a:r>
              <a:r>
                <a:rPr lang="en-IN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45" name="TextShape 42"/>
            <p:cNvSpPr txBox="1"/>
            <p:nvPr/>
          </p:nvSpPr>
          <p:spPr>
            <a:xfrm rot="5395800">
              <a:off x="3903273" y="2206008"/>
              <a:ext cx="1007815" cy="196858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  <p:sp>
          <p:nvSpPr>
            <p:cNvPr id="46" name="TextShape 43"/>
            <p:cNvSpPr txBox="1"/>
            <p:nvPr/>
          </p:nvSpPr>
          <p:spPr>
            <a:xfrm rot="5520000">
              <a:off x="4331060" y="2416573"/>
              <a:ext cx="1177985" cy="274846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Update()</a:t>
              </a:r>
            </a:p>
          </p:txBody>
        </p:sp>
        <p:sp>
          <p:nvSpPr>
            <p:cNvPr id="47" name="TextShape 44"/>
            <p:cNvSpPr txBox="1"/>
            <p:nvPr/>
          </p:nvSpPr>
          <p:spPr>
            <a:xfrm rot="5347200">
              <a:off x="5145814" y="2206790"/>
              <a:ext cx="1420470" cy="278427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CreateSession</a:t>
              </a:r>
              <a:r>
                <a:rPr lang="en-IN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48" name="TextShape 45"/>
            <p:cNvSpPr txBox="1"/>
            <p:nvPr/>
          </p:nvSpPr>
          <p:spPr>
            <a:xfrm rot="5423400">
              <a:off x="5956786" y="2287366"/>
              <a:ext cx="892043" cy="239273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  <p:sp>
          <p:nvSpPr>
            <p:cNvPr id="49" name="TextShape 46"/>
            <p:cNvSpPr txBox="1"/>
            <p:nvPr/>
          </p:nvSpPr>
          <p:spPr>
            <a:xfrm rot="5443200">
              <a:off x="6493921" y="2298457"/>
              <a:ext cx="890595" cy="217278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Update()</a:t>
              </a:r>
            </a:p>
          </p:txBody>
        </p:sp>
        <p:sp>
          <p:nvSpPr>
            <p:cNvPr id="50" name="TextShape 47"/>
            <p:cNvSpPr txBox="1"/>
            <p:nvPr/>
          </p:nvSpPr>
          <p:spPr>
            <a:xfrm rot="5359200">
              <a:off x="3046513" y="4484737"/>
              <a:ext cx="1299021" cy="243607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Generate Request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1" name="TextShape 48"/>
            <p:cNvSpPr txBox="1"/>
            <p:nvPr/>
          </p:nvSpPr>
          <p:spPr>
            <a:xfrm rot="5359200">
              <a:off x="5265208" y="4391296"/>
              <a:ext cx="1082245" cy="312613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Generate Request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2" name="TextShape 49"/>
            <p:cNvSpPr txBox="1"/>
            <p:nvPr/>
          </p:nvSpPr>
          <p:spPr>
            <a:xfrm rot="5361000">
              <a:off x="3470662" y="4457507"/>
              <a:ext cx="1299021" cy="259788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License Request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3" name="TextShape 50"/>
            <p:cNvSpPr txBox="1"/>
            <p:nvPr/>
          </p:nvSpPr>
          <p:spPr>
            <a:xfrm rot="5520000">
              <a:off x="4443518" y="4445297"/>
              <a:ext cx="1151093" cy="236750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Provide License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4" name="TextShape 51"/>
            <p:cNvSpPr txBox="1"/>
            <p:nvPr/>
          </p:nvSpPr>
          <p:spPr>
            <a:xfrm rot="5361000">
              <a:off x="5571742" y="4557143"/>
              <a:ext cx="1299021" cy="254057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License Request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5" name="TextShape 52"/>
            <p:cNvSpPr txBox="1"/>
            <p:nvPr/>
          </p:nvSpPr>
          <p:spPr>
            <a:xfrm rot="5520000">
              <a:off x="6404916" y="4454989"/>
              <a:ext cx="1151093" cy="236750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Provide License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6" name="TextShape 53"/>
            <p:cNvSpPr txBox="1"/>
            <p:nvPr/>
          </p:nvSpPr>
          <p:spPr>
            <a:xfrm rot="5347800">
              <a:off x="7011716" y="4423199"/>
              <a:ext cx="1140959" cy="266371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Decrypt Frame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7" name="TextShape 54"/>
            <p:cNvSpPr txBox="1"/>
            <p:nvPr/>
          </p:nvSpPr>
          <p:spPr>
            <a:xfrm rot="5491800">
              <a:off x="7548450" y="4328679"/>
              <a:ext cx="831154" cy="220438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Frame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8" name="TextShape 55"/>
            <p:cNvSpPr txBox="1"/>
            <p:nvPr/>
          </p:nvSpPr>
          <p:spPr>
            <a:xfrm>
              <a:off x="1066243" y="2608537"/>
              <a:ext cx="1012635" cy="338960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814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Browser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9" name="Line 56"/>
            <p:cNvSpPr/>
            <p:nvPr/>
          </p:nvSpPr>
          <p:spPr>
            <a:xfrm flipV="1">
              <a:off x="1907480" y="3461803"/>
              <a:ext cx="378968" cy="5889"/>
            </a:xfrm>
            <a:prstGeom prst="line">
              <a:avLst/>
            </a:prstGeom>
            <a:ln>
              <a:solidFill>
                <a:srgbClr val="3333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7"/>
            <p:cNvSpPr/>
            <p:nvPr/>
          </p:nvSpPr>
          <p:spPr>
            <a:xfrm>
              <a:off x="603394" y="4433283"/>
              <a:ext cx="1878395" cy="21634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58"/>
            <p:cNvSpPr/>
            <p:nvPr/>
          </p:nvSpPr>
          <p:spPr>
            <a:xfrm>
              <a:off x="675812" y="4772602"/>
              <a:ext cx="587792" cy="0"/>
            </a:xfrm>
            <a:prstGeom prst="line">
              <a:avLst/>
            </a:prstGeom>
            <a:ln>
              <a:solidFill>
                <a:srgbClr val="3333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TextShape 59"/>
            <p:cNvSpPr txBox="1"/>
            <p:nvPr/>
          </p:nvSpPr>
          <p:spPr>
            <a:xfrm>
              <a:off x="1371514" y="4483418"/>
              <a:ext cx="1218689" cy="1727786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27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Content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r>
                <a:rPr lang="en-IN" sz="127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Encrypted Key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r>
                <a:rPr lang="en-IN" sz="127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Command/ Event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r>
                <a:rPr lang="en-IN" sz="127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Optional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3" name="Line 60"/>
            <p:cNvSpPr/>
            <p:nvPr/>
          </p:nvSpPr>
          <p:spPr>
            <a:xfrm>
              <a:off x="661376" y="5256921"/>
              <a:ext cx="587792" cy="0"/>
            </a:xfrm>
            <a:prstGeom prst="line">
              <a:avLst/>
            </a:prstGeom>
            <a:ln>
              <a:solidFill>
                <a:srgbClr val="FF3333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1"/>
            <p:cNvSpPr/>
            <p:nvPr/>
          </p:nvSpPr>
          <p:spPr>
            <a:xfrm>
              <a:off x="704071" y="5770584"/>
              <a:ext cx="536824" cy="15738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2"/>
            <p:cNvSpPr/>
            <p:nvPr/>
          </p:nvSpPr>
          <p:spPr>
            <a:xfrm>
              <a:off x="718413" y="6315724"/>
              <a:ext cx="522482" cy="0"/>
            </a:xfrm>
            <a:prstGeom prst="line">
              <a:avLst/>
            </a:prstGeom>
            <a:ln>
              <a:solidFill>
                <a:srgbClr val="CC99FF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TextShape 41"/>
            <p:cNvSpPr txBox="1"/>
            <p:nvPr/>
          </p:nvSpPr>
          <p:spPr>
            <a:xfrm rot="5500200">
              <a:off x="2080686" y="1630952"/>
              <a:ext cx="2308476" cy="314698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b="1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Fetch_InstallDRM_Plugin</a:t>
              </a:r>
              <a:r>
                <a:rPr lang="en-IN" sz="1089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()</a:t>
              </a:r>
              <a:endParaRPr lang="en-IN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3115491" y="522843"/>
              <a:ext cx="26412" cy="58651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Shape 41"/>
            <p:cNvSpPr txBox="1"/>
            <p:nvPr/>
          </p:nvSpPr>
          <p:spPr>
            <a:xfrm rot="5500200">
              <a:off x="3882756" y="5784441"/>
              <a:ext cx="1146134" cy="256335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089" b="1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NotifyDRM</a:t>
              </a:r>
              <a:r>
                <a:rPr lang="en-IN" sz="1089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()</a:t>
              </a:r>
              <a:endParaRPr lang="en-IN" sz="163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9" name="Line 23"/>
            <p:cNvSpPr/>
            <p:nvPr/>
          </p:nvSpPr>
          <p:spPr>
            <a:xfrm>
              <a:off x="6818901" y="1847987"/>
              <a:ext cx="0" cy="1306205"/>
            </a:xfrm>
            <a:prstGeom prst="line">
              <a:avLst/>
            </a:prstGeom>
            <a:ln>
              <a:solidFill>
                <a:srgbClr val="FF3333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0" name="Group 69"/>
            <p:cNvGrpSpPr/>
            <p:nvPr/>
          </p:nvGrpSpPr>
          <p:grpSpPr>
            <a:xfrm>
              <a:off x="6395785" y="471815"/>
              <a:ext cx="538497" cy="902922"/>
              <a:chOff x="4843744" y="516591"/>
              <a:chExt cx="593655" cy="995409"/>
            </a:xfrm>
          </p:grpSpPr>
          <p:sp>
            <p:nvSpPr>
              <p:cNvPr id="74" name="Line 5"/>
              <p:cNvSpPr/>
              <p:nvPr/>
            </p:nvSpPr>
            <p:spPr>
              <a:xfrm flipV="1">
                <a:off x="4843744" y="546296"/>
                <a:ext cx="4076" cy="936000"/>
              </a:xfrm>
              <a:prstGeom prst="line">
                <a:avLst/>
              </a:prstGeom>
              <a:ln>
                <a:solidFill>
                  <a:srgbClr val="000000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Line 18"/>
              <p:cNvSpPr/>
              <p:nvPr/>
            </p:nvSpPr>
            <p:spPr>
              <a:xfrm>
                <a:off x="5183895" y="576000"/>
                <a:ext cx="0" cy="936000"/>
              </a:xfrm>
              <a:prstGeom prst="line">
                <a:avLst/>
              </a:prstGeom>
              <a:ln>
                <a:solidFill>
                  <a:srgbClr val="FF3333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" name="TextShape 38"/>
              <p:cNvSpPr txBox="1"/>
              <p:nvPr/>
            </p:nvSpPr>
            <p:spPr>
              <a:xfrm rot="5363400">
                <a:off x="4847114" y="864420"/>
                <a:ext cx="938114" cy="2424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38" tIns="40819" rIns="81638" bIns="40819"/>
              <a:lstStyle/>
              <a:p>
                <a:r>
                  <a:rPr lang="en-IN" sz="11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License</a:t>
                </a:r>
              </a:p>
            </p:txBody>
          </p:sp>
        </p:grpSp>
        <p:sp>
          <p:nvSpPr>
            <p:cNvPr id="71" name="TextShape 37"/>
            <p:cNvSpPr txBox="1"/>
            <p:nvPr/>
          </p:nvSpPr>
          <p:spPr>
            <a:xfrm rot="5397000">
              <a:off x="5932140" y="766205"/>
              <a:ext cx="1044964" cy="314142"/>
            </a:xfrm>
            <a:prstGeom prst="rect">
              <a:avLst/>
            </a:prstGeom>
            <a:noFill/>
            <a:ln>
              <a:noFill/>
            </a:ln>
          </p:spPr>
          <p:txBody>
            <a:bodyPr lIns="81638" tIns="40819" rIns="81638" bIns="40819"/>
            <a:lstStyle/>
            <a:p>
              <a:r>
                <a:rPr lang="en-IN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Get License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3834764" y="5486420"/>
              <a:ext cx="0" cy="26124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126997" y="5325529"/>
              <a:ext cx="808743" cy="66062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100" dirty="0">
                  <a:latin typeface="Arial" panose="020B0604020202020204" pitchFamily="34" charset="0"/>
                  <a:cs typeface="Arial" panose="020B0604020202020204" pitchFamily="34" charset="0"/>
                </a:rPr>
                <a:t>Platform capabilities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1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209800"/>
            <a:ext cx="508969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6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290</Words>
  <Application>Microsoft Office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Axis Creative Agency</dc:creator>
  <cp:lastModifiedBy>Gnana Sekhar Surneni</cp:lastModifiedBy>
  <cp:revision>763</cp:revision>
  <dcterms:created xsi:type="dcterms:W3CDTF">2006-08-16T00:00:00Z</dcterms:created>
  <dcterms:modified xsi:type="dcterms:W3CDTF">2019-07-11T15:03:05Z</dcterms:modified>
</cp:coreProperties>
</file>