
<file path=[Content_Types].xml><?xml version="1.0" encoding="utf-8"?>
<Types xmlns="http://schemas.openxmlformats.org/package/2006/content-types">
  <Default Extension="1" ContentType="image/jpeg"/>
  <Default Extension="6jOpMM4ocOgfnuMqwpohpa63HENb4ggrat4veFQaOX0"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0" r:id="rId3"/>
    <p:sldId id="256" r:id="rId4"/>
    <p:sldId id="257" r:id="rId5"/>
    <p:sldId id="258" r:id="rId6"/>
    <p:sldId id="259"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9" d="100"/>
          <a:sy n="99" d="100"/>
        </p:scale>
        <p:origin x="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05405A34-61A3-4176-BD56-300E92BFA26A}" type="datetimeFigureOut">
              <a:rPr lang="en-US" smtClean="0"/>
              <a:t>2/13/2024</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26E30691-070A-40F5-A341-8FCF2F8E5CA8}"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3347343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05A34-61A3-4176-BD56-300E92BFA26A}"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30691-070A-40F5-A341-8FCF2F8E5CA8}" type="slidenum">
              <a:rPr lang="en-US" smtClean="0"/>
              <a:t>‹#›</a:t>
            </a:fld>
            <a:endParaRPr lang="en-US"/>
          </a:p>
        </p:txBody>
      </p:sp>
    </p:spTree>
    <p:extLst>
      <p:ext uri="{BB962C8B-B14F-4D97-AF65-F5344CB8AC3E}">
        <p14:creationId xmlns:p14="http://schemas.microsoft.com/office/powerpoint/2010/main" val="185468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05405A34-61A3-4176-BD56-300E92BFA26A}" type="datetimeFigureOut">
              <a:rPr lang="en-US" smtClean="0"/>
              <a:t>2/13/2024</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26E30691-070A-40F5-A341-8FCF2F8E5CA8}"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42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05A34-61A3-4176-BD56-300E92BFA26A}"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30691-070A-40F5-A341-8FCF2F8E5CA8}" type="slidenum">
              <a:rPr lang="en-US" smtClean="0"/>
              <a:t>‹#›</a:t>
            </a:fld>
            <a:endParaRPr lang="en-US"/>
          </a:p>
        </p:txBody>
      </p:sp>
    </p:spTree>
    <p:extLst>
      <p:ext uri="{BB962C8B-B14F-4D97-AF65-F5344CB8AC3E}">
        <p14:creationId xmlns:p14="http://schemas.microsoft.com/office/powerpoint/2010/main" val="372444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5405A34-61A3-4176-BD56-300E92BFA26A}" type="datetimeFigureOut">
              <a:rPr lang="en-US" smtClean="0"/>
              <a:t>2/13/2024</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26E30691-070A-40F5-A341-8FCF2F8E5CA8}"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6776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05A34-61A3-4176-BD56-300E92BFA26A}"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30691-070A-40F5-A341-8FCF2F8E5CA8}" type="slidenum">
              <a:rPr lang="en-US" smtClean="0"/>
              <a:t>‹#›</a:t>
            </a:fld>
            <a:endParaRPr lang="en-US"/>
          </a:p>
        </p:txBody>
      </p:sp>
    </p:spTree>
    <p:extLst>
      <p:ext uri="{BB962C8B-B14F-4D97-AF65-F5344CB8AC3E}">
        <p14:creationId xmlns:p14="http://schemas.microsoft.com/office/powerpoint/2010/main" val="5978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05A34-61A3-4176-BD56-300E92BFA26A}"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30691-070A-40F5-A341-8FCF2F8E5CA8}" type="slidenum">
              <a:rPr lang="en-US" smtClean="0"/>
              <a:t>‹#›</a:t>
            </a:fld>
            <a:endParaRPr lang="en-US"/>
          </a:p>
        </p:txBody>
      </p:sp>
    </p:spTree>
    <p:extLst>
      <p:ext uri="{BB962C8B-B14F-4D97-AF65-F5344CB8AC3E}">
        <p14:creationId xmlns:p14="http://schemas.microsoft.com/office/powerpoint/2010/main" val="110387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05A34-61A3-4176-BD56-300E92BFA26A}"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30691-070A-40F5-A341-8FCF2F8E5CA8}" type="slidenum">
              <a:rPr lang="en-US" smtClean="0"/>
              <a:t>‹#›</a:t>
            </a:fld>
            <a:endParaRPr lang="en-US"/>
          </a:p>
        </p:txBody>
      </p:sp>
    </p:spTree>
    <p:extLst>
      <p:ext uri="{BB962C8B-B14F-4D97-AF65-F5344CB8AC3E}">
        <p14:creationId xmlns:p14="http://schemas.microsoft.com/office/powerpoint/2010/main" val="176750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05405A34-61A3-4176-BD56-300E92BFA26A}"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E30691-070A-40F5-A341-8FCF2F8E5CA8}" type="slidenum">
              <a:rPr lang="en-US" smtClean="0"/>
              <a:t>‹#›</a:t>
            </a:fld>
            <a:endParaRPr lang="en-US"/>
          </a:p>
        </p:txBody>
      </p:sp>
    </p:spTree>
    <p:extLst>
      <p:ext uri="{BB962C8B-B14F-4D97-AF65-F5344CB8AC3E}">
        <p14:creationId xmlns:p14="http://schemas.microsoft.com/office/powerpoint/2010/main" val="100180559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05405A34-61A3-4176-BD56-300E92BFA26A}" type="datetimeFigureOut">
              <a:rPr lang="en-US" smtClean="0"/>
              <a:t>2/13/2024</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26E30691-070A-40F5-A341-8FCF2F8E5CA8}" type="slidenum">
              <a:rPr lang="en-US" smtClean="0"/>
              <a:t>‹#›</a:t>
            </a:fld>
            <a:endParaRPr lang="en-US"/>
          </a:p>
        </p:txBody>
      </p:sp>
    </p:spTree>
    <p:extLst>
      <p:ext uri="{BB962C8B-B14F-4D97-AF65-F5344CB8AC3E}">
        <p14:creationId xmlns:p14="http://schemas.microsoft.com/office/powerpoint/2010/main" val="201521919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05405A34-61A3-4176-BD56-300E92BFA26A}" type="datetimeFigureOut">
              <a:rPr lang="en-US" smtClean="0"/>
              <a:t>2/13/2024</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26E30691-070A-40F5-A341-8FCF2F8E5CA8}" type="slidenum">
              <a:rPr lang="en-US" smtClean="0"/>
              <a:t>‹#›</a:t>
            </a:fld>
            <a:endParaRPr lang="en-US"/>
          </a:p>
        </p:txBody>
      </p:sp>
    </p:spTree>
    <p:extLst>
      <p:ext uri="{BB962C8B-B14F-4D97-AF65-F5344CB8AC3E}">
        <p14:creationId xmlns:p14="http://schemas.microsoft.com/office/powerpoint/2010/main" val="207432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5405A34-61A3-4176-BD56-300E92BFA26A}" type="datetimeFigureOut">
              <a:rPr lang="en-US" smtClean="0"/>
              <a:t>2/13/2024</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26E30691-070A-40F5-A341-8FCF2F8E5CA8}"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04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deviantart.com/fabjef/art/NO-TO-CYBER-CRIME-LAW-340589999" TargetMode="External"/><Relationship Id="rId2" Type="http://schemas.openxmlformats.org/officeDocument/2006/relationships/image" Target="../media/image1.6jOpMM4ocOgfnuMqwpohpa63HENb4ggrat4veFQaOX0"/><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image/392863/free-photo-image-security-fraud-hacker" TargetMode="External"/><Relationship Id="rId2" Type="http://schemas.openxmlformats.org/officeDocument/2006/relationships/image" Target="../media/image2.1"/><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hedailymba.com/2017/12/21/cybersecurity-checklist-what-every-small-business-should-know/"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image/392863/free-photo-image-security-fraud-hacker" TargetMode="External"/><Relationship Id="rId2" Type="http://schemas.openxmlformats.org/officeDocument/2006/relationships/image" Target="../media/image4.1"/><Relationship Id="rId1" Type="http://schemas.openxmlformats.org/officeDocument/2006/relationships/slideLayout" Target="../slideLayouts/slideLayout9.xml"/><Relationship Id="rId5" Type="http://schemas.openxmlformats.org/officeDocument/2006/relationships/hyperlink" Target="https://www.techtarget.com/searchcio/definition/regulatory-compliance" TargetMode="External"/><Relationship Id="rId4" Type="http://schemas.openxmlformats.org/officeDocument/2006/relationships/hyperlink" Target="https://www.techtarget.com/searchsecurity/feature/How-to-develop-a-data-breach-response-plan-5-step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searchsecurity/definition/What-is-risk-management-and-why-is-it-important" TargetMode="External"/><Relationship Id="rId2" Type="http://schemas.openxmlformats.org/officeDocument/2006/relationships/hyperlink" Target="https://www.techtarget.com/searchsecurity/tip/Cybersecurity-challenges-and-how-to-address-the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9F8F-F3E9-7B79-26BB-904C219A2220}"/>
              </a:ext>
            </a:extLst>
          </p:cNvPr>
          <p:cNvSpPr>
            <a:spLocks noGrp="1"/>
          </p:cNvSpPr>
          <p:nvPr>
            <p:ph type="title"/>
          </p:nvPr>
        </p:nvSpPr>
        <p:spPr/>
        <p:txBody>
          <a:bodyPr>
            <a:normAutofit/>
          </a:bodyPr>
          <a:lstStyle/>
          <a:p>
            <a:r>
              <a:rPr lang="en-US" sz="8000" dirty="0">
                <a:latin typeface="Algerian" panose="04020705040A02060702" pitchFamily="82" charset="0"/>
              </a:rPr>
              <a:t>Cyber Security</a:t>
            </a:r>
          </a:p>
        </p:txBody>
      </p:sp>
    </p:spTree>
    <p:extLst>
      <p:ext uri="{BB962C8B-B14F-4D97-AF65-F5344CB8AC3E}">
        <p14:creationId xmlns:p14="http://schemas.microsoft.com/office/powerpoint/2010/main" val="34274158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679385-86DF-12F3-6961-0C38D6F1F1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2557"/>
            <a:ext cx="12192000" cy="6852886"/>
          </a:xfrm>
          <a:prstGeom prst="rect">
            <a:avLst/>
          </a:prstGeom>
        </p:spPr>
      </p:pic>
      <p:sp>
        <p:nvSpPr>
          <p:cNvPr id="4" name="TextBox 3">
            <a:extLst>
              <a:ext uri="{FF2B5EF4-FFF2-40B4-BE49-F238E27FC236}">
                <a16:creationId xmlns:a16="http://schemas.microsoft.com/office/drawing/2014/main" id="{1F75A1C9-6A43-AD1A-2F3A-340DBD59C94F}"/>
              </a:ext>
            </a:extLst>
          </p:cNvPr>
          <p:cNvSpPr txBox="1"/>
          <p:nvPr/>
        </p:nvSpPr>
        <p:spPr>
          <a:xfrm>
            <a:off x="0" y="6855443"/>
            <a:ext cx="12192000" cy="230832"/>
          </a:xfrm>
          <a:prstGeom prst="rect">
            <a:avLst/>
          </a:prstGeom>
          <a:noFill/>
        </p:spPr>
        <p:txBody>
          <a:bodyPr wrap="square" rtlCol="0">
            <a:spAutoFit/>
          </a:bodyPr>
          <a:lstStyle/>
          <a:p>
            <a:r>
              <a:rPr lang="en-US" sz="900">
                <a:hlinkClick r:id="rId3" tooltip="https://www.deviantart.com/fabjef/art/NO-TO-CYBER-CRIME-LAW-340589999"/>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353308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051D-9D17-B28F-15BD-C05065EF3F17}"/>
              </a:ext>
            </a:extLst>
          </p:cNvPr>
          <p:cNvSpPr>
            <a:spLocks noGrp="1"/>
          </p:cNvSpPr>
          <p:nvPr>
            <p:ph type="ctrTitle"/>
          </p:nvPr>
        </p:nvSpPr>
        <p:spPr/>
        <p:txBody>
          <a:bodyPr/>
          <a:lstStyle/>
          <a:p>
            <a:r>
              <a:rPr lang="en-US" dirty="0"/>
              <a:t>CYBER</a:t>
            </a:r>
            <a:br>
              <a:rPr lang="en-US" dirty="0"/>
            </a:br>
            <a:r>
              <a:rPr lang="en-US" dirty="0"/>
              <a:t>SECURITY</a:t>
            </a:r>
          </a:p>
        </p:txBody>
      </p:sp>
      <p:sp>
        <p:nvSpPr>
          <p:cNvPr id="3" name="Subtitle 2">
            <a:extLst>
              <a:ext uri="{FF2B5EF4-FFF2-40B4-BE49-F238E27FC236}">
                <a16:creationId xmlns:a16="http://schemas.microsoft.com/office/drawing/2014/main" id="{267B24C1-1DE8-6968-289D-BB07DB5F213B}"/>
              </a:ext>
            </a:extLst>
          </p:cNvPr>
          <p:cNvSpPr>
            <a:spLocks noGrp="1"/>
          </p:cNvSpPr>
          <p:nvPr>
            <p:ph type="subTitle" idx="1"/>
          </p:nvPr>
        </p:nvSpPr>
        <p:spPr>
          <a:xfrm>
            <a:off x="7920752" y="5066852"/>
            <a:ext cx="3793678" cy="1282045"/>
          </a:xfrm>
        </p:spPr>
        <p:txBody>
          <a:bodyPr>
            <a:normAutofit fontScale="55000" lnSpcReduction="20000"/>
          </a:bodyPr>
          <a:lstStyle/>
          <a:p>
            <a:r>
              <a:rPr lang="en-US" b="0" i="0" dirty="0">
                <a:solidFill>
                  <a:srgbClr val="666666"/>
                </a:solidFill>
                <a:effectLst/>
                <a:latin typeface="Arial" panose="020B0604020202020204" pitchFamily="34" charset="0"/>
              </a:rPr>
              <a:t>cybersecurity is the protection of internet-connected systems such as hardware, software and data from cyberthreats. The practice is used by individuals and enterprises to protect against unauthorized access to data centers and other computerized systems.</a:t>
            </a:r>
            <a:endParaRPr lang="en-US" dirty="0"/>
          </a:p>
        </p:txBody>
      </p:sp>
      <p:sp>
        <p:nvSpPr>
          <p:cNvPr id="6" name="TextBox 5">
            <a:extLst>
              <a:ext uri="{FF2B5EF4-FFF2-40B4-BE49-F238E27FC236}">
                <a16:creationId xmlns:a16="http://schemas.microsoft.com/office/drawing/2014/main" id="{D9267CC6-3BAA-0995-A45C-FDEFD1270CC9}"/>
              </a:ext>
            </a:extLst>
          </p:cNvPr>
          <p:cNvSpPr txBox="1"/>
          <p:nvPr/>
        </p:nvSpPr>
        <p:spPr>
          <a:xfrm>
            <a:off x="8315660" y="4697520"/>
            <a:ext cx="2710927" cy="369332"/>
          </a:xfrm>
          <a:prstGeom prst="rect">
            <a:avLst/>
          </a:prstGeom>
          <a:noFill/>
        </p:spPr>
        <p:txBody>
          <a:bodyPr wrap="square" rtlCol="0">
            <a:spAutoFit/>
          </a:bodyPr>
          <a:lstStyle/>
          <a:p>
            <a:r>
              <a:rPr lang="en-US" dirty="0"/>
              <a:t>What is a cyber security</a:t>
            </a:r>
          </a:p>
        </p:txBody>
      </p:sp>
      <p:pic>
        <p:nvPicPr>
          <p:cNvPr id="8" name="Picture 7">
            <a:extLst>
              <a:ext uri="{FF2B5EF4-FFF2-40B4-BE49-F238E27FC236}">
                <a16:creationId xmlns:a16="http://schemas.microsoft.com/office/drawing/2014/main" id="{82D9C0EA-7768-EF90-1BDD-32CFC009599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8341" y="656215"/>
            <a:ext cx="4711847" cy="52174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2516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9111-CF83-303F-2C93-C06D5C65948D}"/>
              </a:ext>
            </a:extLst>
          </p:cNvPr>
          <p:cNvSpPr>
            <a:spLocks noGrp="1"/>
          </p:cNvSpPr>
          <p:nvPr>
            <p:ph type="title"/>
          </p:nvPr>
        </p:nvSpPr>
        <p:spPr/>
        <p:txBody>
          <a:bodyPr/>
          <a:lstStyle/>
          <a:p>
            <a:r>
              <a:rPr lang="en-US" dirty="0"/>
              <a:t>Why is cyber security is important ?</a:t>
            </a:r>
          </a:p>
        </p:txBody>
      </p:sp>
      <p:sp>
        <p:nvSpPr>
          <p:cNvPr id="3" name="Content Placeholder 2">
            <a:extLst>
              <a:ext uri="{FF2B5EF4-FFF2-40B4-BE49-F238E27FC236}">
                <a16:creationId xmlns:a16="http://schemas.microsoft.com/office/drawing/2014/main" id="{FDA97760-EB08-3246-017B-B95DADFB4831}"/>
              </a:ext>
            </a:extLst>
          </p:cNvPr>
          <p:cNvSpPr>
            <a:spLocks noGrp="1"/>
          </p:cNvSpPr>
          <p:nvPr>
            <p:ph idx="1"/>
          </p:nvPr>
        </p:nvSpPr>
        <p:spPr>
          <a:xfrm>
            <a:off x="3234914" y="3206496"/>
            <a:ext cx="8770571" cy="3651504"/>
          </a:xfrm>
        </p:spPr>
        <p:txBody>
          <a:bodyPr/>
          <a:lstStyle/>
          <a:p>
            <a:r>
              <a:rPr lang="en-US" b="0" i="0" dirty="0">
                <a:solidFill>
                  <a:srgbClr val="666666"/>
                </a:solidFill>
                <a:effectLst/>
                <a:latin typeface="Arial" panose="020B0604020202020204" pitchFamily="34" charset="0"/>
              </a:rPr>
              <a:t>With an increasing number of users, devices and programs in the modern enterprise, combined with the increased deluge of data -- much of which is sensitive or confidential -- the importance of cybersecurity continues to grow. The growing volume and sophistication of cyber attackers and attack techniques compound the problem even further.</a:t>
            </a:r>
            <a:endParaRPr lang="en-US" dirty="0"/>
          </a:p>
        </p:txBody>
      </p:sp>
    </p:spTree>
    <p:extLst>
      <p:ext uri="{BB962C8B-B14F-4D97-AF65-F5344CB8AC3E}">
        <p14:creationId xmlns:p14="http://schemas.microsoft.com/office/powerpoint/2010/main" val="145615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8A2E-9BFB-E2B4-0934-56B94168E60D}"/>
              </a:ext>
            </a:extLst>
          </p:cNvPr>
          <p:cNvSpPr>
            <a:spLocks noGrp="1"/>
          </p:cNvSpPr>
          <p:nvPr>
            <p:ph type="title"/>
          </p:nvPr>
        </p:nvSpPr>
        <p:spPr/>
        <p:txBody>
          <a:bodyPr>
            <a:normAutofit fontScale="90000"/>
          </a:bodyPr>
          <a:lstStyle/>
          <a:p>
            <a:r>
              <a:rPr lang="en-US" dirty="0"/>
              <a:t>What are the elements of cybersecurity and how does it work? </a:t>
            </a:r>
          </a:p>
        </p:txBody>
      </p:sp>
      <p:sp>
        <p:nvSpPr>
          <p:cNvPr id="3" name="Content Placeholder 2">
            <a:extLst>
              <a:ext uri="{FF2B5EF4-FFF2-40B4-BE49-F238E27FC236}">
                <a16:creationId xmlns:a16="http://schemas.microsoft.com/office/drawing/2014/main" id="{4000D486-7201-C77F-F7FD-BC0368C22BD2}"/>
              </a:ext>
            </a:extLst>
          </p:cNvPr>
          <p:cNvSpPr>
            <a:spLocks noGrp="1"/>
          </p:cNvSpPr>
          <p:nvPr>
            <p:ph idx="1"/>
          </p:nvPr>
        </p:nvSpPr>
        <p:spPr>
          <a:xfrm>
            <a:off x="3084307" y="3429000"/>
            <a:ext cx="8770571" cy="3651504"/>
          </a:xfrm>
        </p:spPr>
        <p:txBody>
          <a:bodyPr/>
          <a:lstStyle/>
          <a:p>
            <a:pPr marL="0" indent="0" algn="l">
              <a:buNone/>
            </a:pPr>
            <a:endParaRPr lang="en-US" b="1" i="0" dirty="0">
              <a:solidFill>
                <a:srgbClr val="323232"/>
              </a:solidFill>
              <a:effectLst/>
              <a:latin typeface="Arial" panose="020B0604020202020204" pitchFamily="34" charset="0"/>
            </a:endParaRPr>
          </a:p>
          <a:p>
            <a:pPr algn="l"/>
            <a:r>
              <a:rPr lang="en-US" b="0" i="0" dirty="0">
                <a:solidFill>
                  <a:srgbClr val="666666"/>
                </a:solidFill>
                <a:effectLst/>
                <a:latin typeface="Arial" panose="020B0604020202020204" pitchFamily="34" charset="0"/>
              </a:rPr>
              <a:t>The cybersecurity field can be broken down into several different sections, the coordination of which within the organization is crucial to the success of a cybersecurity program. These sections include the following:</a:t>
            </a:r>
          </a:p>
          <a:p>
            <a:endParaRPr lang="en-US" dirty="0"/>
          </a:p>
        </p:txBody>
      </p:sp>
      <p:pic>
        <p:nvPicPr>
          <p:cNvPr id="5" name="Picture 4">
            <a:extLst>
              <a:ext uri="{FF2B5EF4-FFF2-40B4-BE49-F238E27FC236}">
                <a16:creationId xmlns:a16="http://schemas.microsoft.com/office/drawing/2014/main" id="{FC864B0D-18CB-9669-77D1-0EC86F867A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5015" y="1132898"/>
            <a:ext cx="2233816" cy="4121854"/>
          </a:xfrm>
          <a:prstGeom prst="rect">
            <a:avLst/>
          </a:prstGeom>
        </p:spPr>
      </p:pic>
    </p:spTree>
    <p:extLst>
      <p:ext uri="{BB962C8B-B14F-4D97-AF65-F5344CB8AC3E}">
        <p14:creationId xmlns:p14="http://schemas.microsoft.com/office/powerpoint/2010/main" val="3945030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E36A-DE52-13B8-2592-B86226626EC1}"/>
              </a:ext>
            </a:extLst>
          </p:cNvPr>
          <p:cNvSpPr>
            <a:spLocks noGrp="1"/>
          </p:cNvSpPr>
          <p:nvPr>
            <p:ph type="title"/>
          </p:nvPr>
        </p:nvSpPr>
        <p:spPr/>
        <p:txBody>
          <a:bodyPr/>
          <a:lstStyle/>
          <a:p>
            <a:r>
              <a:rPr lang="en-US" dirty="0"/>
              <a:t>What are the benefits of cybersecurity?</a:t>
            </a:r>
          </a:p>
        </p:txBody>
      </p:sp>
      <p:pic>
        <p:nvPicPr>
          <p:cNvPr id="6" name="Picture Placeholder 5">
            <a:extLst>
              <a:ext uri="{FF2B5EF4-FFF2-40B4-BE49-F238E27FC236}">
                <a16:creationId xmlns:a16="http://schemas.microsoft.com/office/drawing/2014/main" id="{FF89E3A4-5D83-39F7-FFCD-BCE4EBFEE17D}"/>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106" r="16106"/>
          <a:stretch>
            <a:fillRect/>
          </a:stretch>
        </p:blipFill>
        <p:spPr>
          <a:xfrm>
            <a:off x="129091" y="322729"/>
            <a:ext cx="8102651" cy="6857999"/>
          </a:xfrm>
        </p:spPr>
      </p:pic>
      <p:sp>
        <p:nvSpPr>
          <p:cNvPr id="4" name="Text Placeholder 3">
            <a:extLst>
              <a:ext uri="{FF2B5EF4-FFF2-40B4-BE49-F238E27FC236}">
                <a16:creationId xmlns:a16="http://schemas.microsoft.com/office/drawing/2014/main" id="{596EF311-18EB-65C6-E8F5-C1CAF9B15B2D}"/>
              </a:ext>
            </a:extLst>
          </p:cNvPr>
          <p:cNvSpPr>
            <a:spLocks noGrp="1"/>
          </p:cNvSpPr>
          <p:nvPr>
            <p:ph type="body" sz="half" idx="2"/>
          </p:nvPr>
        </p:nvSpPr>
        <p:spPr/>
        <p:txBody>
          <a:bodyPr/>
          <a:lstStyle/>
          <a:p>
            <a:pPr algn="l"/>
            <a:endParaRPr lang="en-US" b="1" i="0" dirty="0">
              <a:solidFill>
                <a:srgbClr val="323232"/>
              </a:solidFill>
              <a:effectLst/>
              <a:latin typeface="Arial" panose="020B0604020202020204" pitchFamily="34" charset="0"/>
            </a:endParaRPr>
          </a:p>
          <a:p>
            <a:pPr algn="l"/>
            <a:r>
              <a:rPr lang="en-US" b="0" i="0" dirty="0">
                <a:solidFill>
                  <a:srgbClr val="666666"/>
                </a:solidFill>
                <a:effectLst/>
                <a:latin typeface="Arial" panose="020B0604020202020204" pitchFamily="34" charset="0"/>
              </a:rPr>
              <a:t>The benefits of implementing and maintaining cybersecurity practices include:</a:t>
            </a:r>
          </a:p>
          <a:p>
            <a:endParaRPr lang="en-US" dirty="0"/>
          </a:p>
        </p:txBody>
      </p:sp>
      <p:sp>
        <p:nvSpPr>
          <p:cNvPr id="7" name="TextBox 6">
            <a:extLst>
              <a:ext uri="{FF2B5EF4-FFF2-40B4-BE49-F238E27FC236}">
                <a16:creationId xmlns:a16="http://schemas.microsoft.com/office/drawing/2014/main" id="{60A64184-5BE1-8180-716C-9987DA3FECB5}"/>
              </a:ext>
            </a:extLst>
          </p:cNvPr>
          <p:cNvSpPr txBox="1"/>
          <p:nvPr/>
        </p:nvSpPr>
        <p:spPr>
          <a:xfrm flipH="1">
            <a:off x="1581375" y="1226372"/>
            <a:ext cx="5604734" cy="3139321"/>
          </a:xfrm>
          <a:prstGeom prst="rect">
            <a:avLst/>
          </a:prstGeom>
          <a:noFill/>
        </p:spPr>
        <p:txBody>
          <a:bodyPr wrap="square" rtlCol="0">
            <a:spAutoFit/>
          </a:bodyPr>
          <a:lstStyle/>
          <a:p>
            <a:pPr algn="l">
              <a:buFont typeface="Arial" panose="020B0604020202020204" pitchFamily="34" charset="0"/>
              <a:buChar char="•"/>
            </a:pPr>
            <a:r>
              <a:rPr lang="en-US" b="0" i="0" dirty="0">
                <a:solidFill>
                  <a:srgbClr val="666666"/>
                </a:solidFill>
                <a:effectLst/>
                <a:latin typeface="Arial" panose="020B0604020202020204" pitchFamily="34" charset="0"/>
              </a:rPr>
              <a:t>Business protection against cyberattacks and data breaches.</a:t>
            </a:r>
          </a:p>
          <a:p>
            <a:pPr algn="l">
              <a:buFont typeface="Arial" panose="020B0604020202020204" pitchFamily="34" charset="0"/>
              <a:buChar char="•"/>
            </a:pPr>
            <a:r>
              <a:rPr lang="en-US" b="0" i="0" dirty="0">
                <a:solidFill>
                  <a:srgbClr val="666666"/>
                </a:solidFill>
                <a:effectLst/>
                <a:latin typeface="Arial" panose="020B0604020202020204" pitchFamily="34" charset="0"/>
              </a:rPr>
              <a:t>Protection for data and networks.</a:t>
            </a:r>
          </a:p>
          <a:p>
            <a:pPr algn="l">
              <a:buFont typeface="Arial" panose="020B0604020202020204" pitchFamily="34" charset="0"/>
              <a:buChar char="•"/>
            </a:pPr>
            <a:r>
              <a:rPr lang="en-US" b="0" i="0" dirty="0">
                <a:solidFill>
                  <a:srgbClr val="666666"/>
                </a:solidFill>
                <a:effectLst/>
                <a:latin typeface="Arial" panose="020B0604020202020204" pitchFamily="34" charset="0"/>
              </a:rPr>
              <a:t>Prevention of unauthorized user access.</a:t>
            </a:r>
          </a:p>
          <a:p>
            <a:pPr algn="l">
              <a:buFont typeface="Arial" panose="020B0604020202020204" pitchFamily="34" charset="0"/>
              <a:buChar char="•"/>
            </a:pPr>
            <a:r>
              <a:rPr lang="en-US" b="0" i="0" u="sng" dirty="0">
                <a:solidFill>
                  <a:srgbClr val="007CAD"/>
                </a:solidFill>
                <a:effectLst/>
                <a:latin typeface="Arial" panose="020B0604020202020204" pitchFamily="34" charset="0"/>
                <a:hlinkClick r:id="rId4"/>
              </a:rPr>
              <a:t>Improved recovery time after a breach</a:t>
            </a:r>
            <a:r>
              <a:rPr lang="en-US" b="0" i="0" dirty="0">
                <a:solidFill>
                  <a:srgbClr val="666666"/>
                </a:solidFill>
                <a:effectLst/>
                <a:latin typeface="Arial" panose="020B0604020202020204" pitchFamily="34" charset="0"/>
              </a:rPr>
              <a:t>.</a:t>
            </a:r>
          </a:p>
          <a:p>
            <a:pPr algn="l">
              <a:buFont typeface="Arial" panose="020B0604020202020204" pitchFamily="34" charset="0"/>
              <a:buChar char="•"/>
            </a:pPr>
            <a:r>
              <a:rPr lang="en-US" b="0" i="0" dirty="0">
                <a:solidFill>
                  <a:srgbClr val="666666"/>
                </a:solidFill>
                <a:effectLst/>
                <a:latin typeface="Arial" panose="020B0604020202020204" pitchFamily="34" charset="0"/>
              </a:rPr>
              <a:t>Protection for end users and endpoint devices.</a:t>
            </a:r>
          </a:p>
          <a:p>
            <a:pPr algn="l">
              <a:buFont typeface="Arial" panose="020B0604020202020204" pitchFamily="34" charset="0"/>
              <a:buChar char="•"/>
            </a:pPr>
            <a:r>
              <a:rPr lang="en-US" b="0" i="0" u="sng" dirty="0">
                <a:solidFill>
                  <a:srgbClr val="007CAD"/>
                </a:solidFill>
                <a:effectLst/>
                <a:latin typeface="Arial" panose="020B0604020202020204" pitchFamily="34" charset="0"/>
                <a:hlinkClick r:id="rId5"/>
              </a:rPr>
              <a:t>Regulatory compliance</a:t>
            </a:r>
            <a:r>
              <a:rPr lang="en-US" b="0" i="0" dirty="0">
                <a:solidFill>
                  <a:srgbClr val="666666"/>
                </a:solidFill>
                <a:effectLst/>
                <a:latin typeface="Arial" panose="020B0604020202020204" pitchFamily="34" charset="0"/>
              </a:rPr>
              <a:t>.</a:t>
            </a:r>
          </a:p>
          <a:p>
            <a:pPr algn="l">
              <a:buFont typeface="Arial" panose="020B0604020202020204" pitchFamily="34" charset="0"/>
              <a:buChar char="•"/>
            </a:pPr>
            <a:r>
              <a:rPr lang="en-US" b="0" i="0" dirty="0">
                <a:solidFill>
                  <a:srgbClr val="666666"/>
                </a:solidFill>
                <a:effectLst/>
                <a:latin typeface="Arial" panose="020B0604020202020204" pitchFamily="34" charset="0"/>
              </a:rPr>
              <a:t>Business continuity.</a:t>
            </a:r>
          </a:p>
          <a:p>
            <a:pPr algn="l">
              <a:buFont typeface="Arial" panose="020B0604020202020204" pitchFamily="34" charset="0"/>
              <a:buChar char="•"/>
            </a:pPr>
            <a:r>
              <a:rPr lang="en-US" b="0" i="0" dirty="0">
                <a:solidFill>
                  <a:srgbClr val="666666"/>
                </a:solidFill>
                <a:effectLst/>
                <a:latin typeface="Arial" panose="020B0604020202020204" pitchFamily="34" charset="0"/>
              </a:rPr>
              <a:t>Improved confidence in the company's reputation and trust for developers, partners, customers, stakeholders and employees.</a:t>
            </a:r>
          </a:p>
        </p:txBody>
      </p:sp>
    </p:spTree>
    <p:extLst>
      <p:ext uri="{BB962C8B-B14F-4D97-AF65-F5344CB8AC3E}">
        <p14:creationId xmlns:p14="http://schemas.microsoft.com/office/powerpoint/2010/main" val="318879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31CB-5765-5BEC-654B-CA6AB9957928}"/>
              </a:ext>
            </a:extLst>
          </p:cNvPr>
          <p:cNvSpPr>
            <a:spLocks noGrp="1"/>
          </p:cNvSpPr>
          <p:nvPr>
            <p:ph type="title"/>
          </p:nvPr>
        </p:nvSpPr>
        <p:spPr>
          <a:xfrm>
            <a:off x="3600675" y="772741"/>
            <a:ext cx="8770571" cy="5014874"/>
          </a:xfrm>
        </p:spPr>
        <p:txBody>
          <a:bodyPr>
            <a:normAutofit fontScale="90000"/>
          </a:bodyPr>
          <a:lstStyle/>
          <a:p>
            <a:r>
              <a:rPr lang="en-US" b="1" i="0" dirty="0">
                <a:solidFill>
                  <a:srgbClr val="323232"/>
                </a:solidFill>
                <a:effectLst/>
                <a:latin typeface="Arial" panose="020B0604020202020204" pitchFamily="34" charset="0"/>
              </a:rPr>
              <a:t>What are the top cybersecurity challenges?</a:t>
            </a:r>
            <a:br>
              <a:rPr lang="en-US" b="1" i="0" dirty="0">
                <a:solidFill>
                  <a:srgbClr val="323232"/>
                </a:solidFill>
                <a:effectLst/>
                <a:latin typeface="Arial" panose="020B0604020202020204" pitchFamily="34" charset="0"/>
              </a:rPr>
            </a:br>
            <a:r>
              <a:rPr lang="en-US" b="0" i="0" u="sng" dirty="0">
                <a:solidFill>
                  <a:srgbClr val="007CAD"/>
                </a:solidFill>
                <a:effectLst/>
                <a:latin typeface="Arial" panose="020B0604020202020204" pitchFamily="34" charset="0"/>
                <a:hlinkClick r:id="rId2"/>
              </a:rPr>
              <a:t>Cybersecurity is continually challenged</a:t>
            </a:r>
            <a:r>
              <a:rPr lang="en-US" b="0" i="0" dirty="0">
                <a:solidFill>
                  <a:srgbClr val="666666"/>
                </a:solidFill>
                <a:effectLst/>
                <a:latin typeface="Arial" panose="020B0604020202020204" pitchFamily="34" charset="0"/>
              </a:rPr>
              <a:t> by hackers, data loss, privacy, </a:t>
            </a:r>
            <a:r>
              <a:rPr lang="en-US" b="0" i="0" u="sng" dirty="0">
                <a:solidFill>
                  <a:srgbClr val="007CAD"/>
                </a:solidFill>
                <a:effectLst/>
                <a:latin typeface="Arial" panose="020B0604020202020204" pitchFamily="34" charset="0"/>
                <a:hlinkClick r:id="rId3"/>
              </a:rPr>
              <a:t>risk management</a:t>
            </a:r>
            <a:r>
              <a:rPr lang="en-US" b="0" i="0" dirty="0">
                <a:solidFill>
                  <a:srgbClr val="666666"/>
                </a:solidFill>
                <a:effectLst/>
                <a:latin typeface="Arial" panose="020B0604020202020204" pitchFamily="34" charset="0"/>
              </a:rPr>
              <a:t> and changing cybersecurity strategies. The number of cyberattacks is not expected to decrease in the near future. </a:t>
            </a:r>
            <a:br>
              <a:rPr lang="en-US" b="0" i="0" dirty="0">
                <a:solidFill>
                  <a:srgbClr val="666666"/>
                </a:solidFill>
                <a:effectLst/>
                <a:latin typeface="Arial" panose="020B0604020202020204" pitchFamily="34" charset="0"/>
              </a:rPr>
            </a:br>
            <a:endParaRPr lang="en-US" dirty="0"/>
          </a:p>
        </p:txBody>
      </p:sp>
    </p:spTree>
    <p:extLst>
      <p:ext uri="{BB962C8B-B14F-4D97-AF65-F5344CB8AC3E}">
        <p14:creationId xmlns:p14="http://schemas.microsoft.com/office/powerpoint/2010/main" val="13716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5D6-52BC-B273-B549-FE7449B79395}"/>
              </a:ext>
            </a:extLst>
          </p:cNvPr>
          <p:cNvSpPr>
            <a:spLocks noGrp="1"/>
          </p:cNvSpPr>
          <p:nvPr>
            <p:ph type="title"/>
          </p:nvPr>
        </p:nvSpPr>
        <p:spPr>
          <a:xfrm>
            <a:off x="4095526" y="3160938"/>
            <a:ext cx="8770571" cy="1560716"/>
          </a:xfrm>
        </p:spPr>
        <p:txBody>
          <a:bodyPr/>
          <a:lstStyle/>
          <a:p>
            <a:r>
              <a:rPr lang="en-US" dirty="0">
                <a:latin typeface="Algerian" panose="04020705040A02060702" pitchFamily="82" charset="0"/>
              </a:rPr>
              <a:t>Thank you</a:t>
            </a:r>
          </a:p>
        </p:txBody>
      </p:sp>
    </p:spTree>
    <p:extLst>
      <p:ext uri="{BB962C8B-B14F-4D97-AF65-F5344CB8AC3E}">
        <p14:creationId xmlns:p14="http://schemas.microsoft.com/office/powerpoint/2010/main" val="284237890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83</TotalTime>
  <Words>289</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Century Schoolbook</vt:lpstr>
      <vt:lpstr>Corbel</vt:lpstr>
      <vt:lpstr>Feathered</vt:lpstr>
      <vt:lpstr>Cyber Security</vt:lpstr>
      <vt:lpstr>PowerPoint Presentation</vt:lpstr>
      <vt:lpstr>CYBER SECURITY</vt:lpstr>
      <vt:lpstr>Why is cyber security is important ?</vt:lpstr>
      <vt:lpstr>What are the elements of cybersecurity and how does it work? </vt:lpstr>
      <vt:lpstr>What are the benefits of cybersecurity?</vt:lpstr>
      <vt:lpstr>What are the top cybersecurity challenges? Cybersecurity is continually challenged by hackers, data loss, privacy, risk management and changing cybersecurity strategies. The number of cyberattacks is not expected to decrease in the near future.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vampair07@outlook.com</dc:creator>
  <cp:lastModifiedBy>vampair07@outlook.com</cp:lastModifiedBy>
  <cp:revision>3</cp:revision>
  <dcterms:created xsi:type="dcterms:W3CDTF">2024-02-09T11:01:31Z</dcterms:created>
  <dcterms:modified xsi:type="dcterms:W3CDTF">2024-02-13T10:36:50Z</dcterms:modified>
</cp:coreProperties>
</file>