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256" r:id="rId2"/>
    <p:sldId id="257" r:id="rId3"/>
    <p:sldId id="258" r:id="rId4"/>
    <p:sldId id="459" r:id="rId5"/>
    <p:sldId id="460" r:id="rId6"/>
    <p:sldId id="259" r:id="rId7"/>
    <p:sldId id="454" r:id="rId8"/>
    <p:sldId id="456" r:id="rId9"/>
    <p:sldId id="457" r:id="rId10"/>
    <p:sldId id="458" r:id="rId11"/>
    <p:sldId id="461" r:id="rId12"/>
    <p:sldId id="462" r:id="rId13"/>
    <p:sldId id="463" r:id="rId14"/>
    <p:sldId id="464" r:id="rId15"/>
    <p:sldId id="465" r:id="rId16"/>
    <p:sldId id="466" r:id="rId17"/>
    <p:sldId id="266" r:id="rId18"/>
    <p:sldId id="467" r:id="rId19"/>
    <p:sldId id="468" r:id="rId20"/>
    <p:sldId id="469" r:id="rId21"/>
    <p:sldId id="470" r:id="rId22"/>
    <p:sldId id="471" r:id="rId23"/>
    <p:sldId id="472" r:id="rId24"/>
    <p:sldId id="473" r:id="rId25"/>
    <p:sldId id="474" r:id="rId26"/>
    <p:sldId id="475" r:id="rId27"/>
    <p:sldId id="476" r:id="rId28"/>
    <p:sldId id="477" r:id="rId29"/>
    <p:sldId id="478" r:id="rId30"/>
    <p:sldId id="479" r:id="rId31"/>
    <p:sldId id="480" r:id="rId32"/>
    <p:sldId id="481" r:id="rId33"/>
    <p:sldId id="482" r:id="rId34"/>
    <p:sldId id="484" r:id="rId35"/>
    <p:sldId id="483" r:id="rId36"/>
    <p:sldId id="485" r:id="rId37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EDF17885-5D03-4E7F-9ECB-A34ED8D185D0}">
          <p14:sldIdLst>
            <p14:sldId id="256"/>
            <p14:sldId id="257"/>
            <p14:sldId id="258"/>
          </p14:sldIdLst>
        </p14:section>
        <p14:section name="1. 개요" id="{E461933E-A313-4439-91AC-12B41E87681B}">
          <p14:sldIdLst>
            <p14:sldId id="459"/>
            <p14:sldId id="460"/>
          </p14:sldIdLst>
        </p14:section>
        <p14:section name="2. GitHub 관리자" id="{A78AC533-1584-4978-B48D-9A3710C0AD21}">
          <p14:sldIdLst>
            <p14:sldId id="259"/>
            <p14:sldId id="454"/>
            <p14:sldId id="456"/>
            <p14:sldId id="457"/>
            <p14:sldId id="458"/>
            <p14:sldId id="461"/>
            <p14:sldId id="462"/>
            <p14:sldId id="463"/>
            <p14:sldId id="464"/>
            <p14:sldId id="465"/>
            <p14:sldId id="466"/>
          </p14:sldIdLst>
        </p14:section>
        <p14:section name="3. GitHub 사용자" id="{43DA917F-67A3-414D-A235-C4A0FA8FB531}">
          <p14:sldIdLst>
            <p14:sldId id="266"/>
            <p14:sldId id="467"/>
            <p14:sldId id="468"/>
            <p14:sldId id="469"/>
            <p14:sldId id="470"/>
            <p14:sldId id="471"/>
            <p14:sldId id="472"/>
            <p14:sldId id="473"/>
            <p14:sldId id="474"/>
            <p14:sldId id="475"/>
            <p14:sldId id="476"/>
            <p14:sldId id="477"/>
            <p14:sldId id="478"/>
            <p14:sldId id="479"/>
            <p14:sldId id="480"/>
            <p14:sldId id="481"/>
            <p14:sldId id="482"/>
            <p14:sldId id="484"/>
            <p14:sldId id="483"/>
            <p14:sldId id="485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66CCFF"/>
    <a:srgbClr val="660066"/>
    <a:srgbClr val="595959"/>
    <a:srgbClr val="FFFFCC"/>
    <a:srgbClr val="0000FF"/>
    <a:srgbClr val="0066FF"/>
    <a:srgbClr val="00B0F0"/>
    <a:srgbClr val="B2B2B2"/>
    <a:srgbClr val="0F42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9" autoAdjust="0"/>
    <p:restoredTop sz="94683" autoAdjust="0"/>
  </p:normalViewPr>
  <p:slideViewPr>
    <p:cSldViewPr>
      <p:cViewPr varScale="1">
        <p:scale>
          <a:sx n="116" d="100"/>
          <a:sy n="116" d="100"/>
        </p:scale>
        <p:origin x="-1188" y="-102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728"/>
    </p:cViewPr>
  </p:outlineViewPr>
  <p:notesTextViewPr>
    <p:cViewPr>
      <p:scale>
        <a:sx n="25" d="100"/>
        <a:sy n="25" d="100"/>
      </p:scale>
      <p:origin x="0" y="0"/>
    </p:cViewPr>
  </p:notesTextViewPr>
  <p:sorterViewPr>
    <p:cViewPr>
      <p:scale>
        <a:sx n="66" d="100"/>
        <a:sy n="66" d="100"/>
      </p:scale>
      <p:origin x="0" y="180"/>
    </p:cViewPr>
  </p:sorterViewPr>
  <p:notesViewPr>
    <p:cSldViewPr>
      <p:cViewPr varScale="1">
        <p:scale>
          <a:sx n="92" d="100"/>
          <a:sy n="92" d="100"/>
        </p:scale>
        <p:origin x="-3546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37DBE6-BA74-4625-B85E-55ECC680FE84}" type="datetimeFigureOut">
              <a:rPr lang="ko-KR" altLang="en-US" smtClean="0"/>
              <a:t>2022-03-21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B53FC7-4E25-4480-BB85-5804A59EF1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757719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ED3EB2-73A5-4D94-90B9-573E56D8093F}" type="datetimeFigureOut">
              <a:rPr lang="ko-KR" altLang="en-US" smtClean="0"/>
              <a:t>2022-03-21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69CCC9-1A3E-458C-B083-18DC018873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265640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4100301" y="1461928"/>
            <a:ext cx="5802922" cy="5396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 descr="GitHub Logo, history, meaning, symbol, 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529" y="960032"/>
            <a:ext cx="878655" cy="501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D:\오하진_넥사크로가이드\TaranNexacroN\_resource_\_theme_\nxui\images\sta_TF_logo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520" y="574204"/>
            <a:ext cx="828675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44983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72E0D-EFD3-4F17-ACD4-91432BB6E77E}" type="datetime1">
              <a:rPr lang="ko-KR" altLang="en-US" smtClean="0"/>
              <a:t>2022-03-21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7DE26-7155-4451-A49B-A2E21F3260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3637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00EC7-1321-42C9-90B4-596FC831F68F}" type="datetime1">
              <a:rPr lang="ko-KR" altLang="en-US" smtClean="0"/>
              <a:t>2022-03-21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7DE26-7155-4451-A49B-A2E21F3260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35924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92C24-6EB5-4C1D-B8DD-9B13DFD463BF}" type="datetime1">
              <a:rPr lang="ko-KR" altLang="en-US" smtClean="0"/>
              <a:t>2022-03-21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7DE26-7155-4451-A49B-A2E21F3260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5506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780337" y="274639"/>
            <a:ext cx="2414588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36575" y="274639"/>
            <a:ext cx="7078663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17211-5F4E-476E-BED1-3933515F96F7}" type="datetime1">
              <a:rPr lang="ko-KR" altLang="en-US" smtClean="0"/>
              <a:t>2022-03-21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7DE26-7155-4451-A49B-A2E21F3260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9590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 userDrawn="1"/>
        </p:nvCxnSpPr>
        <p:spPr>
          <a:xfrm>
            <a:off x="0" y="708027"/>
            <a:ext cx="9901238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0" y="6515522"/>
            <a:ext cx="9901238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648196" y="6518276"/>
            <a:ext cx="4810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9747DE26-7155-4451-A49B-A2E21F32603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7" name="Picture 2" descr="GitHub Logo, history, meaning, symbol, 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6885" y="6460140"/>
            <a:ext cx="779287" cy="445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D:\오하진_넥사크로가이드\TaranNexacroN\_resource_\_theme_\nxui\images\sta_TF_logo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6597352"/>
            <a:ext cx="462328" cy="212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70780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338832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 userDrawn="1"/>
        </p:nvCxnSpPr>
        <p:spPr>
          <a:xfrm>
            <a:off x="0" y="548680"/>
            <a:ext cx="8265368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0" y="6515522"/>
            <a:ext cx="9901238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648196" y="6518276"/>
            <a:ext cx="4810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9747DE26-7155-4451-A49B-A2E21F32603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7" name="TextBox 26"/>
          <p:cNvSpPr txBox="1"/>
          <p:nvPr userDrawn="1"/>
        </p:nvSpPr>
        <p:spPr>
          <a:xfrm>
            <a:off x="9268936" y="239931"/>
            <a:ext cx="5806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b="0" i="1" spc="-150" dirty="0" smtClean="0">
                <a:solidFill>
                  <a:schemeClr val="bg1">
                    <a:lumMod val="65000"/>
                  </a:schemeClr>
                </a:solidFill>
              </a:rPr>
              <a:t>1.</a:t>
            </a:r>
            <a:r>
              <a:rPr lang="en-US" altLang="ko-KR" sz="1200" b="0" i="1" spc="-150" baseline="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ko-KR" altLang="en-US" sz="1200" b="0" i="1" spc="-150" baseline="0" dirty="0" smtClean="0">
                <a:solidFill>
                  <a:schemeClr val="bg1">
                    <a:lumMod val="65000"/>
                  </a:schemeClr>
                </a:solidFill>
              </a:rPr>
              <a:t>개요</a:t>
            </a:r>
            <a:endParaRPr lang="ko-KR" altLang="en-US" sz="1200" b="0" i="1" spc="-15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30" name="직선 연결선 29"/>
          <p:cNvCxnSpPr/>
          <p:nvPr userDrawn="1"/>
        </p:nvCxnSpPr>
        <p:spPr>
          <a:xfrm>
            <a:off x="8193360" y="548680"/>
            <a:ext cx="1742058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GitHub Logo, history, meaning, symbol, 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6885" y="6460140"/>
            <a:ext cx="779287" cy="445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D:\오하진_넥사크로가이드\TaranNexacroN\_resource_\_theme_\nxui\images\sta_TF_logo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6597352"/>
            <a:ext cx="462328" cy="212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76995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 userDrawn="1"/>
        </p:nvCxnSpPr>
        <p:spPr>
          <a:xfrm>
            <a:off x="0" y="548680"/>
            <a:ext cx="8265368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0" y="6515522"/>
            <a:ext cx="9901238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648196" y="6518276"/>
            <a:ext cx="4810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9747DE26-7155-4451-A49B-A2E21F32603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7" name="TextBox 26"/>
          <p:cNvSpPr txBox="1"/>
          <p:nvPr userDrawn="1"/>
        </p:nvSpPr>
        <p:spPr>
          <a:xfrm>
            <a:off x="8481862" y="239931"/>
            <a:ext cx="13676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b="0" i="1" spc="0" dirty="0" smtClean="0">
                <a:solidFill>
                  <a:schemeClr val="bg1">
                    <a:lumMod val="65000"/>
                  </a:schemeClr>
                </a:solidFill>
              </a:rPr>
              <a:t>2</a:t>
            </a:r>
            <a:r>
              <a:rPr lang="en-US" altLang="ko-KR" sz="1200" b="0" i="1" spc="0" smtClean="0">
                <a:solidFill>
                  <a:schemeClr val="bg1">
                    <a:lumMod val="65000"/>
                  </a:schemeClr>
                </a:solidFill>
              </a:rPr>
              <a:t>.</a:t>
            </a:r>
            <a:r>
              <a:rPr lang="en-US" altLang="ko-KR" sz="1200" b="0" i="1" spc="0" baseline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ko-KR" sz="1200" b="0" i="1" spc="0" baseline="0" dirty="0" smtClean="0">
                <a:solidFill>
                  <a:schemeClr val="bg1">
                    <a:lumMod val="65000"/>
                  </a:schemeClr>
                </a:solidFill>
              </a:rPr>
              <a:t>GitHub </a:t>
            </a:r>
            <a:r>
              <a:rPr lang="ko-KR" altLang="en-US" sz="1200" b="0" i="1" spc="0" baseline="0" dirty="0" smtClean="0">
                <a:solidFill>
                  <a:schemeClr val="bg1">
                    <a:lumMod val="65000"/>
                  </a:schemeClr>
                </a:solidFill>
              </a:rPr>
              <a:t>관리자</a:t>
            </a:r>
          </a:p>
        </p:txBody>
      </p:sp>
      <p:cxnSp>
        <p:nvCxnSpPr>
          <p:cNvPr id="30" name="직선 연결선 29"/>
          <p:cNvCxnSpPr/>
          <p:nvPr userDrawn="1"/>
        </p:nvCxnSpPr>
        <p:spPr>
          <a:xfrm>
            <a:off x="8193360" y="548680"/>
            <a:ext cx="1742058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GitHub Logo, history, meaning, symbol, 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6885" y="6460140"/>
            <a:ext cx="779287" cy="445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D:\오하진_넥사크로가이드\TaranNexacroN\_resource_\_theme_\nxui\images\sta_TF_logo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6597352"/>
            <a:ext cx="462328" cy="212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30841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 userDrawn="1"/>
        </p:nvCxnSpPr>
        <p:spPr>
          <a:xfrm>
            <a:off x="0" y="548680"/>
            <a:ext cx="8265368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0" y="6515522"/>
            <a:ext cx="9901238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648196" y="6518276"/>
            <a:ext cx="4810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9747DE26-7155-4451-A49B-A2E21F32603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7" name="TextBox 26"/>
          <p:cNvSpPr txBox="1"/>
          <p:nvPr userDrawn="1"/>
        </p:nvSpPr>
        <p:spPr>
          <a:xfrm>
            <a:off x="8481862" y="239931"/>
            <a:ext cx="13676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b="0" i="1" spc="0" baseline="0" dirty="0" smtClean="0">
                <a:solidFill>
                  <a:schemeClr val="bg1">
                    <a:lumMod val="65000"/>
                  </a:schemeClr>
                </a:solidFill>
              </a:rPr>
              <a:t>3. GitHub </a:t>
            </a:r>
            <a:r>
              <a:rPr lang="ko-KR" altLang="en-US" sz="1200" b="0" i="1" spc="0" baseline="0" dirty="0" smtClean="0">
                <a:solidFill>
                  <a:schemeClr val="bg1">
                    <a:lumMod val="65000"/>
                  </a:schemeClr>
                </a:solidFill>
              </a:rPr>
              <a:t>사용자</a:t>
            </a:r>
          </a:p>
        </p:txBody>
      </p:sp>
      <p:cxnSp>
        <p:nvCxnSpPr>
          <p:cNvPr id="30" name="직선 연결선 29"/>
          <p:cNvCxnSpPr/>
          <p:nvPr userDrawn="1"/>
        </p:nvCxnSpPr>
        <p:spPr>
          <a:xfrm>
            <a:off x="8193360" y="548680"/>
            <a:ext cx="1742058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GitHub Logo, history, meaning, symbol, 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6885" y="6460140"/>
            <a:ext cx="779287" cy="445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D:\오하진_넥사크로가이드\TaranNexacroN\_resource_\_theme_\nxui\images\sta_TF_logo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6597352"/>
            <a:ext cx="462328" cy="212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89452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30611-7355-4CD6-9D37-CE0E25AA3363}" type="datetime1">
              <a:rPr lang="ko-KR" altLang="en-US" smtClean="0"/>
              <a:t>2022-03-21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7DE26-7155-4451-A49B-A2E21F3260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38392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EAFE4-1E65-4FC7-9CF4-750FE7372964}" type="datetime1">
              <a:rPr lang="ko-KR" altLang="en-US" smtClean="0"/>
              <a:t>2022-03-21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7DE26-7155-4451-A49B-A2E21F3260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3162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079C5-E751-4210-A5DF-F52B09B9C6C0}" type="datetime1">
              <a:rPr lang="ko-KR" altLang="en-US" smtClean="0"/>
              <a:t>2022-03-21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7DE26-7155-4451-A49B-A2E21F3260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93858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D33A49-8CEA-4A9A-8922-BBC449840748}" type="datetime1">
              <a:rPr lang="ko-KR" altLang="en-US" smtClean="0"/>
              <a:t>2022-03-21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47DE26-7155-4451-A49B-A2E21F32603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7533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63" r:id="rId5"/>
    <p:sldLayoutId id="2147483664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mailto:taran@ssding.com" TargetMode="Externa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mailto:taran@ssding.com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1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mailto:taran@ssding.com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43611" y="2634911"/>
            <a:ext cx="44358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GitHub </a:t>
            </a:r>
            <a:r>
              <a:rPr lang="ko-KR" altLang="en-US" sz="40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사용가이드</a:t>
            </a:r>
            <a:endParaRPr lang="en-US" altLang="ko-KR" sz="40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9183" y="4561517"/>
            <a:ext cx="9669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2022.03.18</a:t>
            </a:r>
            <a:endParaRPr lang="ko-KR" altLang="en-US" sz="1050" dirty="0">
              <a:ln>
                <a:solidFill>
                  <a:schemeClr val="accent1">
                    <a:alpha val="0"/>
                  </a:schemeClr>
                </a:solidFill>
              </a:ln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3611" y="3316922"/>
            <a:ext cx="16081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타란유엑스디</a:t>
            </a:r>
            <a:endParaRPr lang="en-US" altLang="ko-KR" sz="20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0395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270" y="2204863"/>
            <a:ext cx="5070677" cy="2097579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77814" y="106618"/>
            <a:ext cx="4254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pc="-150" dirty="0" smtClean="0">
                <a:latin typeface="맑은 고딕" pitchFamily="50" charset="-127"/>
                <a:ea typeface="맑은 고딕" pitchFamily="50" charset="-127"/>
              </a:rPr>
              <a:t>2.3 </a:t>
            </a:r>
            <a:r>
              <a:rPr lang="ko-KR" altLang="en-US" b="1" dirty="0">
                <a:solidFill>
                  <a:srgbClr val="000000"/>
                </a:solidFill>
                <a:latin typeface="맑은 고딕" pitchFamily="50" charset="-127"/>
              </a:rPr>
              <a:t>로컬의 소스를 </a:t>
            </a:r>
            <a:r>
              <a:rPr lang="en-US" altLang="ko-KR" b="1" dirty="0">
                <a:solidFill>
                  <a:srgbClr val="000000"/>
                </a:solidFill>
                <a:latin typeface="맑은 고딕" pitchFamily="50" charset="-127"/>
              </a:rPr>
              <a:t>Repository</a:t>
            </a:r>
            <a:r>
              <a:rPr lang="ko-KR" altLang="en-US" b="1" dirty="0">
                <a:solidFill>
                  <a:srgbClr val="000000"/>
                </a:solidFill>
                <a:latin typeface="맑은 고딕" pitchFamily="50" charset="-127"/>
              </a:rPr>
              <a:t>에 업로드</a:t>
            </a:r>
            <a:endParaRPr lang="ko-KR" altLang="en-US" b="1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16496" y="753551"/>
            <a:ext cx="9289032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ts val="1600"/>
              </a:lnSpc>
              <a:spcBef>
                <a:spcPts val="50"/>
              </a:spcBef>
            </a:pPr>
            <a:r>
              <a:rPr lang="en-US" altLang="ko-KR" sz="1100" dirty="0" smtClean="0"/>
              <a:t>※ Git</a:t>
            </a:r>
            <a:r>
              <a:rPr lang="ko-KR" altLang="en-US" sz="1100" dirty="0" smtClean="0"/>
              <a:t>을 사용하여 </a:t>
            </a:r>
            <a:r>
              <a:rPr lang="en-US" altLang="ko-KR" sz="1100" dirty="0" smtClean="0"/>
              <a:t>Repository</a:t>
            </a:r>
            <a:r>
              <a:rPr lang="ko-KR" altLang="en-US" sz="1100" dirty="0" smtClean="0"/>
              <a:t>에 파일을 업로드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다운로드 하려면 환경 </a:t>
            </a:r>
            <a:r>
              <a:rPr lang="ko-KR" altLang="en-US" sz="1100" dirty="0" err="1" smtClean="0"/>
              <a:t>셋팅</a:t>
            </a:r>
            <a:r>
              <a:rPr lang="ko-KR" altLang="en-US" sz="1100" dirty="0" smtClean="0"/>
              <a:t> 필요</a:t>
            </a:r>
            <a:r>
              <a:rPr lang="en-US" altLang="ko-KR" sz="1100" dirty="0" smtClean="0"/>
              <a:t>.</a:t>
            </a:r>
          </a:p>
          <a:p>
            <a:pPr marL="0" lvl="1">
              <a:lnSpc>
                <a:spcPts val="1600"/>
              </a:lnSpc>
              <a:spcBef>
                <a:spcPts val="50"/>
              </a:spcBef>
            </a:pPr>
            <a:r>
              <a:rPr lang="en-US" altLang="ko-KR" sz="1100" dirty="0"/>
              <a:t> </a:t>
            </a:r>
            <a:r>
              <a:rPr lang="en-US" altLang="ko-KR" sz="1100" dirty="0" smtClean="0"/>
              <a:t>  </a:t>
            </a:r>
            <a:r>
              <a:rPr lang="ko-KR" altLang="en-US" sz="1100" dirty="0" smtClean="0"/>
              <a:t>본 문서의 </a:t>
            </a:r>
            <a:r>
              <a:rPr lang="en-US" altLang="ko-KR" sz="1100" dirty="0" smtClean="0"/>
              <a:t>[</a:t>
            </a:r>
            <a:r>
              <a:rPr lang="en-US" altLang="ko-KR" sz="1100" dirty="0" smtClean="0">
                <a:hlinkClick r:id="" action="ppaction://noaction"/>
              </a:rPr>
              <a:t>4. Git </a:t>
            </a:r>
            <a:r>
              <a:rPr lang="ko-KR" altLang="en-US" sz="1100" dirty="0" smtClean="0">
                <a:hlinkClick r:id="" action="ppaction://noaction"/>
              </a:rPr>
              <a:t>사용방법 </a:t>
            </a:r>
            <a:r>
              <a:rPr lang="en-US" altLang="ko-KR" sz="1100" dirty="0" smtClean="0">
                <a:hlinkClick r:id="" action="ppaction://noaction"/>
              </a:rPr>
              <a:t>&gt; 4-1 </a:t>
            </a:r>
            <a:r>
              <a:rPr lang="ko-KR" altLang="en-US" sz="1100" dirty="0" smtClean="0">
                <a:hlinkClick r:id="" action="ppaction://noaction"/>
              </a:rPr>
              <a:t>환경설정</a:t>
            </a:r>
            <a:r>
              <a:rPr lang="en-US" altLang="ko-KR" sz="1100" dirty="0" smtClean="0"/>
              <a:t>]</a:t>
            </a:r>
            <a:r>
              <a:rPr lang="ko-KR" altLang="en-US" sz="1100" dirty="0" smtClean="0"/>
              <a:t> 페이지를 참고하여 환경 설정을 먼저 진행하세요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다음 업로드 방법은 </a:t>
            </a:r>
            <a:r>
              <a:rPr lang="ko-KR" altLang="en-US" sz="1100" dirty="0" err="1" smtClean="0"/>
              <a:t>셋팅이</a:t>
            </a:r>
            <a:r>
              <a:rPr lang="ko-KR" altLang="en-US" sz="1100" dirty="0" smtClean="0"/>
              <a:t> 되었음을 간주합니다</a:t>
            </a:r>
            <a:r>
              <a:rPr lang="en-US" altLang="ko-KR" sz="1100" dirty="0" smtClean="0"/>
              <a:t>.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  </a:t>
            </a:r>
            <a:endParaRPr lang="en-US" altLang="ko-KR" sz="11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747DE26-7155-4451-A49B-A2E21F326037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16496" y="1351801"/>
            <a:ext cx="9001000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lvl="1" indent="-228600">
              <a:lnSpc>
                <a:spcPts val="1600"/>
              </a:lnSpc>
              <a:spcBef>
                <a:spcPts val="50"/>
              </a:spcBef>
              <a:buFont typeface="+mj-ea"/>
              <a:buAutoNum type="circleNumDbPlain"/>
            </a:pPr>
            <a:r>
              <a:rPr lang="ko-KR" altLang="en-US" sz="1100" dirty="0" smtClean="0"/>
              <a:t>로컬</a:t>
            </a:r>
            <a:r>
              <a:rPr lang="en-US" altLang="ko-KR" sz="1100" dirty="0" smtClean="0"/>
              <a:t>PC</a:t>
            </a:r>
            <a:r>
              <a:rPr lang="ko-KR" altLang="en-US" sz="1100" dirty="0" smtClean="0"/>
              <a:t>에서 프로젝트가 있는 루트 경로에서 파일 탐색기 실행</a:t>
            </a:r>
            <a:endParaRPr lang="en-US" altLang="ko-KR" sz="1100" dirty="0" smtClean="0"/>
          </a:p>
          <a:p>
            <a:pPr marL="228600" lvl="1" indent="-228600">
              <a:lnSpc>
                <a:spcPts val="1600"/>
              </a:lnSpc>
              <a:spcBef>
                <a:spcPts val="50"/>
              </a:spcBef>
              <a:buFont typeface="+mj-ea"/>
              <a:buAutoNum type="circleNumDbPlain"/>
            </a:pPr>
            <a:r>
              <a:rPr lang="ko-KR" altLang="en-US" sz="1100" dirty="0" smtClean="0"/>
              <a:t>빈 영역에서 마우스 우 클릭 후 </a:t>
            </a:r>
            <a:r>
              <a:rPr lang="en-US" altLang="ko-KR" sz="1100" dirty="0" smtClean="0"/>
              <a:t>[Git Bash Here]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8125" y="3356992"/>
            <a:ext cx="1793802" cy="2473485"/>
          </a:xfrm>
          <a:prstGeom prst="rect">
            <a:avLst/>
          </a:prstGeom>
        </p:spPr>
      </p:pic>
      <p:sp>
        <p:nvSpPr>
          <p:cNvPr id="15" name="모서리가 둥근 직사각형 14"/>
          <p:cNvSpPr/>
          <p:nvPr/>
        </p:nvSpPr>
        <p:spPr>
          <a:xfrm>
            <a:off x="478171" y="2137800"/>
            <a:ext cx="126000" cy="125933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/>
              <a:t>1</a:t>
            </a:r>
            <a:endParaRPr lang="ko-KR" altLang="en-US" sz="800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2529442" y="4788914"/>
            <a:ext cx="126000" cy="125933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2</a:t>
            </a:r>
            <a:endParaRPr lang="ko-KR" altLang="en-US" sz="800" dirty="0"/>
          </a:p>
        </p:txBody>
      </p:sp>
      <p:sp>
        <p:nvSpPr>
          <p:cNvPr id="17" name="직사각형 16"/>
          <p:cNvSpPr/>
          <p:nvPr/>
        </p:nvSpPr>
        <p:spPr>
          <a:xfrm>
            <a:off x="2616846" y="4858155"/>
            <a:ext cx="1406617" cy="166310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8536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482" y="4022315"/>
            <a:ext cx="5205370" cy="27123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77814" y="106618"/>
            <a:ext cx="4254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pc="-150" dirty="0" smtClean="0">
                <a:latin typeface="맑은 고딕" pitchFamily="50" charset="-127"/>
                <a:ea typeface="맑은 고딕" pitchFamily="50" charset="-127"/>
              </a:rPr>
              <a:t>2.3 </a:t>
            </a:r>
            <a:r>
              <a:rPr lang="ko-KR" altLang="en-US" b="1" dirty="0">
                <a:solidFill>
                  <a:srgbClr val="000000"/>
                </a:solidFill>
                <a:latin typeface="맑은 고딕" pitchFamily="50" charset="-127"/>
              </a:rPr>
              <a:t>로컬의 소스를 </a:t>
            </a:r>
            <a:r>
              <a:rPr lang="en-US" altLang="ko-KR" b="1" dirty="0">
                <a:solidFill>
                  <a:srgbClr val="000000"/>
                </a:solidFill>
                <a:latin typeface="맑은 고딕" pitchFamily="50" charset="-127"/>
              </a:rPr>
              <a:t>Repository</a:t>
            </a:r>
            <a:r>
              <a:rPr lang="ko-KR" altLang="en-US" b="1" dirty="0">
                <a:solidFill>
                  <a:srgbClr val="000000"/>
                </a:solidFill>
                <a:latin typeface="맑은 고딕" pitchFamily="50" charset="-127"/>
              </a:rPr>
              <a:t>에 업로드</a:t>
            </a:r>
            <a:endParaRPr lang="ko-KR" altLang="en-US" b="1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747DE26-7155-4451-A49B-A2E21F326037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16496" y="753551"/>
            <a:ext cx="9001000" cy="297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lvl="1" indent="-228600">
              <a:lnSpc>
                <a:spcPts val="1600"/>
              </a:lnSpc>
              <a:spcBef>
                <a:spcPts val="50"/>
              </a:spcBef>
              <a:buFont typeface="+mj-ea"/>
              <a:buAutoNum type="circleNumDbPlain" startAt="3"/>
            </a:pPr>
            <a:r>
              <a:rPr lang="ko-KR" altLang="en-US" sz="1100" dirty="0" smtClean="0"/>
              <a:t>다음 </a:t>
            </a:r>
            <a:r>
              <a:rPr lang="en-US" altLang="ko-KR" sz="1100" dirty="0" smtClean="0"/>
              <a:t>Git Bash </a:t>
            </a:r>
            <a:r>
              <a:rPr lang="ko-KR" altLang="en-US" sz="1100" dirty="0" smtClean="0"/>
              <a:t>창에 다음 명령어 순차적으로 입력</a:t>
            </a:r>
            <a:endParaRPr lang="en-US" altLang="ko-KR" sz="11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704528" y="2663086"/>
            <a:ext cx="5184576" cy="861774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ko-KR" sz="1000" dirty="0" smtClean="0">
                <a:solidFill>
                  <a:schemeClr val="bg2"/>
                </a:solidFill>
                <a:latin typeface="Arial Unicode MS" panose="020B0604020202020204" pitchFamily="50" charset="-127"/>
                <a:ea typeface="ui-monospace"/>
              </a:rPr>
              <a:t>git</a:t>
            </a:r>
            <a:r>
              <a:rPr lang="en-US" altLang="ko-KR" sz="1000" dirty="0" smtClean="0">
                <a:solidFill>
                  <a:schemeClr val="bg2"/>
                </a:solidFill>
                <a:latin typeface="Arial Unicode MS" panose="020B0604020202020204" pitchFamily="50" charset="-127"/>
                <a:ea typeface="ui-monospace"/>
              </a:rPr>
              <a:t> </a:t>
            </a:r>
            <a:r>
              <a:rPr lang="en-US" altLang="ko-KR" sz="1000" dirty="0" err="1" smtClean="0">
                <a:solidFill>
                  <a:schemeClr val="bg2"/>
                </a:solidFill>
                <a:latin typeface="+mn-ea"/>
              </a:rPr>
              <a:t>init</a:t>
            </a:r>
            <a:endParaRPr lang="en-US" altLang="ko-KR" sz="1000" dirty="0" smtClean="0">
              <a:solidFill>
                <a:schemeClr val="bg2"/>
              </a:solidFill>
              <a:latin typeface="+mn-ea"/>
            </a:endParaRPr>
          </a:p>
          <a:p>
            <a:r>
              <a:rPr lang="ko-KR" altLang="ko-KR" sz="1000" dirty="0">
                <a:solidFill>
                  <a:schemeClr val="bg2"/>
                </a:solidFill>
                <a:latin typeface="Arial Unicode MS" panose="020B0604020202020204" pitchFamily="50" charset="-127"/>
                <a:ea typeface="ui-monospace"/>
              </a:rPr>
              <a:t>git remote add origin </a:t>
            </a:r>
            <a:r>
              <a:rPr lang="en-US" altLang="ko-KR" sz="1000" dirty="0">
                <a:solidFill>
                  <a:schemeClr val="accent6"/>
                </a:solidFill>
                <a:latin typeface="Arial Unicode MS" panose="020B0604020202020204" pitchFamily="50" charset="-127"/>
                <a:ea typeface="ui-monospace"/>
              </a:rPr>
              <a:t>https://github.com/taranuxd/test.git</a:t>
            </a:r>
            <a:r>
              <a:rPr lang="ko-KR" altLang="ko-KR" sz="1000" dirty="0" smtClean="0">
                <a:solidFill>
                  <a:schemeClr val="bg2"/>
                </a:solidFill>
              </a:rPr>
              <a:t> </a:t>
            </a:r>
            <a:endParaRPr lang="ko-KR" altLang="ko-KR" sz="1000" dirty="0">
              <a:solidFill>
                <a:schemeClr val="bg2"/>
              </a:solidFill>
              <a:latin typeface="Arial" panose="020B0604020202020204" pitchFamily="34" charset="0"/>
            </a:endParaRPr>
          </a:p>
          <a:p>
            <a:r>
              <a:rPr lang="en-US" altLang="ko-KR" sz="1000" dirty="0" err="1" smtClean="0">
                <a:solidFill>
                  <a:schemeClr val="bg1"/>
                </a:solidFill>
                <a:latin typeface="+mn-ea"/>
              </a:rPr>
              <a:t>git</a:t>
            </a:r>
            <a:r>
              <a:rPr lang="en-US" altLang="ko-KR" sz="1000" dirty="0" smtClean="0">
                <a:solidFill>
                  <a:schemeClr val="bg1"/>
                </a:solidFill>
                <a:latin typeface="+mn-ea"/>
              </a:rPr>
              <a:t> add .</a:t>
            </a:r>
            <a:r>
              <a:rPr lang="en-US" altLang="ko-KR" sz="1000" dirty="0" smtClean="0">
                <a:latin typeface="+mn-ea"/>
              </a:rPr>
              <a:t>.</a:t>
            </a:r>
          </a:p>
          <a:p>
            <a:r>
              <a:rPr lang="en-US" altLang="ko-KR" sz="1000" dirty="0" err="1" smtClean="0">
                <a:solidFill>
                  <a:schemeClr val="bg1"/>
                </a:solidFill>
                <a:latin typeface="+mn-ea"/>
              </a:rPr>
              <a:t>git</a:t>
            </a:r>
            <a:r>
              <a:rPr lang="en-US" altLang="ko-KR" sz="1000" dirty="0" smtClean="0">
                <a:solidFill>
                  <a:schemeClr val="bg1"/>
                </a:solidFill>
                <a:latin typeface="+mn-ea"/>
              </a:rPr>
              <a:t> commit -m “</a:t>
            </a:r>
            <a:r>
              <a:rPr lang="ko-KR" altLang="en-US" sz="1000" dirty="0" err="1" smtClean="0">
                <a:solidFill>
                  <a:schemeClr val="accent6"/>
                </a:solidFill>
                <a:latin typeface="+mn-ea"/>
              </a:rPr>
              <a:t>첫번째</a:t>
            </a:r>
            <a:r>
              <a:rPr lang="ko-KR" altLang="en-US" sz="1000" dirty="0" smtClean="0">
                <a:solidFill>
                  <a:schemeClr val="accent6"/>
                </a:solidFill>
                <a:latin typeface="+mn-ea"/>
              </a:rPr>
              <a:t> </a:t>
            </a:r>
            <a:r>
              <a:rPr lang="ko-KR" altLang="en-US" sz="1000" dirty="0" err="1" smtClean="0">
                <a:solidFill>
                  <a:schemeClr val="accent6"/>
                </a:solidFill>
                <a:latin typeface="+mn-ea"/>
              </a:rPr>
              <a:t>커밋</a:t>
            </a:r>
            <a:r>
              <a:rPr lang="en-US" altLang="ko-KR" sz="1000" dirty="0" smtClean="0">
                <a:solidFill>
                  <a:schemeClr val="bg1"/>
                </a:solidFill>
                <a:latin typeface="+mn-ea"/>
              </a:rPr>
              <a:t>”</a:t>
            </a:r>
          </a:p>
          <a:p>
            <a:r>
              <a:rPr lang="en-US" altLang="ko-KR" sz="1000" dirty="0" err="1" smtClean="0">
                <a:solidFill>
                  <a:schemeClr val="bg1"/>
                </a:solidFill>
                <a:latin typeface="+mn-ea"/>
              </a:rPr>
              <a:t>git</a:t>
            </a:r>
            <a:r>
              <a:rPr lang="en-US" altLang="ko-KR" sz="1000" dirty="0" smtClean="0">
                <a:solidFill>
                  <a:schemeClr val="bg1"/>
                </a:solidFill>
                <a:latin typeface="+mn-ea"/>
              </a:rPr>
              <a:t> push -u origin master</a:t>
            </a:r>
            <a:endParaRPr lang="ko-KR" altLang="en-US" sz="1000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32520" y="2420888"/>
            <a:ext cx="34563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solidFill>
                  <a:srgbClr val="FF0000"/>
                </a:solidFill>
              </a:rPr>
              <a:t>※ </a:t>
            </a:r>
            <a:r>
              <a:rPr lang="ko-KR" altLang="en-US" sz="900" dirty="0" smtClean="0">
                <a:solidFill>
                  <a:srgbClr val="FF0000"/>
                </a:solidFill>
              </a:rPr>
              <a:t>명령어 한 줄씩 실행</a:t>
            </a:r>
            <a:r>
              <a:rPr lang="ko-KR" altLang="en-US" sz="900" dirty="0" smtClean="0"/>
              <a:t> 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노란색 텍스트는 바뀔 수 있는 부분임</a:t>
            </a:r>
            <a:r>
              <a:rPr lang="en-US" altLang="ko-KR" sz="900" dirty="0" smtClean="0"/>
              <a:t>.)</a:t>
            </a:r>
            <a:endParaRPr lang="ko-KR" altLang="en-US" sz="900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648996" y="3770144"/>
            <a:ext cx="34563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※ Repository</a:t>
            </a:r>
            <a:r>
              <a:rPr lang="ko-KR" altLang="en-US" sz="900" dirty="0" smtClean="0"/>
              <a:t>에 소스코드 업로드 완료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813216" y="4665791"/>
            <a:ext cx="504056" cy="203369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788503" y="5228070"/>
            <a:ext cx="3012370" cy="649202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622575" y="2652715"/>
            <a:ext cx="126000" cy="125933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3</a:t>
            </a:r>
            <a:endParaRPr lang="ko-KR" altLang="en-US" sz="8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487" y="1124745"/>
            <a:ext cx="3886474" cy="11802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46756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119" y="1167813"/>
            <a:ext cx="5671627" cy="3972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77814" y="106618"/>
            <a:ext cx="4181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pc="-150" dirty="0" smtClean="0">
                <a:latin typeface="맑은 고딕" pitchFamily="50" charset="-127"/>
                <a:ea typeface="맑은 고딕" pitchFamily="50" charset="-127"/>
              </a:rPr>
              <a:t>2.4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itchFamily="50" charset="-127"/>
              </a:rPr>
              <a:t>접근권한관리 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itchFamily="50" charset="-127"/>
              </a:rPr>
              <a:t>- </a:t>
            </a:r>
            <a:r>
              <a:rPr lang="en-US" altLang="ko-KR" b="1" dirty="0">
                <a:solidFill>
                  <a:srgbClr val="000000"/>
                </a:solidFill>
                <a:latin typeface="맑은 고딕" pitchFamily="50" charset="-127"/>
              </a:rPr>
              <a:t>Collaborators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itchFamily="50" charset="-127"/>
              </a:rPr>
              <a:t>추가</a:t>
            </a:r>
            <a:endParaRPr lang="ko-KR" altLang="en-US" b="1" dirty="0">
              <a:solidFill>
                <a:srgbClr val="000000"/>
              </a:solidFill>
              <a:latin typeface="맑은 고딕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747DE26-7155-4451-A49B-A2E21F326037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16496" y="753551"/>
            <a:ext cx="9001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lvl="1" indent="-228600">
              <a:lnSpc>
                <a:spcPts val="1600"/>
              </a:lnSpc>
              <a:spcBef>
                <a:spcPts val="50"/>
              </a:spcBef>
              <a:buFont typeface="+mj-ea"/>
              <a:buAutoNum type="circleNumDbPlain"/>
            </a:pPr>
            <a:r>
              <a:rPr lang="en-US" altLang="ko-KR" sz="1100" dirty="0" smtClean="0"/>
              <a:t>[Settings] &gt; [Collaborators] &gt; [Add people]</a:t>
            </a:r>
          </a:p>
        </p:txBody>
      </p:sp>
      <p:sp>
        <p:nvSpPr>
          <p:cNvPr id="15" name="모서리가 둥근 직사각형 14"/>
          <p:cNvSpPr/>
          <p:nvPr/>
        </p:nvSpPr>
        <p:spPr>
          <a:xfrm>
            <a:off x="5858076" y="1831955"/>
            <a:ext cx="238814" cy="125933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1-1</a:t>
            </a:r>
            <a:endParaRPr lang="ko-KR" altLang="en-US" sz="800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526362" y="2614332"/>
            <a:ext cx="238814" cy="125933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1-2</a:t>
            </a:r>
            <a:endParaRPr lang="ko-KR" altLang="en-US" sz="800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3833614" y="4659240"/>
            <a:ext cx="238814" cy="125933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1-3</a:t>
            </a:r>
            <a:endParaRPr lang="ko-KR" altLang="en-US" sz="800" dirty="0"/>
          </a:p>
        </p:txBody>
      </p:sp>
      <p:sp>
        <p:nvSpPr>
          <p:cNvPr id="25" name="직사각형 24"/>
          <p:cNvSpPr/>
          <p:nvPr/>
        </p:nvSpPr>
        <p:spPr>
          <a:xfrm>
            <a:off x="5282561" y="1856595"/>
            <a:ext cx="583753" cy="253681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765176" y="2677298"/>
            <a:ext cx="1667544" cy="253681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4048220" y="4683954"/>
            <a:ext cx="680518" cy="253681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7840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7814" y="106618"/>
            <a:ext cx="4181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pc="-150" dirty="0" smtClean="0">
                <a:latin typeface="맑은 고딕" pitchFamily="50" charset="-127"/>
                <a:ea typeface="맑은 고딕" pitchFamily="50" charset="-127"/>
              </a:rPr>
              <a:t>2.4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itchFamily="50" charset="-127"/>
              </a:rPr>
              <a:t>접근권한관리 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itchFamily="50" charset="-127"/>
              </a:rPr>
              <a:t>- </a:t>
            </a:r>
            <a:r>
              <a:rPr lang="en-US" altLang="ko-KR" b="1" dirty="0">
                <a:solidFill>
                  <a:srgbClr val="000000"/>
                </a:solidFill>
                <a:latin typeface="맑은 고딕" pitchFamily="50" charset="-127"/>
              </a:rPr>
              <a:t>Collaborators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itchFamily="50" charset="-127"/>
              </a:rPr>
              <a:t>추가</a:t>
            </a:r>
            <a:endParaRPr lang="ko-KR" altLang="en-US" b="1" dirty="0">
              <a:solidFill>
                <a:srgbClr val="000000"/>
              </a:solidFill>
              <a:latin typeface="맑은 고딕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747DE26-7155-4451-A49B-A2E21F326037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16496" y="753551"/>
            <a:ext cx="9001000" cy="297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lvl="1" indent="-228600">
              <a:lnSpc>
                <a:spcPts val="1600"/>
              </a:lnSpc>
              <a:spcBef>
                <a:spcPts val="50"/>
              </a:spcBef>
              <a:buFont typeface="+mj-ea"/>
              <a:buAutoNum type="circleNumDbPlain" startAt="2"/>
            </a:pPr>
            <a:r>
              <a:rPr lang="ko-KR" altLang="en-US" sz="1100" dirty="0" smtClean="0"/>
              <a:t>유저네임 또는 </a:t>
            </a:r>
            <a:r>
              <a:rPr lang="ko-KR" altLang="en-US" sz="1100" dirty="0" err="1" smtClean="0"/>
              <a:t>이메일</a:t>
            </a:r>
            <a:r>
              <a:rPr lang="ko-KR" altLang="en-US" sz="1100" dirty="0" smtClean="0"/>
              <a:t> 주소로 유저를 검색하여 추가한다</a:t>
            </a:r>
            <a:r>
              <a:rPr lang="en-US" altLang="ko-KR" sz="1100" dirty="0" smtClean="0"/>
              <a:t>. (</a:t>
            </a:r>
            <a:r>
              <a:rPr lang="ko-KR" altLang="en-US" sz="1100" dirty="0" smtClean="0"/>
              <a:t>초대 대상 </a:t>
            </a:r>
            <a:r>
              <a:rPr lang="ko-KR" altLang="en-US" sz="1100" dirty="0" err="1" smtClean="0"/>
              <a:t>깃허브</a:t>
            </a:r>
            <a:r>
              <a:rPr lang="ko-KR" altLang="en-US" sz="1100" dirty="0" smtClean="0"/>
              <a:t> 가입 필수</a:t>
            </a:r>
            <a:r>
              <a:rPr lang="en-US" altLang="ko-KR" sz="1100" dirty="0" smtClean="0"/>
              <a:t>)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536" y="1223916"/>
            <a:ext cx="2924920" cy="1642851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904076" y="2149332"/>
            <a:ext cx="2664296" cy="253681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904076" y="2445602"/>
            <a:ext cx="2664296" cy="253681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721238" y="2065071"/>
            <a:ext cx="238814" cy="125933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2-1</a:t>
            </a:r>
            <a:endParaRPr lang="ko-KR" altLang="en-US" sz="800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737270" y="2414257"/>
            <a:ext cx="238814" cy="125933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2-2</a:t>
            </a:r>
            <a:endParaRPr lang="ko-KR" altLang="en-US" sz="800" dirty="0"/>
          </a:p>
        </p:txBody>
      </p:sp>
      <p:sp>
        <p:nvSpPr>
          <p:cNvPr id="20" name="TextBox 19"/>
          <p:cNvSpPr txBox="1"/>
          <p:nvPr/>
        </p:nvSpPr>
        <p:spPr>
          <a:xfrm>
            <a:off x="632520" y="3039615"/>
            <a:ext cx="55446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solidFill>
                  <a:srgbClr val="FF0000"/>
                </a:solidFill>
              </a:rPr>
              <a:t>※ </a:t>
            </a:r>
            <a:r>
              <a:rPr lang="ko-KR" altLang="en-US" sz="900" dirty="0" smtClean="0">
                <a:solidFill>
                  <a:srgbClr val="FF0000"/>
                </a:solidFill>
              </a:rPr>
              <a:t>초대된 대상은 </a:t>
            </a:r>
            <a:r>
              <a:rPr lang="ko-KR" altLang="en-US" sz="900" dirty="0" err="1" smtClean="0">
                <a:solidFill>
                  <a:srgbClr val="FF0000"/>
                </a:solidFill>
              </a:rPr>
              <a:t>이메일의</a:t>
            </a:r>
            <a:r>
              <a:rPr lang="ko-KR" altLang="en-US" sz="900" dirty="0" smtClean="0">
                <a:solidFill>
                  <a:srgbClr val="FF0000"/>
                </a:solidFill>
              </a:rPr>
              <a:t> 초대메일 또는 </a:t>
            </a:r>
            <a:r>
              <a:rPr lang="en-US" altLang="ko-KR" sz="900" dirty="0" smtClean="0">
                <a:solidFill>
                  <a:srgbClr val="FF0000"/>
                </a:solidFill>
              </a:rPr>
              <a:t>Repository </a:t>
            </a:r>
            <a:r>
              <a:rPr lang="ko-KR" altLang="en-US" sz="900" dirty="0" err="1" smtClean="0">
                <a:solidFill>
                  <a:srgbClr val="FF0000"/>
                </a:solidFill>
              </a:rPr>
              <a:t>웹주소를</a:t>
            </a:r>
            <a:r>
              <a:rPr lang="ko-KR" altLang="en-US" sz="900" dirty="0" smtClean="0">
                <a:solidFill>
                  <a:srgbClr val="FF0000"/>
                </a:solidFill>
              </a:rPr>
              <a:t> 통해 </a:t>
            </a:r>
            <a:r>
              <a:rPr lang="en-US" altLang="ko-KR" sz="900" dirty="0" smtClean="0">
                <a:solidFill>
                  <a:srgbClr val="FF0000"/>
                </a:solidFill>
              </a:rPr>
              <a:t>Repository</a:t>
            </a:r>
            <a:r>
              <a:rPr lang="ko-KR" altLang="en-US" sz="900" dirty="0" smtClean="0">
                <a:solidFill>
                  <a:srgbClr val="FF0000"/>
                </a:solidFill>
              </a:rPr>
              <a:t>에 접근이 가능하다</a:t>
            </a:r>
            <a:r>
              <a:rPr lang="en-US" altLang="ko-KR" sz="900" dirty="0" smtClean="0">
                <a:solidFill>
                  <a:srgbClr val="FF0000"/>
                </a:solidFill>
              </a:rPr>
              <a:t>.</a:t>
            </a:r>
            <a:endParaRPr lang="ko-KR" altLang="en-US" sz="900" dirty="0" smtClean="0"/>
          </a:p>
        </p:txBody>
      </p:sp>
      <p:sp>
        <p:nvSpPr>
          <p:cNvPr id="22" name="TextBox 21"/>
          <p:cNvSpPr txBox="1"/>
          <p:nvPr/>
        </p:nvSpPr>
        <p:spPr>
          <a:xfrm>
            <a:off x="704528" y="3350415"/>
            <a:ext cx="5184576" cy="246221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2"/>
                </a:solidFill>
                <a:latin typeface="Arial Unicode MS" panose="020B0604020202020204" pitchFamily="50" charset="-127"/>
                <a:ea typeface="ui-monospace"/>
              </a:rPr>
              <a:t>https://</a:t>
            </a:r>
            <a:r>
              <a:rPr lang="en-US" altLang="ko-KR" sz="1000" dirty="0" smtClean="0">
                <a:solidFill>
                  <a:schemeClr val="bg2"/>
                </a:solidFill>
                <a:latin typeface="Arial Unicode MS" panose="020B0604020202020204" pitchFamily="50" charset="-127"/>
                <a:ea typeface="ui-monospace"/>
              </a:rPr>
              <a:t>github.com/taranuxd/</a:t>
            </a:r>
            <a:r>
              <a:rPr lang="en-US" altLang="ko-KR" sz="1000" dirty="0" smtClean="0">
                <a:solidFill>
                  <a:schemeClr val="accent6"/>
                </a:solidFill>
                <a:latin typeface="Arial Unicode MS" panose="020B0604020202020204" pitchFamily="50" charset="-127"/>
                <a:ea typeface="ui-monospace"/>
              </a:rPr>
              <a:t>test</a:t>
            </a:r>
            <a:r>
              <a:rPr lang="en-US" altLang="ko-KR" sz="1000" dirty="0">
                <a:solidFill>
                  <a:schemeClr val="bg2"/>
                </a:solidFill>
                <a:latin typeface="Arial Unicode MS" panose="020B0604020202020204" pitchFamily="50" charset="-127"/>
                <a:ea typeface="ui-monospace"/>
              </a:rPr>
              <a:t>/</a:t>
            </a:r>
            <a:endParaRPr lang="ko-KR" altLang="en-US" sz="1000" dirty="0" smtClean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2408006" y="3596636"/>
            <a:ext cx="0" cy="264412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784648" y="3877524"/>
            <a:ext cx="21767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solidFill>
                  <a:srgbClr val="FF0000"/>
                </a:solidFill>
              </a:rPr>
              <a:t>Repository</a:t>
            </a:r>
            <a:r>
              <a:rPr lang="ko-KR" altLang="en-US" sz="900" dirty="0" smtClean="0">
                <a:solidFill>
                  <a:srgbClr val="FF0000"/>
                </a:solidFill>
              </a:rPr>
              <a:t>이름</a:t>
            </a:r>
          </a:p>
        </p:txBody>
      </p:sp>
    </p:spTree>
    <p:extLst>
      <p:ext uri="{BB962C8B-B14F-4D97-AF65-F5344CB8AC3E}">
        <p14:creationId xmlns:p14="http://schemas.microsoft.com/office/powerpoint/2010/main" val="290769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261" y="1196753"/>
            <a:ext cx="5538970" cy="2090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77814" y="106618"/>
            <a:ext cx="2848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pc="-150" dirty="0" smtClean="0">
                <a:latin typeface="맑은 고딕" pitchFamily="50" charset="-127"/>
                <a:ea typeface="맑은 고딕" pitchFamily="50" charset="-127"/>
              </a:rPr>
              <a:t>2.5 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itchFamily="50" charset="-127"/>
              </a:rPr>
              <a:t>Repository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itchFamily="50" charset="-127"/>
              </a:rPr>
              <a:t>수정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itchFamily="50" charset="-127"/>
              </a:rPr>
              <a:t>,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itchFamily="50" charset="-127"/>
              </a:rPr>
              <a:t>삭제</a:t>
            </a:r>
            <a:endParaRPr lang="ko-KR" altLang="en-US" b="1" dirty="0">
              <a:solidFill>
                <a:srgbClr val="000000"/>
              </a:solidFill>
              <a:latin typeface="맑은 고딕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747DE26-7155-4451-A49B-A2E21F326037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16496" y="753551"/>
            <a:ext cx="9001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lvl="1" indent="-228600">
              <a:lnSpc>
                <a:spcPts val="1600"/>
              </a:lnSpc>
              <a:spcBef>
                <a:spcPts val="50"/>
              </a:spcBef>
              <a:buFont typeface="+mj-ea"/>
              <a:buAutoNum type="circleNumDbPlain"/>
            </a:pPr>
            <a:r>
              <a:rPr lang="en-US" altLang="ko-KR" sz="1100" dirty="0" smtClean="0"/>
              <a:t>[Settings] &gt; [General]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2720" y="4005064"/>
            <a:ext cx="3854086" cy="2122869"/>
          </a:xfrm>
          <a:prstGeom prst="rect">
            <a:avLst/>
          </a:prstGeom>
        </p:spPr>
      </p:pic>
      <p:sp>
        <p:nvSpPr>
          <p:cNvPr id="7" name="아래쪽 화살표 설명선 6"/>
          <p:cNvSpPr/>
          <p:nvPr/>
        </p:nvSpPr>
        <p:spPr>
          <a:xfrm>
            <a:off x="2809103" y="3431556"/>
            <a:ext cx="2496065" cy="482804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/>
              <a:t>스크롤 맨 하단</a:t>
            </a:r>
            <a:endParaRPr lang="ko-KR" altLang="en-US" sz="900"/>
          </a:p>
        </p:txBody>
      </p:sp>
      <p:sp>
        <p:nvSpPr>
          <p:cNvPr id="19" name="직사각형 18"/>
          <p:cNvSpPr/>
          <p:nvPr/>
        </p:nvSpPr>
        <p:spPr>
          <a:xfrm>
            <a:off x="2432720" y="2708920"/>
            <a:ext cx="1944216" cy="204525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1" name="TextBox 13"/>
          <p:cNvSpPr txBox="1"/>
          <p:nvPr/>
        </p:nvSpPr>
        <p:spPr>
          <a:xfrm>
            <a:off x="4448944" y="2682613"/>
            <a:ext cx="2678833" cy="230832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900" dirty="0" smtClean="0">
                <a:solidFill>
                  <a:srgbClr val="FF0000"/>
                </a:solidFill>
              </a:rPr>
              <a:t>Repository  </a:t>
            </a:r>
            <a:r>
              <a:rPr lang="ko-KR" altLang="en-US" sz="900" dirty="0" smtClean="0">
                <a:solidFill>
                  <a:srgbClr val="FF0000"/>
                </a:solidFill>
              </a:rPr>
              <a:t>이름 변경</a:t>
            </a:r>
            <a:endParaRPr lang="en-US" altLang="ko-KR" sz="900" dirty="0">
              <a:solidFill>
                <a:srgbClr val="FF0000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451254" y="4266858"/>
            <a:ext cx="3835551" cy="470701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5" name="TextBox 13"/>
          <p:cNvSpPr txBox="1"/>
          <p:nvPr/>
        </p:nvSpPr>
        <p:spPr>
          <a:xfrm>
            <a:off x="6286806" y="4438765"/>
            <a:ext cx="2678833" cy="230832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900" dirty="0" smtClean="0">
                <a:solidFill>
                  <a:srgbClr val="FF0000"/>
                </a:solidFill>
              </a:rPr>
              <a:t>Repository  Public, Private </a:t>
            </a:r>
            <a:r>
              <a:rPr lang="ko-KR" altLang="en-US" sz="900" dirty="0" smtClean="0">
                <a:solidFill>
                  <a:srgbClr val="FF0000"/>
                </a:solidFill>
              </a:rPr>
              <a:t>모드 변경</a:t>
            </a:r>
            <a:endParaRPr lang="en-US" altLang="ko-KR" sz="900" dirty="0">
              <a:solidFill>
                <a:srgbClr val="FF0000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457434" y="5647135"/>
            <a:ext cx="3835551" cy="470701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7" name="TextBox 13"/>
          <p:cNvSpPr txBox="1"/>
          <p:nvPr/>
        </p:nvSpPr>
        <p:spPr>
          <a:xfrm>
            <a:off x="6292986" y="5819042"/>
            <a:ext cx="2678833" cy="230832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900" dirty="0" smtClean="0">
                <a:solidFill>
                  <a:srgbClr val="FF0000"/>
                </a:solidFill>
              </a:rPr>
              <a:t>Repository  </a:t>
            </a:r>
            <a:r>
              <a:rPr lang="ko-KR" altLang="en-US" sz="900" dirty="0" smtClean="0">
                <a:solidFill>
                  <a:srgbClr val="FF0000"/>
                </a:solidFill>
              </a:rPr>
              <a:t>삭제</a:t>
            </a:r>
            <a:endParaRPr lang="en-US" altLang="ko-KR" sz="9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8722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528" y="1855267"/>
            <a:ext cx="6158926" cy="3153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77814" y="106618"/>
            <a:ext cx="1439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pc="-150" dirty="0" smtClean="0">
                <a:latin typeface="맑은 고딕" pitchFamily="50" charset="-127"/>
                <a:ea typeface="맑은 고딕" pitchFamily="50" charset="-127"/>
              </a:rPr>
              <a:t>2.6 </a:t>
            </a:r>
            <a:r>
              <a:rPr lang="ko-KR" altLang="en-US" b="1" dirty="0" err="1" smtClean="0">
                <a:solidFill>
                  <a:srgbClr val="000000"/>
                </a:solidFill>
                <a:latin typeface="맑은 고딕" pitchFamily="50" charset="-127"/>
              </a:rPr>
              <a:t>웹호스팅</a:t>
            </a:r>
            <a:endParaRPr lang="ko-KR" altLang="en-US" b="1" dirty="0">
              <a:solidFill>
                <a:srgbClr val="000000"/>
              </a:solidFill>
              <a:latin typeface="맑은 고딕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747DE26-7155-4451-A49B-A2E21F326037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16496" y="1047177"/>
            <a:ext cx="9001000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ts val="1600"/>
              </a:lnSpc>
              <a:spcBef>
                <a:spcPts val="50"/>
              </a:spcBef>
            </a:pPr>
            <a:r>
              <a:rPr lang="en-US" altLang="ko-KR" sz="1100" dirty="0" smtClean="0"/>
              <a:t>Repository </a:t>
            </a:r>
            <a:r>
              <a:rPr lang="ko-KR" altLang="en-US" sz="1100" dirty="0" smtClean="0"/>
              <a:t>경로에 </a:t>
            </a:r>
            <a:r>
              <a:rPr lang="en-US" altLang="ko-KR" sz="1100" dirty="0" smtClean="0"/>
              <a:t>index.html </a:t>
            </a:r>
            <a:r>
              <a:rPr lang="ko-KR" altLang="en-US" sz="1100" dirty="0" smtClean="0"/>
              <a:t>파일이 있을 경우</a:t>
            </a:r>
            <a:r>
              <a:rPr lang="en-US" altLang="ko-KR" sz="1100" dirty="0" smtClean="0"/>
              <a:t>, GitHub Pages</a:t>
            </a:r>
            <a:r>
              <a:rPr lang="ko-KR" altLang="en-US" sz="1100" dirty="0" smtClean="0"/>
              <a:t>를 통해 손쉽게 </a:t>
            </a:r>
            <a:r>
              <a:rPr lang="ko-KR" altLang="en-US" sz="1100" dirty="0" err="1" smtClean="0"/>
              <a:t>호스팅이</a:t>
            </a:r>
            <a:r>
              <a:rPr lang="ko-KR" altLang="en-US" sz="1100" dirty="0" smtClean="0"/>
              <a:t> 가능하다</a:t>
            </a:r>
            <a:r>
              <a:rPr lang="en-US" altLang="ko-KR" sz="1100" dirty="0" smtClean="0"/>
              <a:t>.</a:t>
            </a:r>
            <a:endParaRPr lang="en-US" altLang="ko-KR" sz="1100" dirty="0"/>
          </a:p>
          <a:p>
            <a:pPr marL="0" lvl="1">
              <a:lnSpc>
                <a:spcPts val="1600"/>
              </a:lnSpc>
              <a:spcBef>
                <a:spcPts val="50"/>
              </a:spcBef>
            </a:pPr>
            <a:endParaRPr lang="en-US" altLang="ko-KR" sz="1100" dirty="0"/>
          </a:p>
        </p:txBody>
      </p:sp>
      <p:sp>
        <p:nvSpPr>
          <p:cNvPr id="16" name="TextBox 15"/>
          <p:cNvSpPr txBox="1"/>
          <p:nvPr/>
        </p:nvSpPr>
        <p:spPr>
          <a:xfrm>
            <a:off x="426886" y="728023"/>
            <a:ext cx="14748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spc="-150" dirty="0" smtClean="0"/>
              <a:t>2.6.1 GitHub Pages</a:t>
            </a:r>
            <a:endParaRPr lang="ko-KR" altLang="en-US" sz="1400" b="1" spc="-150" dirty="0"/>
          </a:p>
        </p:txBody>
      </p:sp>
      <p:sp>
        <p:nvSpPr>
          <p:cNvPr id="17" name="TextBox 16"/>
          <p:cNvSpPr txBox="1"/>
          <p:nvPr/>
        </p:nvSpPr>
        <p:spPr>
          <a:xfrm>
            <a:off x="416496" y="1330028"/>
            <a:ext cx="9001000" cy="297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lvl="1" indent="-228600">
              <a:lnSpc>
                <a:spcPts val="1600"/>
              </a:lnSpc>
              <a:spcBef>
                <a:spcPts val="50"/>
              </a:spcBef>
              <a:buFont typeface="+mj-ea"/>
              <a:buAutoNum type="circleNumDbPlain"/>
            </a:pPr>
            <a:r>
              <a:rPr lang="en-US" altLang="ko-KR" sz="1100" dirty="0" smtClean="0"/>
              <a:t>[Settings] &gt; [Pages]</a:t>
            </a:r>
          </a:p>
        </p:txBody>
      </p:sp>
      <p:sp>
        <p:nvSpPr>
          <p:cNvPr id="18" name="모서리가 둥근 직사각형 17"/>
          <p:cNvSpPr/>
          <p:nvPr/>
        </p:nvSpPr>
        <p:spPr>
          <a:xfrm>
            <a:off x="6248595" y="2604837"/>
            <a:ext cx="238814" cy="125933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1-1</a:t>
            </a:r>
            <a:endParaRPr lang="ko-KR" altLang="en-US" sz="800" dirty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617968" y="4656877"/>
            <a:ext cx="238814" cy="125933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1-2</a:t>
            </a:r>
            <a:endParaRPr lang="ko-KR" altLang="en-US" sz="800" dirty="0"/>
          </a:p>
        </p:txBody>
      </p:sp>
      <p:sp>
        <p:nvSpPr>
          <p:cNvPr id="23" name="직사각형 22"/>
          <p:cNvSpPr/>
          <p:nvPr/>
        </p:nvSpPr>
        <p:spPr>
          <a:xfrm>
            <a:off x="5673080" y="2629477"/>
            <a:ext cx="583753" cy="253681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856782" y="4719843"/>
            <a:ext cx="1667544" cy="253681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2720752" y="4005064"/>
            <a:ext cx="1008112" cy="253681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2553946" y="3942097"/>
            <a:ext cx="238814" cy="125933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1-3</a:t>
            </a:r>
            <a:endParaRPr lang="ko-KR" altLang="en-US" sz="800" dirty="0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594523" y="5476793"/>
            <a:ext cx="238814" cy="125933"/>
          </a:xfrm>
          <a:prstGeom prst="roundRect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>
                <a:solidFill>
                  <a:srgbClr val="FF0000"/>
                </a:solidFill>
              </a:rPr>
              <a:t>1-3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3337" y="5417192"/>
            <a:ext cx="204414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Index.html </a:t>
            </a:r>
            <a:r>
              <a:rPr lang="ko-KR" altLang="en-US" sz="900" dirty="0" smtClean="0"/>
              <a:t>파일이 있는 </a:t>
            </a:r>
            <a:r>
              <a:rPr lang="ko-KR" altLang="en-US" sz="900" dirty="0" err="1" smtClean="0"/>
              <a:t>브랜치</a:t>
            </a:r>
            <a:r>
              <a:rPr lang="ko-KR" altLang="en-US" sz="900" dirty="0" smtClean="0"/>
              <a:t> 선택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4448944" y="4000666"/>
            <a:ext cx="432048" cy="253681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4282138" y="3937699"/>
            <a:ext cx="238814" cy="125933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1-4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4233247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519" y="1196751"/>
            <a:ext cx="6473459" cy="33175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77814" y="106618"/>
            <a:ext cx="1439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pc="-150" dirty="0" smtClean="0">
                <a:latin typeface="맑은 고딕" pitchFamily="50" charset="-127"/>
                <a:ea typeface="맑은 고딕" pitchFamily="50" charset="-127"/>
              </a:rPr>
              <a:t>2.6 </a:t>
            </a:r>
            <a:r>
              <a:rPr lang="ko-KR" altLang="en-US" b="1" dirty="0" err="1" smtClean="0">
                <a:solidFill>
                  <a:srgbClr val="000000"/>
                </a:solidFill>
                <a:latin typeface="맑은 고딕" pitchFamily="50" charset="-127"/>
              </a:rPr>
              <a:t>웹호스팅</a:t>
            </a:r>
            <a:endParaRPr lang="ko-KR" altLang="en-US" b="1" dirty="0">
              <a:solidFill>
                <a:srgbClr val="000000"/>
              </a:solidFill>
              <a:latin typeface="맑은 고딕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747DE26-7155-4451-A49B-A2E21F326037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16496" y="753551"/>
            <a:ext cx="9289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ts val="1600"/>
              </a:lnSpc>
              <a:spcBef>
                <a:spcPts val="50"/>
              </a:spcBef>
            </a:pPr>
            <a:r>
              <a:rPr lang="en-US" altLang="ko-KR" sz="1100" dirty="0" smtClean="0"/>
              <a:t>※ </a:t>
            </a:r>
            <a:r>
              <a:rPr lang="ko-KR" altLang="en-US" sz="1100" dirty="0" err="1" smtClean="0"/>
              <a:t>웹호스팅이</a:t>
            </a:r>
            <a:r>
              <a:rPr lang="ko-KR" altLang="en-US" sz="1100" dirty="0" smtClean="0"/>
              <a:t> 정상적으로 완료되면 다음과 같이 </a:t>
            </a:r>
            <a:r>
              <a:rPr lang="en-US" altLang="ko-KR" sz="1100" dirty="0" err="1" smtClean="0"/>
              <a:t>url</a:t>
            </a:r>
            <a:r>
              <a:rPr lang="ko-KR" altLang="en-US" sz="1100" dirty="0" smtClean="0"/>
              <a:t>을 확인할 수 있으며 문서의 내용을 </a:t>
            </a:r>
            <a:r>
              <a:rPr lang="ko-KR" altLang="en-US" sz="1100" dirty="0" err="1" smtClean="0"/>
              <a:t>웹브라우저에서</a:t>
            </a:r>
            <a:r>
              <a:rPr lang="ko-KR" altLang="en-US" sz="1100" dirty="0" smtClean="0"/>
              <a:t> 확인할 수 있다</a:t>
            </a:r>
            <a:r>
              <a:rPr lang="en-US" altLang="ko-KR" sz="1100" dirty="0" smtClean="0"/>
              <a:t>. </a:t>
            </a:r>
            <a:endParaRPr lang="en-US" altLang="ko-KR" sz="1100" dirty="0"/>
          </a:p>
        </p:txBody>
      </p:sp>
      <p:sp>
        <p:nvSpPr>
          <p:cNvPr id="21" name="직사각형 20"/>
          <p:cNvSpPr/>
          <p:nvPr/>
        </p:nvSpPr>
        <p:spPr>
          <a:xfrm>
            <a:off x="4041610" y="3182687"/>
            <a:ext cx="1224136" cy="118773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cxnSp>
        <p:nvCxnSpPr>
          <p:cNvPr id="24" name="직선 화살표 연결선 23"/>
          <p:cNvCxnSpPr/>
          <p:nvPr/>
        </p:nvCxnSpPr>
        <p:spPr>
          <a:xfrm>
            <a:off x="5265746" y="3199835"/>
            <a:ext cx="1713688" cy="0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13"/>
          <p:cNvSpPr txBox="1"/>
          <p:nvPr/>
        </p:nvSpPr>
        <p:spPr>
          <a:xfrm>
            <a:off x="6969224" y="3067943"/>
            <a:ext cx="1492747" cy="230832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 err="1" smtClean="0">
                <a:solidFill>
                  <a:srgbClr val="FF0000"/>
                </a:solidFill>
              </a:rPr>
              <a:t>호스팅된</a:t>
            </a:r>
            <a:r>
              <a:rPr lang="ko-KR" altLang="en-US" sz="900" dirty="0" smtClean="0">
                <a:solidFill>
                  <a:srgbClr val="FF0000"/>
                </a:solidFill>
              </a:rPr>
              <a:t> </a:t>
            </a:r>
            <a:r>
              <a:rPr lang="en-US" altLang="ko-KR" sz="900" dirty="0" err="1" smtClean="0">
                <a:solidFill>
                  <a:srgbClr val="FF0000"/>
                </a:solidFill>
              </a:rPr>
              <a:t>url</a:t>
            </a:r>
            <a:endParaRPr lang="en-US" altLang="ko-KR" sz="900" dirty="0">
              <a:solidFill>
                <a:srgbClr val="FF0000"/>
              </a:solidFill>
            </a:endParaRP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0634" y="3824186"/>
            <a:ext cx="4491992" cy="2279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TextBox 13"/>
          <p:cNvSpPr txBox="1"/>
          <p:nvPr/>
        </p:nvSpPr>
        <p:spPr>
          <a:xfrm>
            <a:off x="6761800" y="5052148"/>
            <a:ext cx="1492747" cy="230832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 err="1" smtClean="0">
                <a:solidFill>
                  <a:srgbClr val="FF0000"/>
                </a:solidFill>
              </a:rPr>
              <a:t>호스팅된</a:t>
            </a:r>
            <a:r>
              <a:rPr lang="en-US" altLang="ko-KR" sz="900" dirty="0" smtClean="0">
                <a:solidFill>
                  <a:srgbClr val="FF0000"/>
                </a:solidFill>
              </a:rPr>
              <a:t> </a:t>
            </a:r>
            <a:r>
              <a:rPr lang="ko-KR" altLang="en-US" sz="900" dirty="0" err="1" smtClean="0">
                <a:solidFill>
                  <a:srgbClr val="FF0000"/>
                </a:solidFill>
              </a:rPr>
              <a:t>웹페이지</a:t>
            </a:r>
            <a:endParaRPr lang="en-US" altLang="ko-KR" sz="9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3919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>
            <a:off x="679237" y="2357591"/>
            <a:ext cx="388843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321742" y="2357591"/>
            <a:ext cx="3888432" cy="0"/>
          </a:xfrm>
          <a:prstGeom prst="line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69938" y="1772816"/>
            <a:ext cx="5661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rgbClr val="FF0000"/>
                </a:solidFill>
              </a:rPr>
              <a:t>3 </a:t>
            </a:r>
            <a:endParaRPr lang="ko-KR" altLang="en-US" sz="3200" b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45024" y="1772816"/>
            <a:ext cx="29482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/>
              <a:t>GitHub </a:t>
            </a:r>
            <a:r>
              <a:rPr lang="ko-KR" altLang="en-US" sz="3200" b="1" dirty="0" smtClean="0"/>
              <a:t>사용자</a:t>
            </a:r>
            <a:endParaRPr lang="ko-KR" altLang="en-US" sz="32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1320850" y="2420888"/>
            <a:ext cx="39985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>
              <a:lnSpc>
                <a:spcPct val="150000"/>
              </a:lnSpc>
            </a:pPr>
            <a:r>
              <a:rPr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3-1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환경설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정</a:t>
            </a:r>
            <a:endParaRPr lang="en-US" altLang="ko-KR" sz="1400" dirty="0" smtClean="0">
              <a:solidFill>
                <a:srgbClr val="000000"/>
              </a:solidFill>
              <a:latin typeface="맑은 고딕" pitchFamily="50" charset="-127"/>
            </a:endParaRPr>
          </a:p>
          <a:p>
            <a:pPr fontAlgn="ctr">
              <a:lnSpc>
                <a:spcPct val="150000"/>
              </a:lnSpc>
            </a:pPr>
            <a:r>
              <a:rPr lang="en-US" altLang="ko-KR" sz="1400" dirty="0" smtClean="0">
                <a:solidFill>
                  <a:srgbClr val="000000"/>
                </a:solidFill>
                <a:latin typeface="맑은 고딕" pitchFamily="50" charset="-127"/>
              </a:rPr>
              <a:t>3-2 </a:t>
            </a:r>
            <a:r>
              <a:rPr lang="ko-KR" altLang="en-US" sz="1400" dirty="0" smtClean="0">
                <a:solidFill>
                  <a:srgbClr val="000000"/>
                </a:solidFill>
                <a:latin typeface="맑은 고딕" pitchFamily="50" charset="-127"/>
              </a:rPr>
              <a:t>프로젝트 </a:t>
            </a:r>
            <a:r>
              <a:rPr lang="en-US" altLang="ko-KR" sz="1400" dirty="0" smtClean="0">
                <a:solidFill>
                  <a:srgbClr val="000000"/>
                </a:solidFill>
                <a:latin typeface="맑은 고딕" pitchFamily="50" charset="-127"/>
              </a:rPr>
              <a:t>Clone</a:t>
            </a:r>
          </a:p>
          <a:p>
            <a:pPr fontAlgn="ctr">
              <a:lnSpc>
                <a:spcPct val="150000"/>
              </a:lnSpc>
            </a:pPr>
            <a:r>
              <a:rPr lang="en-US" altLang="ko-KR" sz="1400" dirty="0" smtClean="0">
                <a:solidFill>
                  <a:srgbClr val="000000"/>
                </a:solidFill>
                <a:latin typeface="맑은 고딕" pitchFamily="50" charset="-127"/>
              </a:rPr>
              <a:t>3-3 Pull &amp; Commit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</a:rPr>
              <a:t>&amp; </a:t>
            </a:r>
            <a:r>
              <a:rPr lang="en-US" altLang="ko-KR" sz="1400" dirty="0" smtClean="0">
                <a:solidFill>
                  <a:srgbClr val="000000"/>
                </a:solidFill>
                <a:latin typeface="맑은 고딕" pitchFamily="50" charset="-127"/>
              </a:rPr>
              <a:t>Push</a:t>
            </a:r>
          </a:p>
          <a:p>
            <a:pPr fontAlgn="ctr">
              <a:lnSpc>
                <a:spcPct val="150000"/>
              </a:lnSpc>
            </a:pPr>
            <a:r>
              <a:rPr lang="en-US" altLang="ko-KR" sz="1400" dirty="0" smtClean="0">
                <a:solidFill>
                  <a:srgbClr val="000000"/>
                </a:solidFill>
                <a:latin typeface="맑은 고딕" pitchFamily="50" charset="-127"/>
              </a:rPr>
              <a:t>3-4 </a:t>
            </a:r>
            <a:r>
              <a:rPr lang="ko-KR" altLang="en-US" sz="1400" dirty="0" smtClean="0">
                <a:solidFill>
                  <a:srgbClr val="000000"/>
                </a:solidFill>
                <a:latin typeface="맑은 고딕" pitchFamily="50" charset="-127"/>
              </a:rPr>
              <a:t>충돌해결</a:t>
            </a:r>
            <a:endParaRPr lang="en-US" altLang="ko-KR" sz="1400" dirty="0" smtClean="0">
              <a:solidFill>
                <a:srgbClr val="000000"/>
              </a:solidFill>
              <a:latin typeface="맑은 고딕" pitchFamily="50" charset="-127"/>
            </a:endParaRPr>
          </a:p>
          <a:p>
            <a:pPr fontAlgn="ctr">
              <a:lnSpc>
                <a:spcPct val="150000"/>
              </a:lnSpc>
            </a:pPr>
            <a:r>
              <a:rPr lang="en-US" altLang="ko-KR" sz="1400" dirty="0" smtClean="0">
                <a:solidFill>
                  <a:srgbClr val="000000"/>
                </a:solidFill>
                <a:latin typeface="맑은 고딕" pitchFamily="50" charset="-127"/>
              </a:rPr>
              <a:t>3-5 Reset Commit</a:t>
            </a:r>
            <a:endParaRPr lang="ko-KR" altLang="en-US" sz="1400" dirty="0">
              <a:solidFill>
                <a:srgbClr val="000000"/>
              </a:solidFill>
              <a:latin typeface="맑은 고딕" pitchFamily="50" charset="-127"/>
            </a:endParaRPr>
          </a:p>
          <a:p>
            <a:pPr fontAlgn="ctr">
              <a:lnSpc>
                <a:spcPct val="150000"/>
              </a:lnSpc>
            </a:pPr>
            <a:endParaRPr lang="ko-KR" altLang="ko-KR" sz="1400" b="0" i="0" u="none" strike="noStrike" dirty="0" smtClean="0"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39370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7814" y="106618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pc="-150" dirty="0" smtClean="0">
                <a:latin typeface="맑은 고딕" pitchFamily="50" charset="-127"/>
                <a:ea typeface="맑은 고딕" pitchFamily="50" charset="-127"/>
              </a:rPr>
              <a:t>3.1  </a:t>
            </a:r>
            <a:r>
              <a:rPr lang="ko-KR" altLang="en-US" b="1" spc="-150" dirty="0" err="1" smtClean="0">
                <a:latin typeface="맑은 고딕" pitchFamily="50" charset="-127"/>
                <a:ea typeface="맑은 고딕" pitchFamily="50" charset="-127"/>
              </a:rPr>
              <a:t>환경설청</a:t>
            </a:r>
            <a:endParaRPr lang="ko-KR" altLang="en-US" b="1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26886" y="728023"/>
            <a:ext cx="27979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spc="-150" dirty="0" smtClean="0"/>
              <a:t>3.1.1 </a:t>
            </a:r>
            <a:r>
              <a:rPr lang="en-US" altLang="ko-KR" sz="1400" b="1" spc="-150" dirty="0" err="1" smtClean="0"/>
              <a:t>Git</a:t>
            </a:r>
            <a:r>
              <a:rPr lang="en-US" altLang="ko-KR" sz="1400" b="1" spc="-150" dirty="0" smtClean="0"/>
              <a:t> Bash </a:t>
            </a:r>
            <a:r>
              <a:rPr lang="ko-KR" altLang="en-US" sz="1400" b="1" spc="-150" dirty="0" smtClean="0"/>
              <a:t>설치</a:t>
            </a:r>
            <a:r>
              <a:rPr lang="en-US" altLang="ko-KR" sz="1400" b="1" spc="-150" dirty="0" smtClean="0"/>
              <a:t>(</a:t>
            </a:r>
            <a:r>
              <a:rPr lang="ko-KR" altLang="en-US" sz="1400" b="1" spc="-150" dirty="0" smtClean="0"/>
              <a:t>윈도우 </a:t>
            </a:r>
            <a:r>
              <a:rPr lang="en-US" altLang="ko-KR" sz="1400" b="1" spc="-150" dirty="0" smtClean="0"/>
              <a:t>64bit </a:t>
            </a:r>
            <a:r>
              <a:rPr lang="ko-KR" altLang="en-US" sz="1400" b="1" spc="-150" dirty="0" smtClean="0"/>
              <a:t>기준</a:t>
            </a:r>
            <a:r>
              <a:rPr lang="en-US" altLang="ko-KR" sz="1400" b="1" spc="-150" dirty="0" smtClean="0"/>
              <a:t>)</a:t>
            </a:r>
            <a:endParaRPr lang="ko-KR" altLang="en-US" sz="1400" b="1" spc="-150" dirty="0"/>
          </a:p>
        </p:txBody>
      </p:sp>
      <p:sp>
        <p:nvSpPr>
          <p:cNvPr id="28" name="TextBox 27"/>
          <p:cNvSpPr txBox="1"/>
          <p:nvPr/>
        </p:nvSpPr>
        <p:spPr>
          <a:xfrm>
            <a:off x="416496" y="1047177"/>
            <a:ext cx="9001000" cy="13875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ts val="1600"/>
              </a:lnSpc>
              <a:spcBef>
                <a:spcPts val="50"/>
              </a:spcBef>
            </a:pPr>
            <a:r>
              <a:rPr lang="en-US" altLang="ko-KR" sz="1100" dirty="0" smtClean="0"/>
              <a:t>URL : </a:t>
            </a:r>
            <a:r>
              <a:rPr lang="en-US" altLang="ko-KR" sz="1100" dirty="0">
                <a:hlinkClick r:id="rId2"/>
              </a:rPr>
              <a:t>https://github.com/git-for-windows/git/releases/download/v2.35.1.windows.2/Git-2.35.1.2-64-bit.exe</a:t>
            </a:r>
          </a:p>
          <a:p>
            <a:pPr marL="0" lvl="1">
              <a:lnSpc>
                <a:spcPts val="1600"/>
              </a:lnSpc>
              <a:spcBef>
                <a:spcPts val="50"/>
              </a:spcBef>
            </a:pPr>
            <a:endParaRPr lang="en-US" altLang="ko-KR" sz="1400" b="1" dirty="0" smtClean="0">
              <a:latin typeface="+mn-ea"/>
            </a:endParaRPr>
          </a:p>
          <a:p>
            <a:pPr marL="0" lvl="1">
              <a:lnSpc>
                <a:spcPts val="1600"/>
              </a:lnSpc>
              <a:spcBef>
                <a:spcPts val="50"/>
              </a:spcBef>
            </a:pPr>
            <a:r>
              <a:rPr lang="en-US" altLang="ko-KR" sz="1400" b="1" dirty="0" smtClean="0">
                <a:latin typeface="+mn-ea"/>
              </a:rPr>
              <a:t>3.1.2 Repository </a:t>
            </a:r>
            <a:r>
              <a:rPr lang="ko-KR" altLang="en-US" sz="1400" b="1" dirty="0" smtClean="0">
                <a:latin typeface="+mn-ea"/>
              </a:rPr>
              <a:t>권한요청</a:t>
            </a:r>
            <a:endParaRPr lang="en-US" altLang="ko-KR" sz="1400" b="1" dirty="0">
              <a:latin typeface="+mn-ea"/>
            </a:endParaRPr>
          </a:p>
          <a:p>
            <a:pPr marL="0" lvl="1">
              <a:lnSpc>
                <a:spcPts val="1600"/>
              </a:lnSpc>
              <a:spcBef>
                <a:spcPts val="50"/>
              </a:spcBef>
            </a:pPr>
            <a:r>
              <a:rPr lang="ko-KR" altLang="en-US" sz="1100" dirty="0" smtClean="0"/>
              <a:t>접근할 </a:t>
            </a:r>
            <a:r>
              <a:rPr lang="en-US" altLang="ko-KR" sz="1100" dirty="0" smtClean="0"/>
              <a:t>Repository</a:t>
            </a:r>
            <a:r>
              <a:rPr lang="ko-KR" altLang="en-US" sz="1100" dirty="0" smtClean="0"/>
              <a:t>의 접근 권한을 관리자에 요청한다</a:t>
            </a:r>
            <a:r>
              <a:rPr lang="en-US" altLang="ko-KR" sz="1100" dirty="0" smtClean="0"/>
              <a:t>. (* </a:t>
            </a:r>
            <a:r>
              <a:rPr lang="ko-KR" altLang="en-US" sz="1100" dirty="0" smtClean="0"/>
              <a:t>관리자에게 권한 요청 시 </a:t>
            </a:r>
            <a:r>
              <a:rPr lang="en-US" altLang="ko-KR" sz="1100" dirty="0" smtClean="0">
                <a:solidFill>
                  <a:srgbClr val="FF0000"/>
                </a:solidFill>
              </a:rPr>
              <a:t>GitHub </a:t>
            </a:r>
            <a:r>
              <a:rPr lang="ko-KR" altLang="en-US" sz="1100" dirty="0" smtClean="0">
                <a:solidFill>
                  <a:srgbClr val="FF0000"/>
                </a:solidFill>
              </a:rPr>
              <a:t>계정 필요</a:t>
            </a:r>
            <a:r>
              <a:rPr lang="en-US" altLang="ko-KR" sz="1100" dirty="0" smtClean="0"/>
              <a:t>)</a:t>
            </a:r>
          </a:p>
          <a:p>
            <a:pPr marL="0" lvl="1">
              <a:lnSpc>
                <a:spcPts val="1600"/>
              </a:lnSpc>
              <a:spcBef>
                <a:spcPts val="50"/>
              </a:spcBef>
            </a:pPr>
            <a:r>
              <a:rPr lang="en-US" altLang="ko-KR" sz="1100" dirty="0" smtClean="0"/>
              <a:t>Repository</a:t>
            </a:r>
            <a:r>
              <a:rPr lang="ko-KR" altLang="en-US" sz="1100" dirty="0" smtClean="0"/>
              <a:t>에 초대 될 경우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초대메일 또는  </a:t>
            </a:r>
            <a:r>
              <a:rPr lang="en-US" altLang="ko-KR" sz="1100" dirty="0" smtClean="0"/>
              <a:t>Repository</a:t>
            </a:r>
            <a:r>
              <a:rPr lang="ko-KR" altLang="en-US" sz="1100" dirty="0" smtClean="0"/>
              <a:t>의 웹 </a:t>
            </a:r>
            <a:r>
              <a:rPr lang="en-US" altLang="ko-KR" sz="1100" dirty="0" smtClean="0"/>
              <a:t>URL</a:t>
            </a:r>
            <a:r>
              <a:rPr lang="ko-KR" altLang="en-US" sz="1100" dirty="0" smtClean="0"/>
              <a:t>을 통해  접근이 가능하다</a:t>
            </a:r>
            <a:r>
              <a:rPr lang="en-US" altLang="ko-KR" sz="1100" dirty="0" smtClean="0"/>
              <a:t>. </a:t>
            </a:r>
            <a:endParaRPr lang="en-US" altLang="ko-KR" sz="1100" dirty="0"/>
          </a:p>
          <a:p>
            <a:pPr marL="0" lvl="1">
              <a:lnSpc>
                <a:spcPts val="1600"/>
              </a:lnSpc>
              <a:spcBef>
                <a:spcPts val="50"/>
              </a:spcBef>
            </a:pPr>
            <a:endParaRPr lang="en-US" altLang="ko-KR" sz="11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747DE26-7155-4451-A49B-A2E21F326037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431" y="2348880"/>
            <a:ext cx="6256338" cy="36905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1280592" y="2653388"/>
            <a:ext cx="1656184" cy="118773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2" name="TextBox 13"/>
          <p:cNvSpPr txBox="1"/>
          <p:nvPr/>
        </p:nvSpPr>
        <p:spPr>
          <a:xfrm>
            <a:off x="3008784" y="2597358"/>
            <a:ext cx="1492747" cy="230832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 smtClean="0">
                <a:solidFill>
                  <a:srgbClr val="FF0000"/>
                </a:solidFill>
              </a:rPr>
              <a:t>샘플 </a:t>
            </a:r>
            <a:r>
              <a:rPr lang="en-US" altLang="ko-KR" sz="900" dirty="0" smtClean="0">
                <a:solidFill>
                  <a:srgbClr val="FF0000"/>
                </a:solidFill>
              </a:rPr>
              <a:t>Repository URL</a:t>
            </a:r>
            <a:endParaRPr lang="en-US" altLang="ko-KR" sz="9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4124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7814" y="106618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pc="-150" dirty="0" smtClean="0">
                <a:latin typeface="맑은 고딕" pitchFamily="50" charset="-127"/>
                <a:ea typeface="맑은 고딕" pitchFamily="50" charset="-127"/>
              </a:rPr>
              <a:t>3.1  </a:t>
            </a:r>
            <a:r>
              <a:rPr lang="ko-KR" altLang="en-US" b="1" spc="-150" dirty="0" err="1" smtClean="0">
                <a:latin typeface="맑은 고딕" pitchFamily="50" charset="-127"/>
                <a:ea typeface="맑은 고딕" pitchFamily="50" charset="-127"/>
              </a:rPr>
              <a:t>환경설청</a:t>
            </a:r>
            <a:endParaRPr lang="ko-KR" altLang="en-US" b="1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26886" y="728023"/>
            <a:ext cx="27979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spc="-150" dirty="0" smtClean="0"/>
              <a:t>3.1.3 Visual Studio Code </a:t>
            </a:r>
            <a:r>
              <a:rPr lang="ko-KR" altLang="en-US" sz="1400" b="1" spc="-150" dirty="0" smtClean="0"/>
              <a:t>설</a:t>
            </a:r>
            <a:r>
              <a:rPr lang="ko-KR" altLang="en-US" sz="1400" b="1" spc="-150" dirty="0"/>
              <a:t>치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16496" y="1047177"/>
            <a:ext cx="9001000" cy="1605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ts val="1600"/>
              </a:lnSpc>
              <a:spcBef>
                <a:spcPts val="50"/>
              </a:spcBef>
            </a:pPr>
            <a:r>
              <a:rPr lang="en-US" altLang="ko-KR" sz="1100" dirty="0" smtClean="0"/>
              <a:t>URL : </a:t>
            </a:r>
            <a:r>
              <a:rPr lang="en-US" altLang="ko-KR" sz="1100" dirty="0">
                <a:hlinkClick r:id="rId2"/>
              </a:rPr>
              <a:t>https://code.visualstudio.com/</a:t>
            </a:r>
          </a:p>
          <a:p>
            <a:pPr marL="0" lvl="1">
              <a:lnSpc>
                <a:spcPts val="1600"/>
              </a:lnSpc>
              <a:spcBef>
                <a:spcPts val="50"/>
              </a:spcBef>
            </a:pPr>
            <a:r>
              <a:rPr lang="en-US" altLang="ko-KR" sz="1100" dirty="0" smtClean="0">
                <a:latin typeface="+mn-ea"/>
              </a:rPr>
              <a:t>VS Code</a:t>
            </a:r>
            <a:r>
              <a:rPr lang="ko-KR" altLang="en-US" sz="1100" dirty="0" smtClean="0">
                <a:latin typeface="+mn-ea"/>
              </a:rPr>
              <a:t>는</a:t>
            </a:r>
            <a:r>
              <a:rPr lang="en-US" altLang="ko-KR" sz="1100" dirty="0" smtClean="0">
                <a:latin typeface="+mn-ea"/>
              </a:rPr>
              <a:t> </a:t>
            </a:r>
            <a:r>
              <a:rPr lang="ko-KR" altLang="en-US" sz="1100" dirty="0" smtClean="0">
                <a:latin typeface="+mn-ea"/>
              </a:rPr>
              <a:t>에디터 프로그램으로 </a:t>
            </a:r>
            <a:r>
              <a:rPr lang="ko-KR" altLang="en-US" sz="1100" dirty="0" smtClean="0">
                <a:solidFill>
                  <a:srgbClr val="FF0000"/>
                </a:solidFill>
                <a:latin typeface="+mn-ea"/>
              </a:rPr>
              <a:t>수정된 내용 비교하고 </a:t>
            </a:r>
            <a:r>
              <a:rPr lang="ko-KR" altLang="en-US" sz="1100" dirty="0" err="1" smtClean="0">
                <a:solidFill>
                  <a:srgbClr val="FF0000"/>
                </a:solidFill>
                <a:latin typeface="+mn-ea"/>
              </a:rPr>
              <a:t>커밋</a:t>
            </a:r>
            <a:r>
              <a:rPr lang="en-US" altLang="ko-KR" sz="1100" dirty="0" smtClean="0">
                <a:solidFill>
                  <a:srgbClr val="FF0000"/>
                </a:solidFill>
                <a:latin typeface="+mn-ea"/>
              </a:rPr>
              <a:t>, </a:t>
            </a:r>
            <a:r>
              <a:rPr lang="ko-KR" altLang="en-US" sz="1100" dirty="0" err="1" smtClean="0">
                <a:solidFill>
                  <a:srgbClr val="FF0000"/>
                </a:solidFill>
                <a:latin typeface="+mn-ea"/>
              </a:rPr>
              <a:t>푸쉬하는데</a:t>
            </a:r>
            <a:r>
              <a:rPr lang="ko-KR" altLang="en-US" sz="1100" dirty="0" smtClean="0">
                <a:solidFill>
                  <a:srgbClr val="FF0000"/>
                </a:solidFill>
                <a:latin typeface="+mn-ea"/>
              </a:rPr>
              <a:t> 편리</a:t>
            </a:r>
            <a:r>
              <a:rPr lang="ko-KR" altLang="en-US" sz="1100" dirty="0" smtClean="0">
                <a:latin typeface="+mn-ea"/>
              </a:rPr>
              <a:t>함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pPr marL="0" lvl="1">
              <a:lnSpc>
                <a:spcPts val="1600"/>
              </a:lnSpc>
              <a:spcBef>
                <a:spcPts val="50"/>
              </a:spcBef>
            </a:pPr>
            <a:r>
              <a:rPr lang="en-US" altLang="ko-KR" sz="1100" dirty="0">
                <a:latin typeface="+mn-ea"/>
              </a:rPr>
              <a:t>VS Code</a:t>
            </a:r>
            <a:r>
              <a:rPr lang="en-US" altLang="ko-KR" sz="1100" dirty="0" smtClean="0">
                <a:latin typeface="+mn-ea"/>
              </a:rPr>
              <a:t> </a:t>
            </a:r>
            <a:r>
              <a:rPr lang="ko-KR" altLang="en-US" sz="1100" dirty="0" smtClean="0">
                <a:latin typeface="+mn-ea"/>
              </a:rPr>
              <a:t>대신 </a:t>
            </a:r>
            <a:r>
              <a:rPr lang="en-US" altLang="ko-KR" sz="1100" dirty="0" smtClean="0">
                <a:latin typeface="+mn-ea"/>
              </a:rPr>
              <a:t>‘</a:t>
            </a:r>
            <a:r>
              <a:rPr lang="ko-KR" altLang="en-US" sz="1100" dirty="0" err="1" smtClean="0">
                <a:latin typeface="+mn-ea"/>
              </a:rPr>
              <a:t>소스트리</a:t>
            </a:r>
            <a:r>
              <a:rPr lang="en-US" altLang="ko-KR" sz="1100" dirty="0" smtClean="0">
                <a:latin typeface="+mn-ea"/>
              </a:rPr>
              <a:t>’, ‘</a:t>
            </a:r>
            <a:r>
              <a:rPr lang="en-US" altLang="ko-KR" sz="1100" dirty="0" err="1" smtClean="0">
                <a:latin typeface="+mn-ea"/>
              </a:rPr>
              <a:t>Git</a:t>
            </a:r>
            <a:r>
              <a:rPr lang="en-US" altLang="ko-KR" sz="1100" dirty="0" smtClean="0">
                <a:latin typeface="+mn-ea"/>
              </a:rPr>
              <a:t> Client’ </a:t>
            </a:r>
            <a:r>
              <a:rPr lang="ko-KR" altLang="en-US" sz="1100" dirty="0" smtClean="0">
                <a:latin typeface="+mn-ea"/>
              </a:rPr>
              <a:t>등을 사용해도 무방합니다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pPr marL="0" lvl="1">
              <a:lnSpc>
                <a:spcPts val="1600"/>
              </a:lnSpc>
              <a:spcBef>
                <a:spcPts val="50"/>
              </a:spcBef>
            </a:pPr>
            <a:endParaRPr lang="en-US" altLang="ko-KR" sz="1100" dirty="0">
              <a:latin typeface="+mn-ea"/>
            </a:endParaRPr>
          </a:p>
          <a:p>
            <a:pPr marL="0" lvl="1">
              <a:lnSpc>
                <a:spcPts val="1600"/>
              </a:lnSpc>
              <a:spcBef>
                <a:spcPts val="50"/>
              </a:spcBef>
            </a:pPr>
            <a:r>
              <a:rPr lang="en-US" altLang="ko-KR" sz="1100" b="1" dirty="0" smtClean="0">
                <a:latin typeface="+mn-ea"/>
              </a:rPr>
              <a:t>VS Code </a:t>
            </a:r>
            <a:r>
              <a:rPr lang="ko-KR" altLang="en-US" sz="1100" b="1" dirty="0" smtClean="0">
                <a:latin typeface="+mn-ea"/>
              </a:rPr>
              <a:t>유용한 확장 기능</a:t>
            </a:r>
            <a:endParaRPr lang="en-US" altLang="ko-KR" sz="1100" b="1" dirty="0" smtClean="0">
              <a:latin typeface="+mn-ea"/>
            </a:endParaRPr>
          </a:p>
          <a:p>
            <a:pPr marL="228600" lvl="1" indent="-228600">
              <a:lnSpc>
                <a:spcPts val="1600"/>
              </a:lnSpc>
              <a:spcBef>
                <a:spcPts val="50"/>
              </a:spcBef>
              <a:buFont typeface="+mj-ea"/>
              <a:buAutoNum type="circleNumDbPlain"/>
            </a:pPr>
            <a:r>
              <a:rPr lang="en-US" altLang="ko-KR" sz="1100" dirty="0" smtClean="0">
                <a:latin typeface="+mn-ea"/>
              </a:rPr>
              <a:t>Korean Language Pack for Visual Studio Code :   </a:t>
            </a:r>
            <a:r>
              <a:rPr lang="ko-KR" altLang="en-US" sz="1100" dirty="0" smtClean="0">
                <a:latin typeface="+mn-ea"/>
              </a:rPr>
              <a:t>한글패치</a:t>
            </a:r>
            <a:endParaRPr lang="en-US" altLang="ko-KR" sz="1100" dirty="0" smtClean="0">
              <a:latin typeface="+mn-ea"/>
            </a:endParaRPr>
          </a:p>
          <a:p>
            <a:pPr marL="228600" lvl="1" indent="-228600">
              <a:lnSpc>
                <a:spcPts val="1600"/>
              </a:lnSpc>
              <a:spcBef>
                <a:spcPts val="50"/>
              </a:spcBef>
              <a:buFont typeface="+mj-ea"/>
              <a:buAutoNum type="circleNumDbPlain"/>
            </a:pPr>
            <a:r>
              <a:rPr lang="en-US" altLang="ko-KR" sz="1100" dirty="0" err="1" smtClean="0">
                <a:latin typeface="+mn-ea"/>
              </a:rPr>
              <a:t>GitLens</a:t>
            </a:r>
            <a:r>
              <a:rPr lang="en-US" altLang="ko-KR" sz="1100" dirty="0" smtClean="0">
                <a:latin typeface="+mn-ea"/>
              </a:rPr>
              <a:t> : </a:t>
            </a:r>
            <a:r>
              <a:rPr lang="ko-KR" altLang="en-US" sz="1100" dirty="0" smtClean="0">
                <a:latin typeface="+mn-ea"/>
              </a:rPr>
              <a:t>소스 어느 부분을 누가 최종적으로 업데이트 했는지 표시</a:t>
            </a:r>
            <a:endParaRPr lang="en-US" altLang="ko-KR" sz="1100" dirty="0" smtClean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747DE26-7155-4451-A49B-A2E21F326037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520" y="2708920"/>
            <a:ext cx="2858530" cy="892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25295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747DE26-7155-4451-A49B-A2E21F326037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9602" y="123509"/>
            <a:ext cx="201850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600" b="1" dirty="0" smtClean="0"/>
              <a:t>※ </a:t>
            </a:r>
            <a:r>
              <a:rPr lang="ko-KR" altLang="en-US" sz="2600" b="1" dirty="0" smtClean="0"/>
              <a:t>개정 이력</a:t>
            </a:r>
            <a:endParaRPr lang="ko-KR" altLang="en-US" sz="2600" b="1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9125064"/>
              </p:ext>
            </p:extLst>
          </p:nvPr>
        </p:nvGraphicFramePr>
        <p:xfrm>
          <a:off x="332441" y="902792"/>
          <a:ext cx="9281388" cy="2514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2127"/>
                <a:gridCol w="1051447"/>
                <a:gridCol w="2857120"/>
                <a:gridCol w="1546898"/>
                <a:gridCol w="1546898"/>
                <a:gridCol w="1546898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Version</a:t>
                      </a:r>
                      <a:endParaRPr lang="ko-KR" altLang="en-US" sz="9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구분</a:t>
                      </a:r>
                      <a:endParaRPr lang="ko-KR" altLang="en-US" sz="9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주요내용</a:t>
                      </a:r>
                      <a:endParaRPr lang="ko-KR" altLang="en-US" sz="9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작성일</a:t>
                      </a:r>
                      <a:endParaRPr lang="ko-KR" altLang="en-US" sz="9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lang="ko-KR" altLang="en-US" sz="9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>
                          <a:latin typeface="맑은 고딕" pitchFamily="50" charset="-127"/>
                          <a:ea typeface="맑은 고딕" pitchFamily="50" charset="-127"/>
                        </a:rPr>
                        <a:t>0.1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신규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초안작성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2022.02.22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오하진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수정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관리자가이드 추가 및 보완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맑은 고딕" pitchFamily="50" charset="-127"/>
                          <a:ea typeface="+mn-ea"/>
                        </a:rPr>
                        <a:t>2022.03.18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박은희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7061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464" y="1529285"/>
            <a:ext cx="5149379" cy="317360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77814" y="106618"/>
            <a:ext cx="2013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pc="-150" dirty="0" smtClean="0">
                <a:latin typeface="맑은 고딕" pitchFamily="50" charset="-127"/>
                <a:ea typeface="맑은 고딕" pitchFamily="50" charset="-127"/>
              </a:rPr>
              <a:t>3.2  </a:t>
            </a:r>
            <a:r>
              <a:rPr lang="ko-KR" altLang="en-US" b="1" spc="-150" dirty="0" smtClean="0">
                <a:latin typeface="맑은 고딕" pitchFamily="50" charset="-127"/>
                <a:ea typeface="맑은 고딕" pitchFamily="50" charset="-127"/>
              </a:rPr>
              <a:t>프로젝트 </a:t>
            </a:r>
            <a:r>
              <a:rPr lang="en-US" altLang="ko-KR" b="1" spc="-150" dirty="0" smtClean="0">
                <a:latin typeface="맑은 고딕" pitchFamily="50" charset="-127"/>
                <a:ea typeface="맑은 고딕" pitchFamily="50" charset="-127"/>
              </a:rPr>
              <a:t>Clone</a:t>
            </a:r>
            <a:endParaRPr lang="ko-KR" altLang="en-US" b="1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747DE26-7155-4451-A49B-A2E21F326037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8414" y="3466149"/>
            <a:ext cx="1793802" cy="2473485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3917135" y="4967312"/>
            <a:ext cx="1406617" cy="166310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16496" y="753551"/>
            <a:ext cx="9289032" cy="297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lvl="1" indent="-228600">
              <a:lnSpc>
                <a:spcPts val="1600"/>
              </a:lnSpc>
              <a:spcBef>
                <a:spcPts val="50"/>
              </a:spcBef>
              <a:buFont typeface="+mj-ea"/>
              <a:buAutoNum type="circleNumDbPlain"/>
            </a:pPr>
            <a:r>
              <a:rPr lang="ko-KR" altLang="en-US" sz="1100" dirty="0" smtClean="0"/>
              <a:t>프로젝트 소스를 다운받을 경로의 파일 탐색기 빈 영역에서 </a:t>
            </a:r>
            <a:r>
              <a:rPr lang="ko-KR" altLang="en-US" sz="1100" dirty="0"/>
              <a:t>마우스 우 클릭 후 </a:t>
            </a:r>
            <a:r>
              <a:rPr lang="en-US" altLang="ko-KR" sz="1100" dirty="0"/>
              <a:t>[</a:t>
            </a:r>
            <a:r>
              <a:rPr lang="en-US" altLang="ko-KR" sz="1100" dirty="0" err="1"/>
              <a:t>Git</a:t>
            </a:r>
            <a:r>
              <a:rPr lang="en-US" altLang="ko-KR" sz="1100" dirty="0"/>
              <a:t> Bash Here]</a:t>
            </a:r>
          </a:p>
        </p:txBody>
      </p:sp>
      <p:sp>
        <p:nvSpPr>
          <p:cNvPr id="14" name="모서리가 둥근 직사각형 13"/>
          <p:cNvSpPr/>
          <p:nvPr/>
        </p:nvSpPr>
        <p:spPr>
          <a:xfrm>
            <a:off x="3714399" y="4904345"/>
            <a:ext cx="238814" cy="125933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1-2</a:t>
            </a:r>
            <a:endParaRPr lang="ko-KR" altLang="en-US" sz="800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632520" y="1449842"/>
            <a:ext cx="238814" cy="125933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1-1</a:t>
            </a:r>
            <a:endParaRPr lang="ko-KR" altLang="en-US" sz="800" dirty="0"/>
          </a:p>
        </p:txBody>
      </p:sp>
      <p:sp>
        <p:nvSpPr>
          <p:cNvPr id="16" name="TextBox 15"/>
          <p:cNvSpPr txBox="1"/>
          <p:nvPr/>
        </p:nvSpPr>
        <p:spPr>
          <a:xfrm>
            <a:off x="648996" y="997204"/>
            <a:ext cx="9289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ts val="1600"/>
              </a:lnSpc>
              <a:spcBef>
                <a:spcPts val="50"/>
              </a:spcBef>
            </a:pPr>
            <a:r>
              <a:rPr lang="en-US" altLang="ko-KR" sz="1100" dirty="0" smtClean="0"/>
              <a:t>※ </a:t>
            </a:r>
            <a:r>
              <a:rPr lang="ko-KR" altLang="en-US" sz="1100" dirty="0" smtClean="0"/>
              <a:t>소스를 다운로드 받을 별도의 폴더는 생성하지 않습니다</a:t>
            </a:r>
            <a:r>
              <a:rPr lang="en-US" altLang="ko-KR" sz="1100" dirty="0" smtClean="0"/>
              <a:t>.  Clone </a:t>
            </a:r>
            <a:r>
              <a:rPr lang="ko-KR" altLang="en-US" sz="1100" dirty="0" smtClean="0"/>
              <a:t>시 </a:t>
            </a:r>
            <a:r>
              <a:rPr lang="en-US" altLang="ko-KR" sz="1100" dirty="0" smtClean="0"/>
              <a:t>Repository </a:t>
            </a:r>
            <a:r>
              <a:rPr lang="ko-KR" altLang="en-US" sz="1100" dirty="0" smtClean="0"/>
              <a:t>이름의 폴더가 생성됨</a:t>
            </a:r>
            <a:r>
              <a:rPr lang="en-US" altLang="ko-KR" sz="1100" dirty="0" smtClean="0"/>
              <a:t>.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2075127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575" y="1124745"/>
            <a:ext cx="4001603" cy="1155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77814" y="106618"/>
            <a:ext cx="2013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pc="-150" dirty="0">
                <a:latin typeface="맑은 고딕" pitchFamily="50" charset="-127"/>
                <a:ea typeface="맑은 고딕" pitchFamily="50" charset="-127"/>
              </a:rPr>
              <a:t>3.2  </a:t>
            </a:r>
            <a:r>
              <a:rPr lang="ko-KR" altLang="en-US" b="1" spc="-150" dirty="0">
                <a:latin typeface="맑은 고딕" pitchFamily="50" charset="-127"/>
                <a:ea typeface="맑은 고딕" pitchFamily="50" charset="-127"/>
              </a:rPr>
              <a:t>프로젝트 </a:t>
            </a:r>
            <a:r>
              <a:rPr lang="en-US" altLang="ko-KR" b="1" spc="-150" dirty="0">
                <a:latin typeface="맑은 고딕" pitchFamily="50" charset="-127"/>
                <a:ea typeface="맑은 고딕" pitchFamily="50" charset="-127"/>
              </a:rPr>
              <a:t>Clone</a:t>
            </a:r>
            <a:endParaRPr lang="ko-KR" altLang="en-US" b="1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747DE26-7155-4451-A49B-A2E21F326037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16496" y="753551"/>
            <a:ext cx="9001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lvl="1" indent="-228600">
              <a:lnSpc>
                <a:spcPts val="1600"/>
              </a:lnSpc>
              <a:spcBef>
                <a:spcPts val="50"/>
              </a:spcBef>
              <a:buFont typeface="+mj-ea"/>
              <a:buAutoNum type="circleNumDbPlain" startAt="2"/>
            </a:pPr>
            <a:r>
              <a:rPr lang="ko-KR" altLang="en-US" sz="1100" dirty="0" smtClean="0"/>
              <a:t>다음 </a:t>
            </a:r>
            <a:r>
              <a:rPr lang="en-US" altLang="ko-KR" sz="1100" dirty="0" smtClean="0"/>
              <a:t>Git Bash </a:t>
            </a:r>
            <a:r>
              <a:rPr lang="ko-KR" altLang="en-US" sz="1100" dirty="0" smtClean="0"/>
              <a:t>창에 다음 명령어 순차적으로 입력</a:t>
            </a:r>
            <a:endParaRPr lang="en-US" altLang="ko-KR" sz="11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704528" y="2663086"/>
            <a:ext cx="5184576" cy="400110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1000" dirty="0" err="1">
                <a:solidFill>
                  <a:schemeClr val="bg2"/>
                </a:solidFill>
              </a:rPr>
              <a:t>git</a:t>
            </a:r>
            <a:r>
              <a:rPr lang="en-US" altLang="ko-KR" sz="1000" dirty="0">
                <a:solidFill>
                  <a:schemeClr val="bg2"/>
                </a:solidFill>
              </a:rPr>
              <a:t> </a:t>
            </a:r>
            <a:r>
              <a:rPr lang="en-US" altLang="ko-KR" sz="1000" dirty="0" err="1">
                <a:solidFill>
                  <a:schemeClr val="bg2"/>
                </a:solidFill>
              </a:rPr>
              <a:t>config</a:t>
            </a:r>
            <a:r>
              <a:rPr lang="en-US" altLang="ko-KR" sz="1000" dirty="0">
                <a:solidFill>
                  <a:schemeClr val="bg2"/>
                </a:solidFill>
              </a:rPr>
              <a:t> --global user.name </a:t>
            </a:r>
            <a:r>
              <a:rPr lang="en-US" altLang="ko-KR" sz="1000" dirty="0" smtClean="0">
                <a:solidFill>
                  <a:schemeClr val="bg2"/>
                </a:solidFill>
              </a:rPr>
              <a:t>“</a:t>
            </a:r>
            <a:r>
              <a:rPr lang="ko-KR" altLang="en-US" sz="1000" dirty="0" err="1" smtClean="0">
                <a:solidFill>
                  <a:schemeClr val="accent6"/>
                </a:solidFill>
              </a:rPr>
              <a:t>계정명</a:t>
            </a:r>
            <a:r>
              <a:rPr lang="en-US" altLang="ko-KR" sz="1000" dirty="0" smtClean="0">
                <a:solidFill>
                  <a:schemeClr val="bg2"/>
                </a:solidFill>
              </a:rPr>
              <a:t>”</a:t>
            </a:r>
            <a:endParaRPr lang="en-US" altLang="ko-KR" sz="1000" dirty="0">
              <a:solidFill>
                <a:schemeClr val="bg2"/>
              </a:solidFill>
            </a:endParaRPr>
          </a:p>
          <a:p>
            <a:pPr fontAlgn="base"/>
            <a:r>
              <a:rPr lang="en-US" altLang="ko-KR" sz="1000" dirty="0" err="1">
                <a:solidFill>
                  <a:schemeClr val="bg2"/>
                </a:solidFill>
              </a:rPr>
              <a:t>git</a:t>
            </a:r>
            <a:r>
              <a:rPr lang="en-US" altLang="ko-KR" sz="1000" dirty="0">
                <a:solidFill>
                  <a:schemeClr val="bg2"/>
                </a:solidFill>
              </a:rPr>
              <a:t> </a:t>
            </a:r>
            <a:r>
              <a:rPr lang="en-US" altLang="ko-KR" sz="1000" dirty="0" err="1">
                <a:solidFill>
                  <a:schemeClr val="bg2"/>
                </a:solidFill>
              </a:rPr>
              <a:t>config</a:t>
            </a:r>
            <a:r>
              <a:rPr lang="en-US" altLang="ko-KR" sz="1000" dirty="0">
                <a:solidFill>
                  <a:schemeClr val="bg2"/>
                </a:solidFill>
              </a:rPr>
              <a:t> --global </a:t>
            </a:r>
            <a:r>
              <a:rPr lang="en-US" altLang="ko-KR" sz="1000" dirty="0" err="1">
                <a:solidFill>
                  <a:schemeClr val="bg2"/>
                </a:solidFill>
              </a:rPr>
              <a:t>user.email</a:t>
            </a:r>
            <a:r>
              <a:rPr lang="en-US" altLang="ko-KR" sz="1000" dirty="0">
                <a:solidFill>
                  <a:schemeClr val="bg2"/>
                </a:solidFill>
              </a:rPr>
              <a:t> </a:t>
            </a:r>
            <a:r>
              <a:rPr lang="en-US" altLang="ko-KR" sz="1000" dirty="0" smtClean="0">
                <a:solidFill>
                  <a:schemeClr val="bg2"/>
                </a:solidFill>
              </a:rPr>
              <a:t>“</a:t>
            </a:r>
            <a:r>
              <a:rPr lang="ko-KR" altLang="en-US" sz="1000" dirty="0" err="1" smtClean="0">
                <a:solidFill>
                  <a:schemeClr val="accent6"/>
                </a:solidFill>
              </a:rPr>
              <a:t>계정이메일</a:t>
            </a:r>
            <a:r>
              <a:rPr lang="en-US" altLang="ko-KR" sz="1000" dirty="0" smtClean="0">
                <a:solidFill>
                  <a:schemeClr val="bg2"/>
                </a:solidFill>
              </a:rPr>
              <a:t>”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32520" y="2420888"/>
            <a:ext cx="59766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solidFill>
                  <a:srgbClr val="FF0000"/>
                </a:solidFill>
              </a:rPr>
              <a:t>※ </a:t>
            </a:r>
            <a:r>
              <a:rPr lang="ko-KR" altLang="en-US" sz="900" dirty="0" smtClean="0">
                <a:solidFill>
                  <a:srgbClr val="FF0000"/>
                </a:solidFill>
              </a:rPr>
              <a:t>명령어 한 줄씩 실행</a:t>
            </a:r>
            <a:r>
              <a:rPr lang="ko-KR" altLang="en-US" sz="900" dirty="0" smtClean="0"/>
              <a:t> 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노란색 텍스트는 사용자의 </a:t>
            </a:r>
            <a:r>
              <a:rPr lang="ko-KR" altLang="en-US" sz="900" dirty="0" err="1" smtClean="0"/>
              <a:t>깃허브</a:t>
            </a:r>
            <a:r>
              <a:rPr lang="ko-KR" altLang="en-US" sz="900" dirty="0" smtClean="0"/>
              <a:t> 계정 정보임</a:t>
            </a:r>
            <a:r>
              <a:rPr lang="en-US" altLang="ko-KR" sz="900" dirty="0" smtClean="0"/>
              <a:t>. PC</a:t>
            </a:r>
            <a:r>
              <a:rPr lang="ko-KR" altLang="en-US" sz="900" dirty="0" smtClean="0"/>
              <a:t>에서 최초 한번만 실행함</a:t>
            </a:r>
            <a:r>
              <a:rPr lang="en-US" altLang="ko-KR" sz="900" dirty="0" smtClean="0"/>
              <a:t>.)</a:t>
            </a:r>
            <a:endParaRPr lang="ko-KR" altLang="en-US" sz="900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704528" y="3485619"/>
            <a:ext cx="5184576" cy="246221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1000" dirty="0" err="1" smtClean="0">
                <a:solidFill>
                  <a:schemeClr val="bg2"/>
                </a:solidFill>
              </a:rPr>
              <a:t>git</a:t>
            </a:r>
            <a:r>
              <a:rPr lang="en-US" altLang="ko-KR" sz="1000" dirty="0" smtClean="0">
                <a:solidFill>
                  <a:schemeClr val="bg2"/>
                </a:solidFill>
              </a:rPr>
              <a:t> clone </a:t>
            </a:r>
            <a:r>
              <a:rPr lang="en-US" altLang="ko-KR" sz="1000" dirty="0" smtClean="0">
                <a:solidFill>
                  <a:schemeClr val="accent6"/>
                </a:solidFill>
              </a:rPr>
              <a:t>https</a:t>
            </a:r>
            <a:r>
              <a:rPr lang="en-US" altLang="ko-KR" sz="1000" dirty="0">
                <a:solidFill>
                  <a:schemeClr val="accent6"/>
                </a:solidFill>
              </a:rPr>
              <a:t>://github.com/taranuxd/test.git</a:t>
            </a:r>
            <a:endParaRPr lang="ko-KR" altLang="en-US" sz="1000" dirty="0">
              <a:solidFill>
                <a:schemeClr val="accent6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32520" y="3284984"/>
            <a:ext cx="59766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solidFill>
                  <a:srgbClr val="FF0000"/>
                </a:solidFill>
              </a:rPr>
              <a:t>※ </a:t>
            </a:r>
            <a:r>
              <a:rPr lang="ko-KR" altLang="en-US" sz="900" dirty="0" smtClean="0">
                <a:solidFill>
                  <a:srgbClr val="FF0000"/>
                </a:solidFill>
              </a:rPr>
              <a:t>명령어 실행</a:t>
            </a:r>
            <a:r>
              <a:rPr lang="ko-KR" altLang="en-US" sz="900" dirty="0" smtClean="0"/>
              <a:t> 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노란색 텍스트는 </a:t>
            </a:r>
            <a:r>
              <a:rPr lang="en-US" altLang="ko-KR" sz="900" dirty="0" smtClean="0"/>
              <a:t>Repository </a:t>
            </a:r>
            <a:r>
              <a:rPr lang="en-US" altLang="ko-KR" sz="900" dirty="0" err="1" smtClean="0"/>
              <a:t>url</a:t>
            </a:r>
            <a:r>
              <a:rPr lang="ko-KR" altLang="en-US" sz="900" dirty="0" smtClean="0"/>
              <a:t>로 초대된 </a:t>
            </a:r>
            <a:r>
              <a:rPr lang="en-US" altLang="ko-KR" sz="900" dirty="0" smtClean="0"/>
              <a:t>Repository </a:t>
            </a:r>
            <a:r>
              <a:rPr lang="ko-KR" altLang="en-US" sz="900" dirty="0" smtClean="0"/>
              <a:t>의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다</a:t>
            </a:r>
            <a:r>
              <a:rPr lang="ko-KR" altLang="en-US" sz="900" dirty="0"/>
              <a:t>음</a:t>
            </a:r>
            <a:r>
              <a:rPr lang="ko-KR" altLang="en-US" sz="900" dirty="0" smtClean="0"/>
              <a:t> 위치에서 확인 가능</a:t>
            </a:r>
            <a:r>
              <a:rPr lang="en-US" altLang="ko-KR" sz="900" dirty="0" smtClean="0"/>
              <a:t>)</a:t>
            </a:r>
            <a:endParaRPr lang="ko-KR" altLang="en-US" sz="900" dirty="0" smtClean="0"/>
          </a:p>
        </p:txBody>
      </p:sp>
      <p:pic>
        <p:nvPicPr>
          <p:cNvPr id="13320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5894" y="1286388"/>
            <a:ext cx="3165218" cy="2630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모서리가 둥근 직사각형 20"/>
          <p:cNvSpPr/>
          <p:nvPr/>
        </p:nvSpPr>
        <p:spPr>
          <a:xfrm>
            <a:off x="504980" y="2636912"/>
            <a:ext cx="238814" cy="125933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2-1</a:t>
            </a:r>
            <a:endParaRPr lang="ko-KR" altLang="en-US" sz="800" dirty="0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513218" y="3519091"/>
            <a:ext cx="238814" cy="125933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2-2</a:t>
            </a:r>
            <a:endParaRPr lang="ko-KR" altLang="en-US" sz="800" dirty="0"/>
          </a:p>
        </p:txBody>
      </p:sp>
      <p:sp>
        <p:nvSpPr>
          <p:cNvPr id="26" name="직사각형 25"/>
          <p:cNvSpPr/>
          <p:nvPr/>
        </p:nvSpPr>
        <p:spPr>
          <a:xfrm>
            <a:off x="8913440" y="2237177"/>
            <a:ext cx="483604" cy="273347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7510208" y="2868774"/>
            <a:ext cx="1779748" cy="217814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6245894" y="1048539"/>
            <a:ext cx="20359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solidFill>
                  <a:srgbClr val="FF0000"/>
                </a:solidFill>
              </a:rPr>
              <a:t>※ </a:t>
            </a:r>
            <a:r>
              <a:rPr lang="en-US" altLang="ko-KR" sz="900" dirty="0" err="1" smtClean="0">
                <a:solidFill>
                  <a:srgbClr val="FF0000"/>
                </a:solidFill>
              </a:rPr>
              <a:t>Ropository</a:t>
            </a:r>
            <a:r>
              <a:rPr lang="en-US" altLang="ko-KR" sz="900" dirty="0" smtClean="0">
                <a:solidFill>
                  <a:srgbClr val="FF0000"/>
                </a:solidFill>
              </a:rPr>
              <a:t>  </a:t>
            </a:r>
            <a:r>
              <a:rPr lang="en-US" altLang="ko-KR" sz="900" dirty="0" err="1" smtClean="0">
                <a:solidFill>
                  <a:srgbClr val="FF0000"/>
                </a:solidFill>
              </a:rPr>
              <a:t>Git</a:t>
            </a:r>
            <a:r>
              <a:rPr lang="en-US" altLang="ko-KR" sz="900" dirty="0" smtClean="0">
                <a:solidFill>
                  <a:srgbClr val="FF0000"/>
                </a:solidFill>
              </a:rPr>
              <a:t> URL </a:t>
            </a:r>
            <a:r>
              <a:rPr lang="ko-KR" altLang="en-US" sz="900" dirty="0" smtClean="0">
                <a:solidFill>
                  <a:srgbClr val="FF0000"/>
                </a:solidFill>
              </a:rPr>
              <a:t>확인 위치</a:t>
            </a:r>
            <a:endParaRPr lang="ko-KR" altLang="en-US" sz="900" dirty="0" smtClean="0"/>
          </a:p>
        </p:txBody>
      </p:sp>
      <p:cxnSp>
        <p:nvCxnSpPr>
          <p:cNvPr id="30" name="직선 화살표 연결선 29"/>
          <p:cNvCxnSpPr/>
          <p:nvPr/>
        </p:nvCxnSpPr>
        <p:spPr>
          <a:xfrm flipV="1">
            <a:off x="5745088" y="2977681"/>
            <a:ext cx="1765120" cy="422719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321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033" y="4342410"/>
            <a:ext cx="5228638" cy="17690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TextBox 30"/>
          <p:cNvSpPr txBox="1"/>
          <p:nvPr/>
        </p:nvSpPr>
        <p:spPr>
          <a:xfrm>
            <a:off x="632520" y="4077072"/>
            <a:ext cx="59766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※ </a:t>
            </a:r>
            <a:r>
              <a:rPr lang="ko-KR" altLang="en-US" sz="900" dirty="0" smtClean="0"/>
              <a:t>정상적으로 </a:t>
            </a:r>
            <a:r>
              <a:rPr lang="en-US" altLang="ko-KR" sz="900" dirty="0" smtClean="0"/>
              <a:t>Clone </a:t>
            </a:r>
            <a:r>
              <a:rPr lang="ko-KR" altLang="en-US" sz="900" dirty="0" smtClean="0"/>
              <a:t>된 모습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다운로드경로에 폴더 및 </a:t>
            </a:r>
            <a:r>
              <a:rPr lang="en-US" altLang="ko-KR" sz="900" dirty="0" smtClean="0"/>
              <a:t>clone </a:t>
            </a:r>
            <a:r>
              <a:rPr lang="ko-KR" altLang="en-US" sz="900" dirty="0" smtClean="0"/>
              <a:t>된</a:t>
            </a:r>
            <a:r>
              <a:rPr lang="en-US" altLang="ko-KR" sz="900" dirty="0"/>
              <a:t> </a:t>
            </a:r>
            <a:r>
              <a:rPr lang="ko-KR" altLang="en-US" sz="900" dirty="0" smtClean="0"/>
              <a:t>파일 생성됨</a:t>
            </a:r>
            <a:r>
              <a:rPr lang="en-US" altLang="ko-KR" sz="900" dirty="0" smtClean="0"/>
              <a:t>)</a:t>
            </a:r>
            <a:endParaRPr lang="ko-KR" altLang="en-US" sz="900" dirty="0" smtClean="0"/>
          </a:p>
        </p:txBody>
      </p:sp>
      <p:sp>
        <p:nvSpPr>
          <p:cNvPr id="32" name="직사각형 31"/>
          <p:cNvSpPr/>
          <p:nvPr/>
        </p:nvSpPr>
        <p:spPr>
          <a:xfrm>
            <a:off x="743794" y="5381454"/>
            <a:ext cx="1942581" cy="108907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344488" y="5320491"/>
            <a:ext cx="4353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solidFill>
                  <a:srgbClr val="FF0000"/>
                </a:solidFill>
              </a:rPr>
              <a:t>완료</a:t>
            </a:r>
            <a:endParaRPr lang="en-US" altLang="ko-KR" sz="900" dirty="0" smtClean="0">
              <a:solidFill>
                <a:srgbClr val="FF0000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414640" y="5163973"/>
            <a:ext cx="238814" cy="125933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2-3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626252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7814" y="106618"/>
            <a:ext cx="2914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pc="-150" dirty="0">
                <a:latin typeface="맑은 고딕" pitchFamily="50" charset="-127"/>
                <a:ea typeface="맑은 고딕" pitchFamily="50" charset="-127"/>
              </a:rPr>
              <a:t>3.3 Pull &amp; </a:t>
            </a:r>
            <a:r>
              <a:rPr lang="en-US" altLang="ko-KR" b="1" dirty="0">
                <a:solidFill>
                  <a:srgbClr val="000000"/>
                </a:solidFill>
                <a:latin typeface="맑은 고딕" pitchFamily="50" charset="-127"/>
              </a:rPr>
              <a:t>Commit &amp; Push</a:t>
            </a:r>
            <a:endParaRPr lang="ko-KR" altLang="en-US" b="1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747DE26-7155-4451-A49B-A2E21F326037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16496" y="1043251"/>
            <a:ext cx="9289032" cy="297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ts val="1600"/>
              </a:lnSpc>
              <a:spcBef>
                <a:spcPts val="50"/>
              </a:spcBef>
            </a:pPr>
            <a:r>
              <a:rPr lang="ko-KR" altLang="en-US" sz="1100" dirty="0" smtClean="0"/>
              <a:t>소스를 내려 받아 작업하면서 업데이트 할 때는 </a:t>
            </a:r>
            <a:r>
              <a:rPr lang="en-US" altLang="ko-KR" sz="1100" dirty="0" smtClean="0"/>
              <a:t>VS </a:t>
            </a:r>
            <a:r>
              <a:rPr lang="ko-KR" altLang="en-US" sz="1100" dirty="0" smtClean="0"/>
              <a:t>코드를 사용하여 진행합니다</a:t>
            </a:r>
            <a:r>
              <a:rPr lang="en-US" altLang="ko-KR" sz="1100" dirty="0" smtClean="0"/>
              <a:t>.</a:t>
            </a:r>
            <a:endParaRPr lang="en-US" altLang="ko-KR" sz="1100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504" y="1693469"/>
            <a:ext cx="6430544" cy="46158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416496" y="1251936"/>
            <a:ext cx="9289032" cy="297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lvl="1" indent="-228600">
              <a:lnSpc>
                <a:spcPts val="1600"/>
              </a:lnSpc>
              <a:spcBef>
                <a:spcPts val="50"/>
              </a:spcBef>
              <a:buFont typeface="+mj-ea"/>
              <a:buAutoNum type="circleNumDbPlain"/>
            </a:pPr>
            <a:r>
              <a:rPr lang="en-US" altLang="ko-KR" sz="1100" dirty="0" smtClean="0"/>
              <a:t>[File] &gt; [Open Folder…] </a:t>
            </a:r>
            <a:r>
              <a:rPr lang="ko-KR" altLang="en-US" sz="1100" dirty="0" smtClean="0"/>
              <a:t>을 눌러 프로젝트 폴더를 오픈</a:t>
            </a:r>
            <a:endParaRPr lang="en-US" altLang="ko-KR" sz="1100" dirty="0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4968" y="3856075"/>
            <a:ext cx="4731004" cy="24532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모서리가 둥근 직사각형 26"/>
          <p:cNvSpPr/>
          <p:nvPr/>
        </p:nvSpPr>
        <p:spPr>
          <a:xfrm>
            <a:off x="488504" y="1630502"/>
            <a:ext cx="238814" cy="125933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1-1</a:t>
            </a:r>
            <a:endParaRPr lang="ko-KR" altLang="en-US" sz="800" dirty="0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449745" y="2629573"/>
            <a:ext cx="238814" cy="125933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1-2</a:t>
            </a:r>
            <a:endParaRPr lang="ko-KR" altLang="en-US" sz="800" dirty="0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4664968" y="4141741"/>
            <a:ext cx="238814" cy="125933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1-3</a:t>
            </a:r>
            <a:endParaRPr lang="ko-KR" altLang="en-US" sz="800" dirty="0"/>
          </a:p>
        </p:txBody>
      </p:sp>
      <p:sp>
        <p:nvSpPr>
          <p:cNvPr id="37" name="직사각형 36"/>
          <p:cNvSpPr/>
          <p:nvPr/>
        </p:nvSpPr>
        <p:spPr>
          <a:xfrm>
            <a:off x="688559" y="1693469"/>
            <a:ext cx="231993" cy="166310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688559" y="2609384"/>
            <a:ext cx="1765840" cy="146122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4903782" y="4204707"/>
            <a:ext cx="1273354" cy="585106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426886" y="728023"/>
            <a:ext cx="4634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spc="-150" dirty="0" smtClean="0"/>
              <a:t>3.3.1 Visual Studio </a:t>
            </a:r>
            <a:r>
              <a:rPr lang="ko-KR" altLang="en-US" sz="1400" b="1" spc="-150" dirty="0" smtClean="0"/>
              <a:t>에서 프로젝트  열기 </a:t>
            </a:r>
            <a:r>
              <a:rPr lang="en-US" altLang="ko-KR" sz="1400" b="1" spc="-150" dirty="0" smtClean="0"/>
              <a:t>&amp; </a:t>
            </a:r>
            <a:r>
              <a:rPr lang="ko-KR" altLang="en-US" sz="1400" b="1" spc="-150" dirty="0" smtClean="0"/>
              <a:t>터미널 실행</a:t>
            </a:r>
            <a:r>
              <a:rPr lang="en-US" altLang="ko-KR" sz="1400" b="1" spc="-150" dirty="0" smtClean="0"/>
              <a:t> </a:t>
            </a:r>
            <a:endParaRPr lang="ko-KR" altLang="en-US" sz="1400" b="1" spc="-150" dirty="0"/>
          </a:p>
        </p:txBody>
      </p:sp>
    </p:spTree>
    <p:extLst>
      <p:ext uri="{BB962C8B-B14F-4D97-AF65-F5344CB8AC3E}">
        <p14:creationId xmlns:p14="http://schemas.microsoft.com/office/powerpoint/2010/main" val="2125050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7814" y="106618"/>
            <a:ext cx="2914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pc="-150" dirty="0">
                <a:latin typeface="맑은 고딕" pitchFamily="50" charset="-127"/>
                <a:ea typeface="맑은 고딕" pitchFamily="50" charset="-127"/>
              </a:rPr>
              <a:t>3.3 Pull &amp; </a:t>
            </a:r>
            <a:r>
              <a:rPr lang="en-US" altLang="ko-KR" b="1" dirty="0">
                <a:solidFill>
                  <a:srgbClr val="000000"/>
                </a:solidFill>
                <a:latin typeface="맑은 고딕" pitchFamily="50" charset="-127"/>
              </a:rPr>
              <a:t>Commit &amp; Push</a:t>
            </a:r>
            <a:endParaRPr lang="ko-KR" altLang="en-US" b="1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747DE26-7155-4451-A49B-A2E21F326037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16496" y="753234"/>
            <a:ext cx="9289032" cy="297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lvl="1" indent="-228600">
              <a:lnSpc>
                <a:spcPts val="1600"/>
              </a:lnSpc>
              <a:spcBef>
                <a:spcPts val="50"/>
              </a:spcBef>
              <a:buFont typeface="+mj-ea"/>
              <a:buAutoNum type="circleNumDbPlain" startAt="2"/>
            </a:pPr>
            <a:r>
              <a:rPr lang="en-US" altLang="ko-KR" sz="1100" dirty="0" smtClean="0"/>
              <a:t>[Terminal] &gt; [New Terminal] </a:t>
            </a:r>
            <a:r>
              <a:rPr lang="ko-KR" altLang="en-US" sz="1100" dirty="0" smtClean="0"/>
              <a:t>을 눌러 터미널 실행</a:t>
            </a:r>
            <a:endParaRPr lang="en-US" altLang="ko-KR" sz="1100" dirty="0" smtClean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520" y="1250677"/>
            <a:ext cx="5999806" cy="40044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모서리가 둥근 직사각형 14"/>
          <p:cNvSpPr/>
          <p:nvPr/>
        </p:nvSpPr>
        <p:spPr>
          <a:xfrm>
            <a:off x="2255752" y="1124744"/>
            <a:ext cx="238814" cy="125933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2-1</a:t>
            </a:r>
            <a:endParaRPr lang="ko-KR" altLang="en-US" sz="800" dirty="0"/>
          </a:p>
        </p:txBody>
      </p:sp>
      <p:sp>
        <p:nvSpPr>
          <p:cNvPr id="16" name="직사각형 15"/>
          <p:cNvSpPr/>
          <p:nvPr/>
        </p:nvSpPr>
        <p:spPr>
          <a:xfrm>
            <a:off x="2455807" y="1267439"/>
            <a:ext cx="408961" cy="166310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2457434" y="1469121"/>
            <a:ext cx="1703478" cy="213604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2274152" y="1462185"/>
            <a:ext cx="238814" cy="125933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/>
              <a:t>2</a:t>
            </a:r>
            <a:r>
              <a:rPr lang="en-US" altLang="ko-KR" sz="800" dirty="0" smtClean="0"/>
              <a:t>-2</a:t>
            </a:r>
            <a:endParaRPr lang="ko-KR" altLang="en-US" sz="800" dirty="0"/>
          </a:p>
        </p:txBody>
      </p:sp>
      <p:sp>
        <p:nvSpPr>
          <p:cNvPr id="19" name="직사각형 18"/>
          <p:cNvSpPr/>
          <p:nvPr/>
        </p:nvSpPr>
        <p:spPr>
          <a:xfrm>
            <a:off x="2673594" y="3842965"/>
            <a:ext cx="3958732" cy="1296144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cxnSp>
        <p:nvCxnSpPr>
          <p:cNvPr id="20" name="직선 화살표 연결선 19"/>
          <p:cNvCxnSpPr/>
          <p:nvPr/>
        </p:nvCxnSpPr>
        <p:spPr>
          <a:xfrm>
            <a:off x="3770400" y="1682726"/>
            <a:ext cx="0" cy="2160239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911123" y="3612133"/>
            <a:ext cx="4732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pc="-150" smtClean="0">
                <a:solidFill>
                  <a:srgbClr val="FF0000"/>
                </a:solidFill>
              </a:rPr>
              <a:t>터미널</a:t>
            </a:r>
          </a:p>
        </p:txBody>
      </p:sp>
    </p:spTree>
    <p:extLst>
      <p:ext uri="{BB962C8B-B14F-4D97-AF65-F5344CB8AC3E}">
        <p14:creationId xmlns:p14="http://schemas.microsoft.com/office/powerpoint/2010/main" val="237369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535" y="3428999"/>
            <a:ext cx="2760345" cy="2444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77814" y="106618"/>
            <a:ext cx="2914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pc="-150" dirty="0" smtClean="0">
                <a:latin typeface="맑은 고딕" pitchFamily="50" charset="-127"/>
                <a:ea typeface="맑은 고딕" pitchFamily="50" charset="-127"/>
              </a:rPr>
              <a:t>3.3 Pull &amp; 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itchFamily="50" charset="-127"/>
              </a:rPr>
              <a:t>Commit </a:t>
            </a:r>
            <a:r>
              <a:rPr lang="en-US" altLang="ko-KR" b="1" dirty="0">
                <a:solidFill>
                  <a:srgbClr val="000000"/>
                </a:solidFill>
                <a:latin typeface="맑은 고딕" pitchFamily="50" charset="-127"/>
              </a:rPr>
              <a:t>&amp; Push</a:t>
            </a:r>
            <a:endParaRPr lang="ko-KR" altLang="en-US" b="1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747DE26-7155-4451-A49B-A2E21F326037}" type="slidenum">
              <a:rPr lang="ko-KR" altLang="en-US" smtClean="0"/>
              <a:pPr/>
              <a:t>24</a:t>
            </a:fld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16496" y="1329298"/>
            <a:ext cx="9289032" cy="297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lvl="1" indent="-228600">
              <a:lnSpc>
                <a:spcPts val="1600"/>
              </a:lnSpc>
              <a:spcBef>
                <a:spcPts val="50"/>
              </a:spcBef>
              <a:buFont typeface="+mj-ea"/>
              <a:buAutoNum type="circleNumDbPlain"/>
            </a:pPr>
            <a:r>
              <a:rPr lang="en-US" altLang="ko-KR" sz="1100" dirty="0" smtClean="0"/>
              <a:t>[Terminal] </a:t>
            </a:r>
            <a:r>
              <a:rPr lang="ko-KR" altLang="en-US" sz="1100" dirty="0" smtClean="0"/>
              <a:t>패널에서 다음 명령어 실행</a:t>
            </a:r>
            <a:r>
              <a:rPr lang="en-US" altLang="ko-KR" sz="1100" dirty="0" smtClean="0"/>
              <a:t>(</a:t>
            </a:r>
            <a:r>
              <a:rPr lang="ko-KR" altLang="en-US" sz="1100" dirty="0" smtClean="0"/>
              <a:t>노란색 텍스트 </a:t>
            </a:r>
            <a:r>
              <a:rPr lang="ko-KR" altLang="en-US" sz="1100" dirty="0" err="1" smtClean="0"/>
              <a:t>브랜치명</a:t>
            </a:r>
            <a:r>
              <a:rPr lang="en-US" altLang="ko-KR" sz="1100" dirty="0" smtClean="0"/>
              <a:t>)</a:t>
            </a:r>
            <a:endParaRPr lang="en-US" altLang="ko-KR" sz="1100" dirty="0"/>
          </a:p>
        </p:txBody>
      </p:sp>
      <p:sp>
        <p:nvSpPr>
          <p:cNvPr id="21" name="TextBox 20"/>
          <p:cNvSpPr txBox="1"/>
          <p:nvPr/>
        </p:nvSpPr>
        <p:spPr>
          <a:xfrm>
            <a:off x="416496" y="1043251"/>
            <a:ext cx="9289032" cy="297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ts val="1600"/>
              </a:lnSpc>
              <a:spcBef>
                <a:spcPts val="50"/>
              </a:spcBef>
            </a:pPr>
            <a:r>
              <a:rPr lang="ko-KR" altLang="en-US" sz="1100" dirty="0" smtClean="0"/>
              <a:t>원격저장소</a:t>
            </a:r>
            <a:r>
              <a:rPr lang="en-US" altLang="ko-KR" sz="1100" dirty="0" smtClean="0"/>
              <a:t>(Repository)</a:t>
            </a:r>
            <a:r>
              <a:rPr lang="ko-KR" altLang="en-US" sz="1100" dirty="0" smtClean="0"/>
              <a:t>의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최신소스를 로컬로 </a:t>
            </a:r>
            <a:r>
              <a:rPr lang="ko-KR" altLang="en-US" sz="1100" dirty="0" err="1" smtClean="0"/>
              <a:t>내려받음</a:t>
            </a:r>
            <a:r>
              <a:rPr lang="en-US" altLang="ko-KR" sz="1100" dirty="0" smtClean="0"/>
              <a:t>.</a:t>
            </a:r>
            <a:endParaRPr lang="en-US" altLang="ko-KR" sz="1100" dirty="0"/>
          </a:p>
        </p:txBody>
      </p:sp>
      <p:sp>
        <p:nvSpPr>
          <p:cNvPr id="22" name="TextBox 21"/>
          <p:cNvSpPr txBox="1"/>
          <p:nvPr/>
        </p:nvSpPr>
        <p:spPr>
          <a:xfrm>
            <a:off x="426886" y="728023"/>
            <a:ext cx="4634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spc="-150" dirty="0" smtClean="0"/>
              <a:t>3.3.2  Pull  </a:t>
            </a:r>
            <a:endParaRPr lang="ko-KR" altLang="en-US" sz="1400" b="1" spc="-150" dirty="0"/>
          </a:p>
        </p:txBody>
      </p:sp>
      <p:sp>
        <p:nvSpPr>
          <p:cNvPr id="27" name="TextBox 26"/>
          <p:cNvSpPr txBox="1"/>
          <p:nvPr/>
        </p:nvSpPr>
        <p:spPr>
          <a:xfrm>
            <a:off x="704528" y="1700808"/>
            <a:ext cx="5184576" cy="246221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1000" dirty="0" err="1">
                <a:solidFill>
                  <a:schemeClr val="bg2"/>
                </a:solidFill>
              </a:rPr>
              <a:t>git</a:t>
            </a:r>
            <a:r>
              <a:rPr lang="en-US" altLang="ko-KR" sz="1000" dirty="0">
                <a:solidFill>
                  <a:schemeClr val="bg2"/>
                </a:solidFill>
              </a:rPr>
              <a:t> </a:t>
            </a:r>
            <a:r>
              <a:rPr lang="en-US" altLang="ko-KR" sz="1000" dirty="0" smtClean="0">
                <a:solidFill>
                  <a:schemeClr val="bg2"/>
                </a:solidFill>
              </a:rPr>
              <a:t>pull origin </a:t>
            </a:r>
            <a:r>
              <a:rPr lang="en-US" altLang="ko-KR" sz="1000" dirty="0" smtClean="0">
                <a:solidFill>
                  <a:schemeClr val="accent6"/>
                </a:solidFill>
              </a:rPr>
              <a:t>master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16496" y="2908468"/>
            <a:ext cx="9289032" cy="297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lvl="1" indent="-228600">
              <a:lnSpc>
                <a:spcPts val="1600"/>
              </a:lnSpc>
              <a:spcBef>
                <a:spcPts val="50"/>
              </a:spcBef>
              <a:buFont typeface="+mj-ea"/>
              <a:buAutoNum type="circleNumDbPlain"/>
            </a:pPr>
            <a:r>
              <a:rPr lang="ko-KR" altLang="en-US" sz="1100" dirty="0"/>
              <a:t>로컬에서 수정한 내용이 있을 경우 </a:t>
            </a:r>
            <a:r>
              <a:rPr lang="en-US" altLang="ko-KR" sz="1100" dirty="0"/>
              <a:t>VS Code</a:t>
            </a:r>
            <a:r>
              <a:rPr lang="ko-KR" altLang="en-US" sz="1100" dirty="0"/>
              <a:t>의 </a:t>
            </a:r>
            <a:r>
              <a:rPr lang="en-US" altLang="ko-KR" sz="1100" dirty="0"/>
              <a:t>Source Control  </a:t>
            </a:r>
            <a:r>
              <a:rPr lang="ko-KR" altLang="en-US" sz="1100" dirty="0"/>
              <a:t>패널에 수정한 파일 목록이 뜨게 됩니다</a:t>
            </a:r>
            <a:r>
              <a:rPr lang="en-US" altLang="ko-KR" sz="1100" dirty="0"/>
              <a:t>.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16496" y="2597230"/>
            <a:ext cx="9289032" cy="297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ts val="1600"/>
              </a:lnSpc>
              <a:spcBef>
                <a:spcPts val="50"/>
              </a:spcBef>
            </a:pPr>
            <a:r>
              <a:rPr lang="ko-KR" altLang="en-US" sz="1100" dirty="0" smtClean="0"/>
              <a:t>로컬에서 작업한 파일을 원격저장소로 올리는 행위</a:t>
            </a:r>
            <a:r>
              <a:rPr lang="en-US" altLang="ko-KR" sz="1100" dirty="0" smtClean="0"/>
              <a:t>(</a:t>
            </a:r>
            <a:r>
              <a:rPr lang="en-US" altLang="ko-KR" sz="1100" dirty="0" smtClean="0">
                <a:solidFill>
                  <a:srgbClr val="FF0000"/>
                </a:solidFill>
              </a:rPr>
              <a:t>*</a:t>
            </a:r>
            <a:r>
              <a:rPr lang="ko-KR" altLang="en-US" sz="1100" dirty="0" smtClean="0">
                <a:solidFill>
                  <a:srgbClr val="FF0000"/>
                </a:solidFill>
              </a:rPr>
              <a:t>공동작업자가 있을 경우 파일을 올리기 전에 항상 </a:t>
            </a:r>
            <a:r>
              <a:rPr lang="en-US" altLang="ko-KR" sz="1100" dirty="0" smtClean="0">
                <a:solidFill>
                  <a:srgbClr val="FF0000"/>
                </a:solidFill>
              </a:rPr>
              <a:t>Pull</a:t>
            </a:r>
            <a:r>
              <a:rPr lang="ko-KR" altLang="en-US" sz="1100" dirty="0" smtClean="0">
                <a:solidFill>
                  <a:srgbClr val="FF0000"/>
                </a:solidFill>
              </a:rPr>
              <a:t>을</a:t>
            </a:r>
            <a:r>
              <a:rPr lang="en-US" altLang="ko-KR" sz="1100" dirty="0">
                <a:solidFill>
                  <a:srgbClr val="FF0000"/>
                </a:solidFill>
              </a:rPr>
              <a:t> </a:t>
            </a:r>
            <a:r>
              <a:rPr lang="ko-KR" altLang="en-US" sz="1100" dirty="0" smtClean="0">
                <a:solidFill>
                  <a:srgbClr val="FF0000"/>
                </a:solidFill>
              </a:rPr>
              <a:t>먼저 진행</a:t>
            </a:r>
            <a:r>
              <a:rPr lang="ko-KR" altLang="en-US" sz="1100" dirty="0" smtClean="0"/>
              <a:t>합니다</a:t>
            </a:r>
            <a:r>
              <a:rPr lang="en-US" altLang="ko-KR" sz="1100" dirty="0" smtClean="0"/>
              <a:t>.)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26886" y="2282002"/>
            <a:ext cx="4634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spc="-150" dirty="0" smtClean="0"/>
              <a:t>3.3.3  Commit &amp; Push  </a:t>
            </a:r>
            <a:endParaRPr lang="ko-KR" altLang="en-US" sz="1400" b="1" spc="-150" dirty="0"/>
          </a:p>
        </p:txBody>
      </p:sp>
      <p:sp>
        <p:nvSpPr>
          <p:cNvPr id="36" name="직사각형 35"/>
          <p:cNvSpPr/>
          <p:nvPr/>
        </p:nvSpPr>
        <p:spPr>
          <a:xfrm>
            <a:off x="776536" y="4428070"/>
            <a:ext cx="360040" cy="369081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1144814" y="4364300"/>
            <a:ext cx="2392066" cy="504859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2680179" y="4301334"/>
            <a:ext cx="238814" cy="125933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1-2</a:t>
            </a:r>
            <a:endParaRPr lang="ko-KR" altLang="en-US" sz="800" dirty="0"/>
          </a:p>
        </p:txBody>
      </p:sp>
      <p:sp>
        <p:nvSpPr>
          <p:cNvPr id="34" name="모서리가 둥근 직사각형 33"/>
          <p:cNvSpPr/>
          <p:nvPr/>
        </p:nvSpPr>
        <p:spPr>
          <a:xfrm>
            <a:off x="681738" y="4365104"/>
            <a:ext cx="238814" cy="125933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1-1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971488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7814" y="106618"/>
            <a:ext cx="2914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pc="-150" dirty="0" smtClean="0">
                <a:latin typeface="맑은 고딕" pitchFamily="50" charset="-127"/>
                <a:ea typeface="맑은 고딕" pitchFamily="50" charset="-127"/>
              </a:rPr>
              <a:t>3.3 Pull &amp; 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itchFamily="50" charset="-127"/>
              </a:rPr>
              <a:t>Commit </a:t>
            </a:r>
            <a:r>
              <a:rPr lang="en-US" altLang="ko-KR" b="1" dirty="0">
                <a:solidFill>
                  <a:srgbClr val="000000"/>
                </a:solidFill>
                <a:latin typeface="맑은 고딕" pitchFamily="50" charset="-127"/>
              </a:rPr>
              <a:t>&amp; Push</a:t>
            </a:r>
            <a:endParaRPr lang="ko-KR" altLang="en-US" b="1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747DE26-7155-4451-A49B-A2E21F326037}" type="slidenum">
              <a:rPr lang="ko-KR" altLang="en-US" smtClean="0"/>
              <a:pPr/>
              <a:t>25</a:t>
            </a:fld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16496" y="1043251"/>
            <a:ext cx="9289032" cy="502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lvl="1" indent="-228600">
              <a:lnSpc>
                <a:spcPts val="1600"/>
              </a:lnSpc>
              <a:spcBef>
                <a:spcPts val="50"/>
              </a:spcBef>
              <a:buFont typeface="+mj-ea"/>
              <a:buAutoNum type="circleNumDbPlain" startAt="2"/>
            </a:pPr>
            <a:r>
              <a:rPr lang="ko-KR" altLang="en-US" sz="1100" dirty="0" err="1" smtClean="0"/>
              <a:t>업로드할</a:t>
            </a:r>
            <a:r>
              <a:rPr lang="ko-KR" altLang="en-US" sz="1100" dirty="0" smtClean="0"/>
              <a:t> 파일을 선택한 후 마우스 </a:t>
            </a:r>
            <a:r>
              <a:rPr lang="ko-KR" altLang="en-US" sz="1100" dirty="0" err="1" smtClean="0"/>
              <a:t>우클릭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&gt; [Stage Changes]</a:t>
            </a:r>
            <a:br>
              <a:rPr lang="en-US" altLang="ko-KR" sz="1100" dirty="0" smtClean="0"/>
            </a:br>
            <a:r>
              <a:rPr lang="en-US" altLang="ko-KR" sz="1100" dirty="0" smtClean="0"/>
              <a:t>- </a:t>
            </a:r>
            <a:r>
              <a:rPr lang="ko-KR" altLang="en-US" sz="1100" dirty="0" smtClean="0"/>
              <a:t>파일이  </a:t>
            </a:r>
            <a:r>
              <a:rPr lang="en-US" altLang="ko-KR" sz="1100" dirty="0" smtClean="0"/>
              <a:t>Changes </a:t>
            </a:r>
            <a:r>
              <a:rPr lang="ko-KR" altLang="en-US" sz="1100" dirty="0" smtClean="0"/>
              <a:t>에서</a:t>
            </a:r>
            <a:r>
              <a:rPr lang="en-US" altLang="ko-KR" sz="1100" dirty="0"/>
              <a:t> </a:t>
            </a:r>
            <a:r>
              <a:rPr lang="en-US" altLang="ko-KR" sz="1100" dirty="0" smtClean="0"/>
              <a:t>Staged Changes </a:t>
            </a:r>
            <a:r>
              <a:rPr lang="ko-KR" altLang="en-US" sz="1100" dirty="0" smtClean="0"/>
              <a:t>로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이동됨</a:t>
            </a:r>
            <a:r>
              <a:rPr lang="en-US" altLang="ko-KR" sz="1100" dirty="0" smtClean="0"/>
              <a:t>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26886" y="728023"/>
            <a:ext cx="4634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spc="-150" dirty="0"/>
              <a:t>3.3.3  Commit &amp; Push  </a:t>
            </a:r>
            <a:endParaRPr lang="ko-KR" altLang="en-US" sz="1400" b="1" spc="-150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0912" y="1628800"/>
            <a:ext cx="3333750" cy="2390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535" y="1628800"/>
            <a:ext cx="2760345" cy="2444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직사각형 18"/>
          <p:cNvSpPr/>
          <p:nvPr/>
        </p:nvSpPr>
        <p:spPr>
          <a:xfrm>
            <a:off x="1144814" y="2564101"/>
            <a:ext cx="2392066" cy="504859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2680179" y="2501135"/>
            <a:ext cx="238814" cy="125933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/>
              <a:t>2</a:t>
            </a:r>
            <a:r>
              <a:rPr lang="en-US" altLang="ko-KR" sz="800" dirty="0" smtClean="0"/>
              <a:t>-2</a:t>
            </a:r>
            <a:endParaRPr lang="ko-KR" altLang="en-US" sz="800" dirty="0"/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1131" y="2963448"/>
            <a:ext cx="1267662" cy="2445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직사각형 24"/>
          <p:cNvSpPr/>
          <p:nvPr/>
        </p:nvSpPr>
        <p:spPr>
          <a:xfrm>
            <a:off x="1641131" y="3911162"/>
            <a:ext cx="1267662" cy="162516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1396290" y="3911162"/>
            <a:ext cx="238814" cy="125933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/>
              <a:t>2</a:t>
            </a:r>
            <a:r>
              <a:rPr lang="en-US" altLang="ko-KR" sz="800" dirty="0" smtClean="0"/>
              <a:t>-2</a:t>
            </a:r>
            <a:endParaRPr lang="ko-KR" altLang="en-US" sz="800" dirty="0"/>
          </a:p>
        </p:txBody>
      </p:sp>
      <p:sp>
        <p:nvSpPr>
          <p:cNvPr id="28" name="직사각형 27"/>
          <p:cNvSpPr/>
          <p:nvPr/>
        </p:nvSpPr>
        <p:spPr>
          <a:xfrm>
            <a:off x="4664968" y="2814545"/>
            <a:ext cx="2829694" cy="614455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4664968" y="3430323"/>
            <a:ext cx="2829694" cy="214701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7" name="위로 구부러진 화살표 6"/>
          <p:cNvSpPr/>
          <p:nvPr/>
        </p:nvSpPr>
        <p:spPr>
          <a:xfrm rot="15988881">
            <a:off x="7437167" y="3065938"/>
            <a:ext cx="562805" cy="359651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000961" y="3061097"/>
            <a:ext cx="1848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solidFill>
                  <a:srgbClr val="FF0000"/>
                </a:solidFill>
              </a:rPr>
              <a:t>Change </a:t>
            </a:r>
            <a:r>
              <a:rPr lang="ko-KR" altLang="en-US" sz="900" dirty="0" smtClean="0">
                <a:solidFill>
                  <a:srgbClr val="FF0000"/>
                </a:solidFill>
              </a:rPr>
              <a:t>에서</a:t>
            </a:r>
            <a:r>
              <a:rPr lang="en-US" altLang="ko-KR" sz="900" dirty="0" smtClean="0">
                <a:solidFill>
                  <a:srgbClr val="FF0000"/>
                </a:solidFill>
              </a:rPr>
              <a:t> </a:t>
            </a:r>
          </a:p>
          <a:p>
            <a:r>
              <a:rPr lang="en-US" altLang="ko-KR" sz="900" dirty="0" smtClean="0">
                <a:solidFill>
                  <a:srgbClr val="FF0000"/>
                </a:solidFill>
              </a:rPr>
              <a:t>Staged Changes </a:t>
            </a:r>
            <a:r>
              <a:rPr lang="ko-KR" altLang="en-US" sz="900" dirty="0" smtClean="0">
                <a:solidFill>
                  <a:srgbClr val="FF0000"/>
                </a:solidFill>
              </a:rPr>
              <a:t>로</a:t>
            </a:r>
            <a:r>
              <a:rPr lang="en-US" altLang="ko-KR" sz="900" dirty="0" smtClean="0">
                <a:solidFill>
                  <a:srgbClr val="FF0000"/>
                </a:solidFill>
              </a:rPr>
              <a:t> </a:t>
            </a:r>
            <a:r>
              <a:rPr lang="ko-KR" altLang="en-US" sz="900" dirty="0" smtClean="0">
                <a:solidFill>
                  <a:srgbClr val="FF0000"/>
                </a:solidFill>
              </a:rPr>
              <a:t>파일이 이동</a:t>
            </a:r>
          </a:p>
        </p:txBody>
      </p:sp>
      <p:sp>
        <p:nvSpPr>
          <p:cNvPr id="40" name="모서리가 둥근 직사각형 39"/>
          <p:cNvSpPr/>
          <p:nvPr/>
        </p:nvSpPr>
        <p:spPr>
          <a:xfrm>
            <a:off x="4483712" y="2725305"/>
            <a:ext cx="238814" cy="125933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2-3</a:t>
            </a:r>
            <a:endParaRPr lang="ko-KR" altLang="en-US" sz="800" dirty="0"/>
          </a:p>
        </p:txBody>
      </p:sp>
      <p:sp>
        <p:nvSpPr>
          <p:cNvPr id="8" name="아래쪽 화살표 7"/>
          <p:cNvSpPr/>
          <p:nvPr/>
        </p:nvSpPr>
        <p:spPr>
          <a:xfrm rot="16200000">
            <a:off x="3745340" y="2680520"/>
            <a:ext cx="216024" cy="2728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1590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7814" y="106618"/>
            <a:ext cx="2914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pc="-150" dirty="0" smtClean="0">
                <a:latin typeface="맑은 고딕" pitchFamily="50" charset="-127"/>
                <a:ea typeface="맑은 고딕" pitchFamily="50" charset="-127"/>
              </a:rPr>
              <a:t>3.3 Pull &amp; 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itchFamily="50" charset="-127"/>
              </a:rPr>
              <a:t>Commit </a:t>
            </a:r>
            <a:r>
              <a:rPr lang="en-US" altLang="ko-KR" b="1" dirty="0">
                <a:solidFill>
                  <a:srgbClr val="000000"/>
                </a:solidFill>
                <a:latin typeface="맑은 고딕" pitchFamily="50" charset="-127"/>
              </a:rPr>
              <a:t>&amp; Push</a:t>
            </a:r>
            <a:endParaRPr lang="ko-KR" altLang="en-US" b="1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747DE26-7155-4451-A49B-A2E21F326037}" type="slidenum">
              <a:rPr lang="ko-KR" altLang="en-US" smtClean="0"/>
              <a:pPr/>
              <a:t>26</a:t>
            </a:fld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16496" y="1043251"/>
            <a:ext cx="9289032" cy="925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lvl="1" indent="-228600">
              <a:lnSpc>
                <a:spcPts val="1600"/>
              </a:lnSpc>
              <a:spcBef>
                <a:spcPts val="50"/>
              </a:spcBef>
              <a:buFont typeface="+mj-ea"/>
              <a:buAutoNum type="circleNumDbPlain" startAt="3"/>
            </a:pPr>
            <a:r>
              <a:rPr lang="ko-KR" altLang="en-US" sz="1100" dirty="0" err="1" smtClean="0"/>
              <a:t>커밋에</a:t>
            </a:r>
            <a:r>
              <a:rPr lang="ko-KR" altLang="en-US" sz="1100" dirty="0" smtClean="0"/>
              <a:t> 추가할 메시지를 입력 한 뒤 </a:t>
            </a:r>
            <a:r>
              <a:rPr lang="en-US" altLang="ko-KR" sz="1100" dirty="0" smtClean="0"/>
              <a:t>Ctrl + Enter</a:t>
            </a:r>
          </a:p>
          <a:p>
            <a:pPr marL="0" lvl="1">
              <a:lnSpc>
                <a:spcPts val="1600"/>
              </a:lnSpc>
              <a:spcBef>
                <a:spcPts val="50"/>
              </a:spcBef>
            </a:pPr>
            <a:r>
              <a:rPr lang="en-US" altLang="ko-KR" sz="1100" dirty="0" smtClean="0"/>
              <a:t>  ※ </a:t>
            </a:r>
            <a:r>
              <a:rPr lang="ko-KR" altLang="en-US" sz="1100" dirty="0" smtClean="0"/>
              <a:t>정상적으로 </a:t>
            </a:r>
            <a:r>
              <a:rPr lang="ko-KR" altLang="en-US" sz="1100" dirty="0" err="1" smtClean="0"/>
              <a:t>커밋되면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Source Control </a:t>
            </a:r>
            <a:r>
              <a:rPr lang="ko-KR" altLang="en-US" sz="1100" dirty="0" smtClean="0"/>
              <a:t>에서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파일 목록이 사라집니다</a:t>
            </a:r>
            <a:r>
              <a:rPr lang="en-US" altLang="ko-KR" sz="1100" dirty="0" smtClean="0"/>
              <a:t>. </a:t>
            </a:r>
            <a:br>
              <a:rPr lang="en-US" altLang="ko-KR" sz="1100" dirty="0" smtClean="0"/>
            </a:br>
            <a:r>
              <a:rPr lang="en-US" altLang="ko-KR" sz="1100" dirty="0" smtClean="0"/>
              <a:t>      </a:t>
            </a:r>
            <a:r>
              <a:rPr lang="ko-KR" altLang="en-US" sz="1100" dirty="0" err="1" smtClean="0"/>
              <a:t>커밋은</a:t>
            </a:r>
            <a:r>
              <a:rPr lang="ko-KR" altLang="en-US" sz="1100" dirty="0" smtClean="0"/>
              <a:t> </a:t>
            </a:r>
            <a:r>
              <a:rPr lang="ko-KR" altLang="en-US" sz="1100" dirty="0" err="1" smtClean="0"/>
              <a:t>업로드할</a:t>
            </a:r>
            <a:r>
              <a:rPr lang="ko-KR" altLang="en-US" sz="1100" dirty="0" smtClean="0"/>
              <a:t> 파일 진행사항을 저장하는 시점을 만드는 행위로</a:t>
            </a:r>
            <a:r>
              <a:rPr lang="en-US" altLang="ko-KR" sz="1100" dirty="0" smtClean="0"/>
              <a:t>,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/>
            </a:r>
            <a:br>
              <a:rPr lang="en-US" altLang="ko-KR" sz="1100" dirty="0" smtClean="0"/>
            </a:br>
            <a:r>
              <a:rPr lang="en-US" altLang="ko-KR" sz="1100" dirty="0" smtClean="0"/>
              <a:t>     </a:t>
            </a:r>
            <a:r>
              <a:rPr lang="ko-KR" altLang="en-US" sz="1100" dirty="0" smtClean="0"/>
              <a:t>실제 파일들을 저장소로 업로드 하기 위해서는 이어 </a:t>
            </a:r>
            <a:r>
              <a:rPr lang="en-US" altLang="ko-KR" sz="1100" dirty="0" smtClean="0"/>
              <a:t>Push </a:t>
            </a:r>
            <a:r>
              <a:rPr lang="ko-KR" altLang="en-US" sz="1100" dirty="0" smtClean="0"/>
              <a:t>를 진행해야 합니다</a:t>
            </a:r>
            <a:r>
              <a:rPr lang="en-US" altLang="ko-KR" sz="1100" dirty="0" smtClean="0"/>
              <a:t>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26886" y="728023"/>
            <a:ext cx="4634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spc="-150" dirty="0"/>
              <a:t>3.3.3  Commit &amp; Push  </a:t>
            </a:r>
            <a:endParaRPr lang="ko-KR" altLang="en-US" sz="1400" b="1" spc="-150" dirty="0"/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520" y="2046337"/>
            <a:ext cx="3333750" cy="2390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직사각형 22"/>
          <p:cNvSpPr/>
          <p:nvPr/>
        </p:nvSpPr>
        <p:spPr>
          <a:xfrm>
            <a:off x="1208584" y="2838425"/>
            <a:ext cx="2829694" cy="360040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1134442" y="2775458"/>
            <a:ext cx="148285" cy="125933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/>
              <a:t>3</a:t>
            </a:r>
            <a:endParaRPr lang="ko-KR" altLang="en-US" sz="800" dirty="0"/>
          </a:p>
        </p:txBody>
      </p:sp>
      <p:sp>
        <p:nvSpPr>
          <p:cNvPr id="27" name="TextBox 26"/>
          <p:cNvSpPr txBox="1"/>
          <p:nvPr/>
        </p:nvSpPr>
        <p:spPr>
          <a:xfrm>
            <a:off x="416496" y="4591338"/>
            <a:ext cx="9289032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lvl="1" indent="-228600">
              <a:lnSpc>
                <a:spcPts val="1600"/>
              </a:lnSpc>
              <a:spcBef>
                <a:spcPts val="50"/>
              </a:spcBef>
              <a:buFont typeface="+mj-ea"/>
              <a:buAutoNum type="circleNumDbPlain" startAt="4"/>
            </a:pPr>
            <a:r>
              <a:rPr lang="en-US" altLang="ko-KR" sz="1100" dirty="0"/>
              <a:t>[Terminal] </a:t>
            </a:r>
            <a:r>
              <a:rPr lang="ko-KR" altLang="en-US" sz="1100" dirty="0"/>
              <a:t>패널에서 다음 명령어 </a:t>
            </a:r>
            <a:r>
              <a:rPr lang="ko-KR" altLang="en-US" sz="1100" dirty="0" smtClean="0"/>
              <a:t>실행하여 </a:t>
            </a:r>
            <a:r>
              <a:rPr lang="en-US" altLang="ko-KR" sz="1100" dirty="0" smtClean="0"/>
              <a:t>Push </a:t>
            </a:r>
            <a:r>
              <a:rPr lang="ko-KR" altLang="en-US" sz="1100" dirty="0" smtClean="0"/>
              <a:t>를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진행합니다</a:t>
            </a:r>
            <a:r>
              <a:rPr lang="en-US" altLang="ko-KR" sz="1100" dirty="0" smtClean="0"/>
              <a:t>.</a:t>
            </a:r>
            <a:endParaRPr lang="en-US" altLang="ko-KR" sz="1100" dirty="0"/>
          </a:p>
          <a:p>
            <a:pPr marL="0" lvl="1">
              <a:lnSpc>
                <a:spcPts val="1600"/>
              </a:lnSpc>
              <a:spcBef>
                <a:spcPts val="50"/>
              </a:spcBef>
            </a:pPr>
            <a:endParaRPr lang="en-US" altLang="ko-KR" sz="1100" dirty="0" smtClean="0"/>
          </a:p>
        </p:txBody>
      </p:sp>
      <p:sp>
        <p:nvSpPr>
          <p:cNvPr id="30" name="TextBox 29"/>
          <p:cNvSpPr txBox="1"/>
          <p:nvPr/>
        </p:nvSpPr>
        <p:spPr>
          <a:xfrm>
            <a:off x="704528" y="4983753"/>
            <a:ext cx="5184576" cy="246221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1000" dirty="0" err="1">
                <a:solidFill>
                  <a:schemeClr val="bg2"/>
                </a:solidFill>
              </a:rPr>
              <a:t>git</a:t>
            </a:r>
            <a:r>
              <a:rPr lang="en-US" altLang="ko-KR" sz="1000" dirty="0">
                <a:solidFill>
                  <a:schemeClr val="bg2"/>
                </a:solidFill>
              </a:rPr>
              <a:t> </a:t>
            </a:r>
            <a:r>
              <a:rPr lang="en-US" altLang="ko-KR" sz="1000" dirty="0" smtClean="0">
                <a:solidFill>
                  <a:schemeClr val="bg2"/>
                </a:solidFill>
              </a:rPr>
              <a:t>push -u origin </a:t>
            </a:r>
            <a:r>
              <a:rPr lang="en-US" altLang="ko-KR" sz="1000" dirty="0" smtClean="0">
                <a:solidFill>
                  <a:schemeClr val="accent6"/>
                </a:solidFill>
              </a:rPr>
              <a:t>master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936397" y="4502853"/>
            <a:ext cx="18722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※ </a:t>
            </a:r>
            <a:r>
              <a:rPr lang="ko-KR" altLang="en-US" sz="900" dirty="0" smtClean="0"/>
              <a:t>정상적으로 </a:t>
            </a:r>
            <a:r>
              <a:rPr lang="en-US" altLang="ko-KR" sz="900" dirty="0" smtClean="0"/>
              <a:t>Push </a:t>
            </a:r>
            <a:r>
              <a:rPr lang="ko-KR" altLang="en-US" sz="900" dirty="0" smtClean="0"/>
              <a:t>된 모습</a:t>
            </a: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8779" y="4733685"/>
            <a:ext cx="3709080" cy="1428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직사각형 31"/>
          <p:cNvSpPr/>
          <p:nvPr/>
        </p:nvSpPr>
        <p:spPr>
          <a:xfrm>
            <a:off x="6034755" y="5193441"/>
            <a:ext cx="1942581" cy="108907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7941131" y="5132478"/>
            <a:ext cx="4353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solidFill>
                  <a:srgbClr val="FF0000"/>
                </a:solidFill>
              </a:rPr>
              <a:t>완료</a:t>
            </a:r>
            <a:endParaRPr lang="en-US" altLang="ko-KR" sz="900" dirty="0" smtClean="0">
              <a:solidFill>
                <a:srgbClr val="FF0000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6885603" y="5271948"/>
            <a:ext cx="227638" cy="175802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8697416" y="5275409"/>
            <a:ext cx="227638" cy="175802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8491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7814" y="106618"/>
            <a:ext cx="1362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pc="-150" dirty="0" smtClean="0">
                <a:latin typeface="맑은 고딕" pitchFamily="50" charset="-127"/>
                <a:ea typeface="맑은 고딕" pitchFamily="50" charset="-127"/>
              </a:rPr>
              <a:t>3.4 </a:t>
            </a:r>
            <a:r>
              <a:rPr lang="ko-KR" altLang="en-US" b="1" spc="-150" dirty="0" smtClean="0">
                <a:latin typeface="맑은 고딕" pitchFamily="50" charset="-127"/>
                <a:ea typeface="맑은 고딕" pitchFamily="50" charset="-127"/>
              </a:rPr>
              <a:t>충돌해결</a:t>
            </a:r>
            <a:endParaRPr lang="ko-KR" altLang="en-US" b="1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747DE26-7155-4451-A49B-A2E21F326037}" type="slidenum">
              <a:rPr lang="ko-KR" altLang="en-US" smtClean="0"/>
              <a:pPr/>
              <a:t>27</a:t>
            </a:fld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16496" y="1043251"/>
            <a:ext cx="9289032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ts val="1600"/>
              </a:lnSpc>
              <a:spcBef>
                <a:spcPts val="50"/>
              </a:spcBef>
            </a:pPr>
            <a:r>
              <a:rPr lang="en-US" altLang="ko-KR" sz="1100" dirty="0" smtClean="0"/>
              <a:t>※ Push </a:t>
            </a:r>
            <a:r>
              <a:rPr lang="ko-KR" altLang="en-US" sz="1100" dirty="0" smtClean="0"/>
              <a:t>를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진행하였으나 다음과 같은 에러가 뜨는 경우 </a:t>
            </a:r>
            <a:endParaRPr lang="en-US" altLang="ko-KR" sz="1100" dirty="0" smtClean="0"/>
          </a:p>
          <a:p>
            <a:pPr marL="0" lvl="1">
              <a:lnSpc>
                <a:spcPts val="1600"/>
              </a:lnSpc>
              <a:spcBef>
                <a:spcPts val="50"/>
              </a:spcBef>
            </a:pPr>
            <a:r>
              <a:rPr lang="en-US" altLang="ko-KR" sz="1100" dirty="0"/>
              <a:t> </a:t>
            </a:r>
            <a:r>
              <a:rPr lang="en-US" altLang="ko-KR" sz="1100" dirty="0" smtClean="0"/>
              <a:t>  -&gt; </a:t>
            </a:r>
            <a:r>
              <a:rPr lang="en-US" altLang="ko-KR" sz="1100" dirty="0" err="1" smtClean="0"/>
              <a:t>Reposiroty</a:t>
            </a:r>
            <a:r>
              <a:rPr lang="ko-KR" altLang="en-US" sz="1100" dirty="0" smtClean="0"/>
              <a:t>에 최신 변경된 내용이 있으니 </a:t>
            </a:r>
            <a:r>
              <a:rPr lang="en-US" altLang="ko-KR" sz="1100" dirty="0" smtClean="0"/>
              <a:t>Pull</a:t>
            </a:r>
            <a:r>
              <a:rPr lang="ko-KR" altLang="en-US" sz="1100" dirty="0" smtClean="0"/>
              <a:t>을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먼저 진행하라는 의미</a:t>
            </a:r>
            <a:r>
              <a:rPr lang="en-US" altLang="ko-KR" sz="1100" dirty="0" smtClean="0"/>
              <a:t> 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26886" y="728023"/>
            <a:ext cx="4634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spc="-150" dirty="0" smtClean="0"/>
              <a:t>3.4.1  </a:t>
            </a:r>
            <a:r>
              <a:rPr lang="ko-KR" altLang="en-US" sz="1400" b="1" spc="-150" dirty="0" smtClean="0"/>
              <a:t>에러상황 </a:t>
            </a:r>
            <a:endParaRPr lang="ko-KR" altLang="en-US" sz="1400" b="1" spc="-150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767" y="1605035"/>
            <a:ext cx="3676161" cy="1238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621539" y="3224446"/>
            <a:ext cx="5184576" cy="246221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1000" dirty="0" err="1">
                <a:solidFill>
                  <a:schemeClr val="bg2"/>
                </a:solidFill>
              </a:rPr>
              <a:t>git</a:t>
            </a:r>
            <a:r>
              <a:rPr lang="en-US" altLang="ko-KR" sz="1000" dirty="0">
                <a:solidFill>
                  <a:schemeClr val="bg2"/>
                </a:solidFill>
              </a:rPr>
              <a:t> </a:t>
            </a:r>
            <a:r>
              <a:rPr lang="en-US" altLang="ko-KR" sz="1000" dirty="0" smtClean="0">
                <a:solidFill>
                  <a:schemeClr val="bg2"/>
                </a:solidFill>
              </a:rPr>
              <a:t>pull origin </a:t>
            </a:r>
            <a:r>
              <a:rPr lang="en-US" altLang="ko-KR" sz="1000" dirty="0" smtClean="0">
                <a:solidFill>
                  <a:schemeClr val="accent6"/>
                </a:solidFill>
              </a:rPr>
              <a:t>master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10410" y="2924944"/>
            <a:ext cx="9289032" cy="297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ts val="1600"/>
              </a:lnSpc>
              <a:spcBef>
                <a:spcPts val="50"/>
              </a:spcBef>
            </a:pPr>
            <a:r>
              <a:rPr lang="en-US" altLang="ko-KR" sz="1100" dirty="0"/>
              <a:t>※ </a:t>
            </a:r>
            <a:r>
              <a:rPr lang="ko-KR" altLang="en-US" sz="1100" dirty="0" smtClean="0"/>
              <a:t>다음 코드를 입력하여 </a:t>
            </a:r>
            <a:r>
              <a:rPr lang="en-US" altLang="ko-KR" sz="1100" dirty="0" smtClean="0"/>
              <a:t>Pull  </a:t>
            </a:r>
            <a:r>
              <a:rPr lang="ko-KR" altLang="en-US" sz="1100" dirty="0" smtClean="0"/>
              <a:t>진행</a:t>
            </a:r>
            <a:r>
              <a:rPr lang="en-US" altLang="ko-KR" sz="1100" dirty="0"/>
              <a:t> </a:t>
            </a:r>
            <a:r>
              <a:rPr lang="en-US" altLang="ko-KR" sz="1100" dirty="0" smtClean="0"/>
              <a:t>(</a:t>
            </a:r>
            <a:r>
              <a:rPr lang="ko-KR" altLang="en-US" sz="1100" dirty="0" smtClean="0"/>
              <a:t>진행 후 </a:t>
            </a:r>
            <a:r>
              <a:rPr lang="en-US" altLang="ko-KR" sz="1100" dirty="0" smtClean="0"/>
              <a:t>3</a:t>
            </a:r>
            <a:r>
              <a:rPr lang="ko-KR" altLang="en-US" sz="1100" dirty="0" smtClean="0"/>
              <a:t>가지 </a:t>
            </a:r>
            <a:r>
              <a:rPr lang="en-US" altLang="ko-KR" sz="1100" dirty="0" smtClean="0"/>
              <a:t>CASE </a:t>
            </a:r>
            <a:r>
              <a:rPr lang="ko-KR" altLang="en-US" sz="1100" dirty="0" smtClean="0"/>
              <a:t>있음</a:t>
            </a:r>
            <a:r>
              <a:rPr lang="en-US" altLang="ko-KR" sz="1100" dirty="0" smtClean="0"/>
              <a:t>)</a:t>
            </a:r>
            <a:r>
              <a:rPr lang="ko-KR" altLang="en-US" sz="1100" dirty="0" smtClean="0"/>
              <a:t> </a:t>
            </a:r>
            <a:endParaRPr lang="en-US" altLang="ko-KR" sz="1100" dirty="0" smtClean="0"/>
          </a:p>
        </p:txBody>
      </p:sp>
      <p:sp>
        <p:nvSpPr>
          <p:cNvPr id="25" name="TextBox 24"/>
          <p:cNvSpPr txBox="1"/>
          <p:nvPr/>
        </p:nvSpPr>
        <p:spPr>
          <a:xfrm>
            <a:off x="416496" y="3667527"/>
            <a:ext cx="9289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ts val="1600"/>
              </a:lnSpc>
              <a:spcBef>
                <a:spcPts val="50"/>
              </a:spcBef>
            </a:pPr>
            <a:r>
              <a:rPr lang="en-US" altLang="ko-KR" sz="1100" b="1" dirty="0" smtClean="0"/>
              <a:t>CASE A : </a:t>
            </a:r>
            <a:r>
              <a:rPr lang="ko-KR" altLang="en-US" sz="1100" dirty="0" smtClean="0"/>
              <a:t>정상적으로 </a:t>
            </a:r>
            <a:r>
              <a:rPr lang="en-US" altLang="ko-KR" sz="1100" dirty="0" smtClean="0"/>
              <a:t>Pull </a:t>
            </a:r>
            <a:r>
              <a:rPr lang="ko-KR" altLang="en-US" sz="1100" dirty="0" smtClean="0"/>
              <a:t>받아진 경우</a:t>
            </a:r>
            <a:r>
              <a:rPr lang="en-US" altLang="ko-KR" sz="1100" dirty="0" smtClean="0"/>
              <a:t>( = </a:t>
            </a:r>
            <a:r>
              <a:rPr lang="ko-KR" altLang="en-US" sz="1100" dirty="0" smtClean="0"/>
              <a:t>내가 수정한 파일과 누군가 작업하여 저장소로 올린 파일이 서로 다른 파일일 경우</a:t>
            </a:r>
            <a:r>
              <a:rPr lang="en-US" altLang="ko-KR" sz="1100" dirty="0" smtClean="0"/>
              <a:t>) </a:t>
            </a:r>
            <a:r>
              <a:rPr lang="ko-KR" altLang="en-US" sz="1100" dirty="0" smtClean="0"/>
              <a:t> </a:t>
            </a:r>
            <a:endParaRPr lang="en-US" altLang="ko-KR" sz="1100" dirty="0" smtClean="0"/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321" y="4022161"/>
            <a:ext cx="3253551" cy="16075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직사각형 25"/>
          <p:cNvSpPr/>
          <p:nvPr/>
        </p:nvSpPr>
        <p:spPr>
          <a:xfrm>
            <a:off x="547321" y="5022035"/>
            <a:ext cx="2829694" cy="327088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4791535" y="5028940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rgbClr val="FF0000"/>
                </a:solidFill>
              </a:rPr>
              <a:t>업데이트 받은 내용이 출력됨</a:t>
            </a:r>
            <a:r>
              <a:rPr lang="en-US" altLang="ko-KR" sz="900" dirty="0" smtClean="0">
                <a:solidFill>
                  <a:srgbClr val="FF0000"/>
                </a:solidFill>
              </a:rPr>
              <a:t>.</a:t>
            </a:r>
            <a:endParaRPr lang="ko-KR" altLang="en-US" sz="900" dirty="0" smtClean="0">
              <a:solidFill>
                <a:srgbClr val="FF0000"/>
              </a:solidFill>
            </a:endParaRPr>
          </a:p>
        </p:txBody>
      </p:sp>
      <p:cxnSp>
        <p:nvCxnSpPr>
          <p:cNvPr id="29" name="직선 화살표 연결선 28"/>
          <p:cNvCxnSpPr/>
          <p:nvPr/>
        </p:nvCxnSpPr>
        <p:spPr>
          <a:xfrm flipV="1">
            <a:off x="3397575" y="5185579"/>
            <a:ext cx="1364115" cy="1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16496" y="5672718"/>
            <a:ext cx="9289032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lvl="1" indent="-228600">
              <a:lnSpc>
                <a:spcPts val="1600"/>
              </a:lnSpc>
              <a:spcBef>
                <a:spcPts val="50"/>
              </a:spcBef>
              <a:buFont typeface="+mj-ea"/>
              <a:buAutoNum type="circleNumDbPlain"/>
            </a:pPr>
            <a:r>
              <a:rPr lang="ko-KR" altLang="en-US" sz="1100" dirty="0" smtClean="0"/>
              <a:t>다시 </a:t>
            </a:r>
            <a:r>
              <a:rPr lang="en-US" altLang="ko-KR" sz="1100" dirty="0" smtClean="0"/>
              <a:t>[</a:t>
            </a:r>
            <a:r>
              <a:rPr lang="en-US" altLang="ko-KR" sz="1100" dirty="0"/>
              <a:t>Terminal] </a:t>
            </a:r>
            <a:r>
              <a:rPr lang="ko-KR" altLang="en-US" sz="1100" dirty="0"/>
              <a:t>패널에서 </a:t>
            </a:r>
            <a:r>
              <a:rPr lang="en-US" altLang="ko-KR" sz="1100" dirty="0" smtClean="0"/>
              <a:t>Push </a:t>
            </a:r>
            <a:r>
              <a:rPr lang="ko-KR" altLang="en-US" sz="1100" dirty="0" smtClean="0"/>
              <a:t>명령어를</a:t>
            </a:r>
            <a:r>
              <a:rPr lang="en-US" altLang="ko-KR" sz="1100" dirty="0" smtClean="0"/>
              <a:t> </a:t>
            </a:r>
            <a:r>
              <a:rPr lang="ko-KR" altLang="en-US" sz="1100" dirty="0"/>
              <a:t>진행합니다</a:t>
            </a:r>
            <a:r>
              <a:rPr lang="en-US" altLang="ko-KR" sz="1100" dirty="0"/>
              <a:t>.</a:t>
            </a:r>
          </a:p>
          <a:p>
            <a:pPr marL="228600" lvl="1" indent="-228600">
              <a:lnSpc>
                <a:spcPts val="1600"/>
              </a:lnSpc>
              <a:spcBef>
                <a:spcPts val="50"/>
              </a:spcBef>
              <a:buFont typeface="+mj-ea"/>
              <a:buAutoNum type="circleNumDbPlain"/>
            </a:pPr>
            <a:r>
              <a:rPr lang="en-US" altLang="ko-KR" sz="1100" dirty="0" smtClean="0"/>
              <a:t> </a:t>
            </a:r>
            <a:r>
              <a:rPr lang="ko-KR" altLang="en-US" sz="1100" dirty="0" smtClean="0"/>
              <a:t> </a:t>
            </a:r>
            <a:endParaRPr lang="en-US" altLang="ko-KR" sz="1100" dirty="0" smtClean="0"/>
          </a:p>
        </p:txBody>
      </p:sp>
      <p:sp>
        <p:nvSpPr>
          <p:cNvPr id="38" name="TextBox 37"/>
          <p:cNvSpPr txBox="1"/>
          <p:nvPr/>
        </p:nvSpPr>
        <p:spPr>
          <a:xfrm>
            <a:off x="513218" y="5991091"/>
            <a:ext cx="5184576" cy="246221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1000" dirty="0" err="1">
                <a:solidFill>
                  <a:schemeClr val="bg2"/>
                </a:solidFill>
              </a:rPr>
              <a:t>git</a:t>
            </a:r>
            <a:r>
              <a:rPr lang="en-US" altLang="ko-KR" sz="1000" dirty="0">
                <a:solidFill>
                  <a:schemeClr val="bg2"/>
                </a:solidFill>
              </a:rPr>
              <a:t> </a:t>
            </a:r>
            <a:r>
              <a:rPr lang="en-US" altLang="ko-KR" sz="1000" dirty="0" smtClean="0">
                <a:solidFill>
                  <a:schemeClr val="bg2"/>
                </a:solidFill>
              </a:rPr>
              <a:t>push -u origin </a:t>
            </a:r>
            <a:r>
              <a:rPr lang="en-US" altLang="ko-KR" sz="1000" dirty="0" smtClean="0">
                <a:solidFill>
                  <a:schemeClr val="accent6"/>
                </a:solidFill>
              </a:rPr>
              <a:t>master</a:t>
            </a:r>
          </a:p>
        </p:txBody>
      </p:sp>
    </p:spTree>
    <p:extLst>
      <p:ext uri="{BB962C8B-B14F-4D97-AF65-F5344CB8AC3E}">
        <p14:creationId xmlns:p14="http://schemas.microsoft.com/office/powerpoint/2010/main" val="213424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416496" y="715259"/>
            <a:ext cx="9289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ts val="1600"/>
              </a:lnSpc>
              <a:spcBef>
                <a:spcPts val="50"/>
              </a:spcBef>
            </a:pPr>
            <a:r>
              <a:rPr lang="en-US" altLang="ko-KR" sz="1100" b="1" dirty="0" smtClean="0"/>
              <a:t>CASE B : </a:t>
            </a:r>
            <a:r>
              <a:rPr lang="en-US" altLang="ko-KR" sz="1100" dirty="0" smtClean="0"/>
              <a:t>CONFLICT ( = </a:t>
            </a:r>
            <a:r>
              <a:rPr lang="ko-KR" altLang="en-US" sz="1100" dirty="0" smtClean="0"/>
              <a:t>내가 수정한 파일과 누군가 작업하여 저장소로 올린 파일이 같</a:t>
            </a:r>
            <a:r>
              <a:rPr lang="ko-KR" altLang="en-US" sz="1100" dirty="0"/>
              <a:t>은</a:t>
            </a:r>
            <a:r>
              <a:rPr lang="ko-KR" altLang="en-US" sz="1100" dirty="0" smtClean="0"/>
              <a:t> 파일일 경우</a:t>
            </a:r>
            <a:r>
              <a:rPr lang="en-US" altLang="ko-KR" sz="1100" dirty="0" smtClean="0"/>
              <a:t>, </a:t>
            </a:r>
            <a:r>
              <a:rPr lang="en-US" altLang="ko-KR" sz="1100" dirty="0" smtClean="0">
                <a:solidFill>
                  <a:srgbClr val="FF0000"/>
                </a:solidFill>
              </a:rPr>
              <a:t>But </a:t>
            </a:r>
            <a:r>
              <a:rPr lang="ko-KR" altLang="en-US" sz="1100" dirty="0" smtClean="0">
                <a:solidFill>
                  <a:srgbClr val="FF0000"/>
                </a:solidFill>
              </a:rPr>
              <a:t>각각 다른 부분을 수정</a:t>
            </a:r>
            <a:r>
              <a:rPr lang="ko-KR" altLang="en-US" sz="1100" dirty="0" smtClean="0"/>
              <a:t>했을 때</a:t>
            </a:r>
            <a:r>
              <a:rPr lang="en-US" altLang="ko-KR" sz="1100" dirty="0" smtClean="0"/>
              <a:t>) </a:t>
            </a:r>
            <a:r>
              <a:rPr lang="ko-KR" altLang="en-US" sz="1100" dirty="0" smtClean="0"/>
              <a:t> </a:t>
            </a:r>
            <a:endParaRPr lang="en-US" altLang="ko-KR" sz="11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177814" y="106618"/>
            <a:ext cx="1362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pc="-150" dirty="0" smtClean="0">
                <a:latin typeface="맑은 고딕" pitchFamily="50" charset="-127"/>
                <a:ea typeface="맑은 고딕" pitchFamily="50" charset="-127"/>
              </a:rPr>
              <a:t>3.4 </a:t>
            </a:r>
            <a:r>
              <a:rPr lang="ko-KR" altLang="en-US" b="1" spc="-150" dirty="0" smtClean="0">
                <a:latin typeface="맑은 고딕" pitchFamily="50" charset="-127"/>
                <a:ea typeface="맑은 고딕" pitchFamily="50" charset="-127"/>
              </a:rPr>
              <a:t>충돌해결</a:t>
            </a:r>
            <a:endParaRPr lang="ko-KR" altLang="en-US" b="1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747DE26-7155-4451-A49B-A2E21F326037}" type="slidenum">
              <a:rPr lang="ko-KR" altLang="en-US" smtClean="0"/>
              <a:pPr/>
              <a:t>28</a:t>
            </a:fld>
            <a:endParaRPr lang="ko-KR" alt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512" y="1087438"/>
            <a:ext cx="3278320" cy="16871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직사각형 16"/>
          <p:cNvSpPr/>
          <p:nvPr/>
        </p:nvSpPr>
        <p:spPr>
          <a:xfrm>
            <a:off x="531580" y="2171912"/>
            <a:ext cx="3307252" cy="392992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4274110" y="1988840"/>
            <a:ext cx="508785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900" b="1" dirty="0" smtClean="0">
                <a:solidFill>
                  <a:srgbClr val="FF0000"/>
                </a:solidFill>
              </a:rPr>
              <a:t>Auto-merging failed.</a:t>
            </a:r>
          </a:p>
          <a:p>
            <a:r>
              <a:rPr lang="ko-KR" altLang="en-US" sz="900" dirty="0" smtClean="0">
                <a:solidFill>
                  <a:srgbClr val="FF0000"/>
                </a:solidFill>
              </a:rPr>
              <a:t>어떤 파일이 충돌하였는지 표시됨</a:t>
            </a:r>
            <a:r>
              <a:rPr lang="en-US" altLang="ko-KR" sz="900" dirty="0" smtClean="0">
                <a:solidFill>
                  <a:srgbClr val="FF0000"/>
                </a:solidFill>
              </a:rPr>
              <a:t>. </a:t>
            </a:r>
          </a:p>
          <a:p>
            <a:r>
              <a:rPr lang="ko-KR" altLang="en-US" sz="900" dirty="0" smtClean="0">
                <a:solidFill>
                  <a:srgbClr val="FF0000"/>
                </a:solidFill>
              </a:rPr>
              <a:t>터미널에서 </a:t>
            </a:r>
            <a:r>
              <a:rPr lang="en-US" altLang="ko-KR" sz="900" dirty="0" smtClean="0">
                <a:solidFill>
                  <a:srgbClr val="FF0000"/>
                </a:solidFill>
              </a:rPr>
              <a:t>Ctrl </a:t>
            </a:r>
            <a:r>
              <a:rPr lang="ko-KR" altLang="en-US" sz="900" dirty="0" smtClean="0">
                <a:solidFill>
                  <a:srgbClr val="FF0000"/>
                </a:solidFill>
              </a:rPr>
              <a:t>키를 누른 상태로 충돌한 파일명을 누르면 </a:t>
            </a:r>
            <a:endParaRPr lang="en-US" altLang="ko-KR" sz="900" dirty="0" smtClean="0">
              <a:solidFill>
                <a:srgbClr val="FF0000"/>
              </a:solidFill>
            </a:endParaRPr>
          </a:p>
          <a:p>
            <a:r>
              <a:rPr lang="ko-KR" altLang="en-US" sz="900" dirty="0" smtClean="0">
                <a:solidFill>
                  <a:srgbClr val="FF0000"/>
                </a:solidFill>
              </a:rPr>
              <a:t>해당파일이 열리며</a:t>
            </a:r>
            <a:r>
              <a:rPr lang="en-US" altLang="ko-KR" sz="900" dirty="0">
                <a:solidFill>
                  <a:srgbClr val="FF0000"/>
                </a:solidFill>
              </a:rPr>
              <a:t> </a:t>
            </a:r>
            <a:r>
              <a:rPr lang="ko-KR" altLang="en-US" sz="900" dirty="0" smtClean="0">
                <a:solidFill>
                  <a:srgbClr val="FF0000"/>
                </a:solidFill>
              </a:rPr>
              <a:t>충돌된 부분이 표시됨</a:t>
            </a:r>
            <a:r>
              <a:rPr lang="en-US" altLang="ko-KR" sz="900" dirty="0" smtClean="0">
                <a:solidFill>
                  <a:srgbClr val="FF0000"/>
                </a:solidFill>
              </a:rPr>
              <a:t>.</a:t>
            </a:r>
            <a:endParaRPr lang="ko-KR" altLang="en-US" sz="900" dirty="0" smtClean="0">
              <a:solidFill>
                <a:srgbClr val="FF0000"/>
              </a:solidFill>
            </a:endParaRPr>
          </a:p>
        </p:txBody>
      </p:sp>
      <p:cxnSp>
        <p:nvCxnSpPr>
          <p:cNvPr id="23" name="직선 화살표 연결선 22"/>
          <p:cNvCxnSpPr/>
          <p:nvPr/>
        </p:nvCxnSpPr>
        <p:spPr>
          <a:xfrm flipV="1">
            <a:off x="3843254" y="2335457"/>
            <a:ext cx="461674" cy="1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513" y="3573016"/>
            <a:ext cx="4500500" cy="16587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직사각형 23"/>
          <p:cNvSpPr/>
          <p:nvPr/>
        </p:nvSpPr>
        <p:spPr>
          <a:xfrm>
            <a:off x="934119" y="4131519"/>
            <a:ext cx="3307252" cy="326490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928226" y="4533834"/>
            <a:ext cx="3307252" cy="269826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cxnSp>
        <p:nvCxnSpPr>
          <p:cNvPr id="30" name="직선 화살표 연결선 29"/>
          <p:cNvCxnSpPr>
            <a:endCxn id="31" idx="1"/>
          </p:cNvCxnSpPr>
          <p:nvPr/>
        </p:nvCxnSpPr>
        <p:spPr>
          <a:xfrm>
            <a:off x="4249396" y="4275864"/>
            <a:ext cx="1015692" cy="13346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265088" y="4173794"/>
            <a:ext cx="5669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>
                <a:solidFill>
                  <a:srgbClr val="FF0000"/>
                </a:solidFill>
              </a:rPr>
              <a:t>내코드</a:t>
            </a:r>
            <a:endParaRPr lang="ko-KR" altLang="en-US" sz="900" dirty="0" smtClean="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241032" y="4533834"/>
            <a:ext cx="36199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solidFill>
                  <a:srgbClr val="FF0000"/>
                </a:solidFill>
              </a:rPr>
              <a:t>저장소의 최신코드</a:t>
            </a:r>
            <a:r>
              <a:rPr lang="en-US" altLang="ko-KR" sz="900" dirty="0" smtClean="0">
                <a:solidFill>
                  <a:srgbClr val="FF0000"/>
                </a:solidFill>
              </a:rPr>
              <a:t>(</a:t>
            </a:r>
            <a:r>
              <a:rPr lang="ko-KR" altLang="en-US" sz="900" dirty="0" err="1" smtClean="0">
                <a:solidFill>
                  <a:srgbClr val="FF0000"/>
                </a:solidFill>
              </a:rPr>
              <a:t>다른사람이</a:t>
            </a:r>
            <a:r>
              <a:rPr lang="ko-KR" altLang="en-US" sz="900" dirty="0" smtClean="0">
                <a:solidFill>
                  <a:srgbClr val="FF0000"/>
                </a:solidFill>
              </a:rPr>
              <a:t> 수정한 </a:t>
            </a:r>
            <a:r>
              <a:rPr lang="ko-KR" altLang="en-US" sz="900" dirty="0" err="1" smtClean="0">
                <a:solidFill>
                  <a:srgbClr val="FF0000"/>
                </a:solidFill>
              </a:rPr>
              <a:t>최신본</a:t>
            </a:r>
            <a:r>
              <a:rPr lang="en-US" altLang="ko-KR" sz="900" dirty="0" smtClean="0">
                <a:solidFill>
                  <a:srgbClr val="FF0000"/>
                </a:solidFill>
              </a:rPr>
              <a:t>)</a:t>
            </a:r>
            <a:endParaRPr lang="ko-KR" altLang="en-US" sz="900" dirty="0" smtClean="0">
              <a:solidFill>
                <a:srgbClr val="FF0000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879676" y="3908734"/>
            <a:ext cx="4153570" cy="102509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cxnSp>
        <p:nvCxnSpPr>
          <p:cNvPr id="35" name="직선 화살표 연결선 34"/>
          <p:cNvCxnSpPr/>
          <p:nvPr/>
        </p:nvCxnSpPr>
        <p:spPr>
          <a:xfrm flipV="1">
            <a:off x="5033246" y="3955864"/>
            <a:ext cx="944342" cy="1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977588" y="3844572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900" dirty="0" err="1" smtClean="0"/>
              <a:t>Aceept</a:t>
            </a:r>
            <a:r>
              <a:rPr lang="en-US" altLang="ko-KR" sz="900" dirty="0" smtClean="0"/>
              <a:t> Current Change :  </a:t>
            </a:r>
            <a:r>
              <a:rPr lang="ko-KR" altLang="en-US" sz="900" dirty="0" err="1" smtClean="0"/>
              <a:t>내코드로</a:t>
            </a:r>
            <a:r>
              <a:rPr lang="ko-KR" altLang="en-US" sz="900" dirty="0" smtClean="0"/>
              <a:t> 덮어씀</a:t>
            </a:r>
            <a:endParaRPr lang="en-US" altLang="ko-KR" sz="9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900" dirty="0" err="1" smtClean="0"/>
              <a:t>Aceept</a:t>
            </a:r>
            <a:r>
              <a:rPr lang="en-US" altLang="ko-KR" sz="900" dirty="0" smtClean="0"/>
              <a:t> </a:t>
            </a:r>
            <a:r>
              <a:rPr lang="en-US" altLang="ko-KR" sz="900" dirty="0" err="1" smtClean="0"/>
              <a:t>InComing</a:t>
            </a:r>
            <a:r>
              <a:rPr lang="en-US" altLang="ko-KR" sz="900" dirty="0" smtClean="0"/>
              <a:t> Change :  </a:t>
            </a:r>
            <a:r>
              <a:rPr lang="ko-KR" altLang="en-US" sz="900" dirty="0" smtClean="0"/>
              <a:t>저장소의 코드로 덮어씀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10410" y="2987467"/>
            <a:ext cx="9289032" cy="502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lvl="1" indent="-228600">
              <a:lnSpc>
                <a:spcPts val="1600"/>
              </a:lnSpc>
              <a:spcBef>
                <a:spcPts val="50"/>
              </a:spcBef>
              <a:buFont typeface="+mj-ea"/>
              <a:buAutoNum type="circleNumDbPlain"/>
            </a:pPr>
            <a:r>
              <a:rPr lang="ko-KR" altLang="en-US" sz="1100" dirty="0" smtClean="0"/>
              <a:t>충돌된 내용을 확인하여 </a:t>
            </a:r>
            <a:r>
              <a:rPr lang="en-US" altLang="ko-KR" sz="1100" dirty="0" err="1" smtClean="0"/>
              <a:t>Aceept</a:t>
            </a:r>
            <a:r>
              <a:rPr lang="en-US" altLang="ko-KR" sz="1100" dirty="0" smtClean="0"/>
              <a:t> </a:t>
            </a:r>
            <a:r>
              <a:rPr lang="en-US" altLang="ko-KR" sz="1100" dirty="0"/>
              <a:t>Current </a:t>
            </a:r>
            <a:r>
              <a:rPr lang="en-US" altLang="ko-KR" sz="1100" dirty="0" smtClean="0"/>
              <a:t>Change </a:t>
            </a:r>
            <a:r>
              <a:rPr lang="ko-KR" altLang="en-US" sz="1100" dirty="0" smtClean="0"/>
              <a:t>또는 </a:t>
            </a:r>
            <a:r>
              <a:rPr lang="en-US" altLang="ko-KR" sz="1100" dirty="0" err="1" smtClean="0"/>
              <a:t>Aceept</a:t>
            </a:r>
            <a:r>
              <a:rPr lang="en-US" altLang="ko-KR" sz="1100" dirty="0" smtClean="0"/>
              <a:t> </a:t>
            </a:r>
            <a:r>
              <a:rPr lang="en-US" altLang="ko-KR" sz="1100" dirty="0" err="1" smtClean="0"/>
              <a:t>Incomming</a:t>
            </a:r>
            <a:r>
              <a:rPr lang="en-US" altLang="ko-KR" sz="1100" dirty="0" smtClean="0"/>
              <a:t> </a:t>
            </a:r>
            <a:r>
              <a:rPr lang="en-US" altLang="ko-KR" sz="1100" dirty="0" err="1" smtClean="0"/>
              <a:t>Chage</a:t>
            </a:r>
            <a:r>
              <a:rPr lang="en-US" altLang="ko-KR" sz="1100" dirty="0" smtClean="0"/>
              <a:t>  </a:t>
            </a:r>
            <a:r>
              <a:rPr lang="ko-KR" altLang="en-US" sz="1100" dirty="0" smtClean="0"/>
              <a:t>둘 중 하나를 선택하여 자동으로 소스 충돌을 해결하거나</a:t>
            </a:r>
            <a:r>
              <a:rPr lang="en-US" altLang="ko-KR" sz="1100" dirty="0" smtClean="0"/>
              <a:t>,</a:t>
            </a:r>
            <a:r>
              <a:rPr lang="ko-KR" altLang="en-US" sz="1100" dirty="0" smtClean="0"/>
              <a:t>충돌된 부분을 직접 수정하여 충돌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내용을 정리합니다</a:t>
            </a:r>
            <a:r>
              <a:rPr lang="en-US" altLang="ko-KR" sz="1100" dirty="0" smtClean="0"/>
              <a:t>.</a:t>
            </a:r>
            <a:r>
              <a:rPr lang="ko-KR" altLang="en-US" sz="1100" dirty="0" smtClean="0"/>
              <a:t> </a:t>
            </a:r>
            <a:endParaRPr lang="en-US" altLang="ko-KR" sz="1100" dirty="0" smtClean="0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466796" y="3510049"/>
            <a:ext cx="238814" cy="125933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1-1</a:t>
            </a:r>
            <a:endParaRPr lang="ko-KR" altLang="en-US" sz="800" dirty="0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508283" y="5481198"/>
            <a:ext cx="238814" cy="125933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1-2</a:t>
            </a:r>
            <a:endParaRPr lang="ko-KR" altLang="en-US" sz="800" dirty="0"/>
          </a:p>
        </p:txBody>
      </p:sp>
      <p:sp>
        <p:nvSpPr>
          <p:cNvPr id="42" name="TextBox 41"/>
          <p:cNvSpPr txBox="1"/>
          <p:nvPr/>
        </p:nvSpPr>
        <p:spPr>
          <a:xfrm>
            <a:off x="776536" y="5428748"/>
            <a:ext cx="36199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solidFill>
                  <a:srgbClr val="FF0000"/>
                </a:solidFill>
              </a:rPr>
              <a:t>충돌된 내용을 정리</a:t>
            </a:r>
          </a:p>
        </p:txBody>
      </p:sp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807" y="5646200"/>
            <a:ext cx="2625597" cy="7396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3" name="직선 화살표 연결선 42"/>
          <p:cNvCxnSpPr>
            <a:endCxn id="33" idx="1"/>
          </p:cNvCxnSpPr>
          <p:nvPr/>
        </p:nvCxnSpPr>
        <p:spPr>
          <a:xfrm flipV="1">
            <a:off x="4232920" y="4649250"/>
            <a:ext cx="1008112" cy="3887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6660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416496" y="715259"/>
            <a:ext cx="9289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ts val="1600"/>
              </a:lnSpc>
              <a:spcBef>
                <a:spcPts val="50"/>
              </a:spcBef>
            </a:pPr>
            <a:r>
              <a:rPr lang="en-US" altLang="ko-KR" sz="1100" b="1" dirty="0"/>
              <a:t>CASE B : </a:t>
            </a:r>
            <a:r>
              <a:rPr lang="en-US" altLang="ko-KR" sz="1100" dirty="0"/>
              <a:t>CONFLICT ( = </a:t>
            </a:r>
            <a:r>
              <a:rPr lang="ko-KR" altLang="en-US" sz="1100" dirty="0"/>
              <a:t>내가 수정한 파일과 누군가 작업하여 저장소로 올린 파일이 같은 파일일 경우</a:t>
            </a:r>
            <a:r>
              <a:rPr lang="en-US" altLang="ko-KR" sz="1100" dirty="0"/>
              <a:t>, </a:t>
            </a:r>
            <a:r>
              <a:rPr lang="en-US" altLang="ko-KR" sz="1100" dirty="0">
                <a:solidFill>
                  <a:srgbClr val="FF0000"/>
                </a:solidFill>
              </a:rPr>
              <a:t>But </a:t>
            </a:r>
            <a:r>
              <a:rPr lang="ko-KR" altLang="en-US" sz="1100" dirty="0">
                <a:solidFill>
                  <a:srgbClr val="FF0000"/>
                </a:solidFill>
              </a:rPr>
              <a:t>각각 다른 부분을 수정</a:t>
            </a:r>
            <a:r>
              <a:rPr lang="ko-KR" altLang="en-US" sz="1100" dirty="0" smtClean="0"/>
              <a:t>했을 </a:t>
            </a:r>
            <a:r>
              <a:rPr lang="ko-KR" altLang="en-US" sz="1100" dirty="0"/>
              <a:t>때</a:t>
            </a:r>
            <a:r>
              <a:rPr lang="en-US" altLang="ko-KR" sz="1100" dirty="0"/>
              <a:t>) </a:t>
            </a:r>
            <a:r>
              <a:rPr lang="ko-KR" altLang="en-US" sz="1100" dirty="0"/>
              <a:t> </a:t>
            </a:r>
            <a:endParaRPr lang="en-US" altLang="ko-KR" sz="1100" dirty="0"/>
          </a:p>
        </p:txBody>
      </p:sp>
      <p:sp>
        <p:nvSpPr>
          <p:cNvPr id="3" name="TextBox 2"/>
          <p:cNvSpPr txBox="1"/>
          <p:nvPr/>
        </p:nvSpPr>
        <p:spPr>
          <a:xfrm>
            <a:off x="177814" y="106618"/>
            <a:ext cx="1362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pc="-150" dirty="0" smtClean="0">
                <a:latin typeface="맑은 고딕" pitchFamily="50" charset="-127"/>
                <a:ea typeface="맑은 고딕" pitchFamily="50" charset="-127"/>
              </a:rPr>
              <a:t>3.4 </a:t>
            </a:r>
            <a:r>
              <a:rPr lang="ko-KR" altLang="en-US" b="1" spc="-150" dirty="0" smtClean="0">
                <a:latin typeface="맑은 고딕" pitchFamily="50" charset="-127"/>
                <a:ea typeface="맑은 고딕" pitchFamily="50" charset="-127"/>
              </a:rPr>
              <a:t>충돌해결</a:t>
            </a:r>
            <a:endParaRPr lang="ko-KR" altLang="en-US" b="1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747DE26-7155-4451-A49B-A2E21F326037}" type="slidenum">
              <a:rPr lang="ko-KR" altLang="en-US" smtClean="0"/>
              <a:pPr/>
              <a:t>29</a:t>
            </a:fld>
            <a:endParaRPr lang="ko-KR" altLang="en-US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523" y="1604712"/>
            <a:ext cx="2475277" cy="18325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410410" y="1052736"/>
            <a:ext cx="9289032" cy="502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lvl="1" indent="-228600">
              <a:lnSpc>
                <a:spcPts val="1600"/>
              </a:lnSpc>
              <a:spcBef>
                <a:spcPts val="50"/>
              </a:spcBef>
              <a:buFont typeface="+mj-ea"/>
              <a:buAutoNum type="circleNumDbPlain" startAt="2"/>
            </a:pPr>
            <a:r>
              <a:rPr lang="en-US" altLang="ko-KR" sz="1100" dirty="0" smtClean="0"/>
              <a:t> Source Control </a:t>
            </a:r>
            <a:r>
              <a:rPr lang="ko-KR" altLang="en-US" sz="1100" dirty="0" smtClean="0"/>
              <a:t>의</a:t>
            </a:r>
            <a:r>
              <a:rPr lang="en-US" altLang="ko-KR" sz="1100" dirty="0" smtClean="0"/>
              <a:t> [Merge Changes] </a:t>
            </a:r>
            <a:r>
              <a:rPr lang="ko-KR" altLang="en-US" sz="1100" dirty="0" smtClean="0"/>
              <a:t>에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있는 충돌 파일을 선택한 후 마우스 우 클릭</a:t>
            </a:r>
            <a:r>
              <a:rPr lang="en-US" altLang="ko-KR" sz="1100" dirty="0" smtClean="0"/>
              <a:t>&gt; [Stage Changes] </a:t>
            </a:r>
            <a:r>
              <a:rPr lang="ko-KR" altLang="en-US" sz="1100" dirty="0" smtClean="0"/>
              <a:t>하면 </a:t>
            </a:r>
            <a:r>
              <a:rPr lang="en-US" altLang="ko-KR" sz="1100" dirty="0" smtClean="0"/>
              <a:t/>
            </a:r>
            <a:br>
              <a:rPr lang="en-US" altLang="ko-KR" sz="1100" dirty="0" smtClean="0"/>
            </a:br>
            <a:r>
              <a:rPr lang="en-US" altLang="ko-KR" sz="1100" dirty="0" smtClean="0"/>
              <a:t>   </a:t>
            </a:r>
            <a:r>
              <a:rPr lang="ko-KR" altLang="en-US" sz="1100" dirty="0" smtClean="0"/>
              <a:t>파일이  </a:t>
            </a:r>
            <a:r>
              <a:rPr lang="en-US" altLang="ko-KR" sz="1100" dirty="0" smtClean="0"/>
              <a:t>Staged </a:t>
            </a:r>
            <a:r>
              <a:rPr lang="en-US" altLang="ko-KR" sz="1100" dirty="0" err="1" smtClean="0"/>
              <a:t>Chages</a:t>
            </a:r>
            <a:r>
              <a:rPr lang="ko-KR" altLang="en-US" sz="1100" dirty="0" smtClean="0"/>
              <a:t>로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이동합니다</a:t>
            </a:r>
            <a:r>
              <a:rPr lang="en-US" altLang="ko-KR" sz="1100" dirty="0" smtClean="0"/>
              <a:t>. </a:t>
            </a:r>
            <a:r>
              <a:rPr lang="ko-KR" altLang="en-US" sz="1100" dirty="0" err="1"/>
              <a:t>커밋메시지를</a:t>
            </a:r>
            <a:r>
              <a:rPr lang="ko-KR" altLang="en-US" sz="1100" dirty="0"/>
              <a:t> </a:t>
            </a:r>
            <a:r>
              <a:rPr lang="ko-KR" altLang="en-US" sz="1100" dirty="0" smtClean="0"/>
              <a:t>입력하</a:t>
            </a:r>
            <a:r>
              <a:rPr lang="ko-KR" altLang="en-US" sz="1100" dirty="0"/>
              <a:t>고</a:t>
            </a:r>
            <a:r>
              <a:rPr lang="ko-KR" altLang="en-US" sz="1100" dirty="0" smtClean="0"/>
              <a:t> </a:t>
            </a:r>
            <a:r>
              <a:rPr lang="en-US" altLang="ko-KR" sz="1100" dirty="0"/>
              <a:t>&gt;</a:t>
            </a:r>
            <a:r>
              <a:rPr lang="ko-KR" altLang="en-US" sz="1100" dirty="0"/>
              <a:t> </a:t>
            </a:r>
            <a:r>
              <a:rPr lang="en-US" altLang="ko-KR" sz="1100" dirty="0"/>
              <a:t>Ctrl + Enter &gt; [Terminal] </a:t>
            </a:r>
            <a:r>
              <a:rPr lang="ko-KR" altLang="en-US" sz="1100" dirty="0"/>
              <a:t>패널에서 </a:t>
            </a:r>
            <a:r>
              <a:rPr lang="en-US" altLang="ko-KR" sz="1100" dirty="0"/>
              <a:t>Push </a:t>
            </a:r>
            <a:r>
              <a:rPr lang="ko-KR" altLang="en-US" sz="1100" dirty="0"/>
              <a:t>명령어를</a:t>
            </a:r>
            <a:r>
              <a:rPr lang="en-US" altLang="ko-KR" sz="1100" dirty="0"/>
              <a:t> </a:t>
            </a:r>
            <a:r>
              <a:rPr lang="ko-KR" altLang="en-US" sz="1100" dirty="0"/>
              <a:t>진행합니다</a:t>
            </a:r>
            <a:r>
              <a:rPr lang="en-US" altLang="ko-KR" sz="1100" dirty="0"/>
              <a:t>.</a:t>
            </a:r>
            <a:r>
              <a:rPr lang="ko-KR" altLang="en-US" sz="1100" dirty="0" smtClean="0"/>
              <a:t> </a:t>
            </a:r>
            <a:endParaRPr lang="en-US" altLang="ko-KR" sz="1100" dirty="0" smtClean="0"/>
          </a:p>
        </p:txBody>
      </p:sp>
      <p:sp>
        <p:nvSpPr>
          <p:cNvPr id="28" name="아래쪽 화살표 27"/>
          <p:cNvSpPr/>
          <p:nvPr/>
        </p:nvSpPr>
        <p:spPr>
          <a:xfrm rot="16200000">
            <a:off x="3325217" y="2464495"/>
            <a:ext cx="216024" cy="2728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1064568" y="2580802"/>
            <a:ext cx="1368152" cy="272134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8864" y="1600083"/>
            <a:ext cx="2606033" cy="18487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직사각형 31"/>
          <p:cNvSpPr/>
          <p:nvPr/>
        </p:nvSpPr>
        <p:spPr>
          <a:xfrm>
            <a:off x="4160912" y="2600906"/>
            <a:ext cx="1656184" cy="540061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416496" y="3646378"/>
            <a:ext cx="9289032" cy="482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ts val="1600"/>
              </a:lnSpc>
              <a:spcBef>
                <a:spcPts val="50"/>
              </a:spcBef>
            </a:pPr>
            <a:r>
              <a:rPr lang="en-US" altLang="ko-KR" sz="1100" dirty="0" smtClean="0"/>
              <a:t>※ Staged Changes</a:t>
            </a:r>
            <a:r>
              <a:rPr lang="ko-KR" altLang="en-US" sz="1100" dirty="0" smtClean="0"/>
              <a:t>에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내가 수정하지 않은 파일 목록이 뜰 수 있습니다</a:t>
            </a:r>
            <a:r>
              <a:rPr lang="en-US" altLang="ko-KR" sz="1100" dirty="0" smtClean="0"/>
              <a:t>. </a:t>
            </a:r>
            <a:br>
              <a:rPr lang="en-US" altLang="ko-KR" sz="1100" dirty="0" smtClean="0"/>
            </a:br>
            <a:r>
              <a:rPr lang="en-US" altLang="ko-KR" sz="1100" dirty="0" smtClean="0"/>
              <a:t>   </a:t>
            </a:r>
            <a:r>
              <a:rPr lang="ko-KR" altLang="en-US" sz="1100" dirty="0" smtClean="0"/>
              <a:t>저장소의 </a:t>
            </a:r>
            <a:r>
              <a:rPr lang="ko-KR" altLang="en-US" sz="1100" dirty="0" err="1" smtClean="0"/>
              <a:t>최신본</a:t>
            </a:r>
            <a:r>
              <a:rPr lang="en-US" altLang="ko-KR" sz="1100" dirty="0" smtClean="0"/>
              <a:t>(</a:t>
            </a:r>
            <a:r>
              <a:rPr lang="ko-KR" altLang="en-US" sz="1100" dirty="0" err="1" smtClean="0"/>
              <a:t>충돌나지</a:t>
            </a:r>
            <a:r>
              <a:rPr lang="ko-KR" altLang="en-US" sz="1100" dirty="0" smtClean="0"/>
              <a:t> 않았던 파일</a:t>
            </a:r>
            <a:r>
              <a:rPr lang="en-US" altLang="ko-KR" sz="1100" dirty="0" smtClean="0"/>
              <a:t>) </a:t>
            </a:r>
            <a:r>
              <a:rPr lang="ko-KR" altLang="en-US" sz="1100" dirty="0" smtClean="0"/>
              <a:t>들이며</a:t>
            </a:r>
            <a:r>
              <a:rPr lang="en-US" altLang="ko-KR" sz="1100" dirty="0" smtClean="0"/>
              <a:t>, </a:t>
            </a:r>
            <a:r>
              <a:rPr lang="ko-KR" altLang="en-US" sz="1100" dirty="0" err="1" smtClean="0"/>
              <a:t>충돌났던</a:t>
            </a:r>
            <a:r>
              <a:rPr lang="ko-KR" altLang="en-US" sz="1100" dirty="0" smtClean="0"/>
              <a:t> 파일과 함께 그대로  </a:t>
            </a:r>
            <a:r>
              <a:rPr lang="en-US" altLang="ko-KR" sz="1100" dirty="0" smtClean="0"/>
              <a:t>Push</a:t>
            </a:r>
            <a:r>
              <a:rPr lang="ko-KR" altLang="en-US" sz="1100" dirty="0" smtClean="0"/>
              <a:t>를 진행하면 됩니다</a:t>
            </a:r>
            <a:r>
              <a:rPr lang="en-US" altLang="ko-KR" sz="1100" dirty="0" smtClean="0"/>
              <a:t>.</a:t>
            </a:r>
          </a:p>
        </p:txBody>
      </p:sp>
      <p:sp>
        <p:nvSpPr>
          <p:cNvPr id="38" name="모서리가 둥근 직사각형 37"/>
          <p:cNvSpPr/>
          <p:nvPr/>
        </p:nvSpPr>
        <p:spPr>
          <a:xfrm>
            <a:off x="827774" y="2537940"/>
            <a:ext cx="238814" cy="125933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/>
              <a:t>2</a:t>
            </a:r>
            <a:r>
              <a:rPr lang="en-US" altLang="ko-KR" sz="800" dirty="0" smtClean="0"/>
              <a:t>-1</a:t>
            </a:r>
            <a:endParaRPr lang="ko-KR" altLang="en-US" sz="800" dirty="0"/>
          </a:p>
        </p:txBody>
      </p:sp>
      <p:sp>
        <p:nvSpPr>
          <p:cNvPr id="44" name="모서리가 둥근 직사각형 43"/>
          <p:cNvSpPr/>
          <p:nvPr/>
        </p:nvSpPr>
        <p:spPr>
          <a:xfrm>
            <a:off x="3971313" y="2607816"/>
            <a:ext cx="238814" cy="125933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2-2</a:t>
            </a:r>
            <a:endParaRPr lang="ko-KR" altLang="en-US" sz="800" dirty="0"/>
          </a:p>
        </p:txBody>
      </p:sp>
      <p:sp>
        <p:nvSpPr>
          <p:cNvPr id="45" name="직사각형 44"/>
          <p:cNvSpPr/>
          <p:nvPr/>
        </p:nvSpPr>
        <p:spPr>
          <a:xfrm>
            <a:off x="4185626" y="2229579"/>
            <a:ext cx="2063518" cy="378238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6" name="모서리가 둥근 직사각형 45"/>
          <p:cNvSpPr/>
          <p:nvPr/>
        </p:nvSpPr>
        <p:spPr>
          <a:xfrm>
            <a:off x="6096083" y="2166612"/>
            <a:ext cx="238814" cy="125933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/>
              <a:t>2</a:t>
            </a:r>
            <a:r>
              <a:rPr lang="en-US" altLang="ko-KR" sz="800" dirty="0" smtClean="0"/>
              <a:t>-3</a:t>
            </a:r>
            <a:endParaRPr lang="ko-KR" altLang="en-US" sz="800" dirty="0"/>
          </a:p>
        </p:txBody>
      </p:sp>
      <p:sp>
        <p:nvSpPr>
          <p:cNvPr id="47" name="TextBox 46"/>
          <p:cNvSpPr txBox="1"/>
          <p:nvPr/>
        </p:nvSpPr>
        <p:spPr>
          <a:xfrm>
            <a:off x="513218" y="4262899"/>
            <a:ext cx="5184576" cy="246221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1000" dirty="0" err="1">
                <a:solidFill>
                  <a:schemeClr val="bg2"/>
                </a:solidFill>
              </a:rPr>
              <a:t>git</a:t>
            </a:r>
            <a:r>
              <a:rPr lang="en-US" altLang="ko-KR" sz="1000" dirty="0">
                <a:solidFill>
                  <a:schemeClr val="bg2"/>
                </a:solidFill>
              </a:rPr>
              <a:t> </a:t>
            </a:r>
            <a:r>
              <a:rPr lang="en-US" altLang="ko-KR" sz="1000" dirty="0" smtClean="0">
                <a:solidFill>
                  <a:schemeClr val="bg2"/>
                </a:solidFill>
              </a:rPr>
              <a:t>push -u origin </a:t>
            </a:r>
            <a:r>
              <a:rPr lang="en-US" altLang="ko-KR" sz="1000" dirty="0" smtClean="0">
                <a:solidFill>
                  <a:schemeClr val="accent6"/>
                </a:solidFill>
              </a:rPr>
              <a:t>master</a:t>
            </a:r>
          </a:p>
        </p:txBody>
      </p:sp>
      <p:sp>
        <p:nvSpPr>
          <p:cNvPr id="48" name="모서리가 둥근 직사각형 47"/>
          <p:cNvSpPr/>
          <p:nvPr/>
        </p:nvSpPr>
        <p:spPr>
          <a:xfrm>
            <a:off x="369617" y="4199932"/>
            <a:ext cx="238814" cy="125933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2-4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3064751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747DE26-7155-4451-A49B-A2E21F326037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0" y="2928"/>
            <a:ext cx="9906000" cy="977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67347" y="538228"/>
            <a:ext cx="1972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pc="-150" dirty="0" smtClean="0"/>
              <a:t>GitHub </a:t>
            </a:r>
            <a:r>
              <a:rPr lang="ko-KR" altLang="en-US" b="1" spc="-150" dirty="0" smtClean="0"/>
              <a:t>사용가이드</a:t>
            </a:r>
            <a:endParaRPr lang="ko-KR" altLang="en-US" b="1" spc="-150" dirty="0"/>
          </a:p>
        </p:txBody>
      </p:sp>
      <p:sp>
        <p:nvSpPr>
          <p:cNvPr id="7" name="TextBox 6"/>
          <p:cNvSpPr txBox="1"/>
          <p:nvPr/>
        </p:nvSpPr>
        <p:spPr>
          <a:xfrm>
            <a:off x="560512" y="354259"/>
            <a:ext cx="8386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000" spc="-15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타란유엑스디</a:t>
            </a:r>
            <a:endParaRPr lang="ko-KR" altLang="en-US" sz="1000" spc="-1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4919607"/>
              </p:ext>
            </p:extLst>
          </p:nvPr>
        </p:nvGraphicFramePr>
        <p:xfrm>
          <a:off x="787285" y="1232673"/>
          <a:ext cx="3805955" cy="339530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5275"/>
                <a:gridCol w="300681"/>
                <a:gridCol w="2732732"/>
                <a:gridCol w="567267"/>
              </a:tblGrid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1" u="none" strike="noStrike" dirty="0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1200" b="1" i="0" u="none" strike="noStrike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개요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50" u="none" strike="noStrike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1-1</a:t>
                      </a:r>
                      <a:endParaRPr lang="en-US" altLang="ko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u="none" strike="noStrike" dirty="0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문서의 목적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1" u="none" strike="noStrike" dirty="0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altLang="ko-KR" sz="1200" b="1" i="0" u="none" strike="noStrike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GitHub</a:t>
                      </a:r>
                      <a:r>
                        <a:rPr lang="en-US" altLang="ko-KR" sz="1200" b="1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i="0" u="none" strike="noStrike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관리자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50" u="none" strike="noStrike" dirty="0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2-1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u="none" strike="noStrike" dirty="0" err="1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타란유엑스디</a:t>
                      </a:r>
                      <a:r>
                        <a:rPr lang="ko-KR" altLang="en-US" sz="1050" u="none" strike="noStrike" dirty="0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050" u="none" strike="noStrike" dirty="0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GitHub </a:t>
                      </a:r>
                      <a:r>
                        <a:rPr lang="ko-KR" altLang="en-US" sz="1050" u="none" strike="noStrike" dirty="0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계정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50" u="none" strike="noStrike" dirty="0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2-2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Repository</a:t>
                      </a:r>
                      <a:r>
                        <a:rPr lang="en-US" altLang="ko-KR" sz="105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5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생성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2-3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로컬의 소스를 </a:t>
                      </a:r>
                      <a:r>
                        <a:rPr lang="en-US" altLang="ko-KR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Repository</a:t>
                      </a:r>
                      <a:r>
                        <a:rPr lang="ko-KR" alt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에 업로드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0" anchor="ctr">
                    <a:lnL>
                      <a:noFill/>
                    </a:lnL>
                    <a:lnT>
                      <a:noFill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0"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2-4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</a:rPr>
                        <a:t>접근권한관리 </a:t>
                      </a:r>
                      <a:r>
                        <a:rPr lang="en-US" altLang="ko-KR" sz="105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</a:rPr>
                        <a:t>- Collaborators </a:t>
                      </a:r>
                      <a:r>
                        <a:rPr lang="ko-KR" altLang="en-US" sz="105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</a:rPr>
                        <a:t>추가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2-5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Repository</a:t>
                      </a:r>
                      <a:r>
                        <a:rPr lang="en-US" altLang="ko-KR" sz="105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lang="ko-KR" altLang="en-US" sz="105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수정</a:t>
                      </a:r>
                      <a:r>
                        <a:rPr lang="en-US" altLang="ko-KR" sz="105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105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삭제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0" anchor="ctr">
                    <a:lnL>
                      <a:noFill/>
                    </a:lnL>
                    <a:lnT>
                      <a:noFill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0"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0407"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0" marR="0" marT="36000" marB="0" anchor="ctr">
                    <a:lnL>
                      <a:noFill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0"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1" u="none" strike="noStrike" dirty="0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3.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altLang="ko-KR" sz="1200" b="1" i="0" u="none" strike="noStrike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GitHub</a:t>
                      </a:r>
                      <a:r>
                        <a:rPr lang="en-US" altLang="ko-KR" sz="1200" b="1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lang="ko-KR" altLang="en-US" sz="1200" b="1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사용자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3-1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환경설정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3-2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</a:rPr>
                        <a:t>프로젝트 </a:t>
                      </a:r>
                      <a:r>
                        <a:rPr lang="en-US" altLang="ko-KR" sz="105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</a:rPr>
                        <a:t>Clone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3-3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Pull &amp; Commit</a:t>
                      </a:r>
                      <a:r>
                        <a:rPr lang="en-US" altLang="ko-KR" sz="105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&amp; Push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3-4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충돌해결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endParaRPr lang="ko-KR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3-5 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Reset</a:t>
                      </a:r>
                      <a:r>
                        <a:rPr lang="en-US" altLang="ko-KR" sz="1050" baseline="0" dirty="0" smtClean="0"/>
                        <a:t> Commit</a:t>
                      </a:r>
                      <a:endParaRPr lang="ko-KR" altLang="en-US" sz="1050" dirty="0"/>
                    </a:p>
                  </a:txBody>
                  <a:tcPr marL="0" marR="0" marT="3600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endParaRPr lang="ko-KR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0" marR="0" marT="3600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5741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513" y="3567397"/>
            <a:ext cx="6946736" cy="1677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416496" y="715259"/>
            <a:ext cx="9289032" cy="297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ts val="1600"/>
              </a:lnSpc>
              <a:spcBef>
                <a:spcPts val="50"/>
              </a:spcBef>
            </a:pPr>
            <a:r>
              <a:rPr lang="en-US" altLang="ko-KR" sz="1100" b="1" dirty="0" smtClean="0"/>
              <a:t>CASE C : </a:t>
            </a:r>
            <a:r>
              <a:rPr lang="en-US" altLang="ko-KR" sz="1100" dirty="0" smtClean="0"/>
              <a:t>Error ( = </a:t>
            </a:r>
            <a:r>
              <a:rPr lang="ko-KR" altLang="en-US" sz="1100" dirty="0" smtClean="0"/>
              <a:t>내가 수정한 파일과 누군가 작업하여 저장소로 올린 파일이 같</a:t>
            </a:r>
            <a:r>
              <a:rPr lang="ko-KR" altLang="en-US" sz="1100" dirty="0"/>
              <a:t>은</a:t>
            </a:r>
            <a:r>
              <a:rPr lang="ko-KR" altLang="en-US" sz="1100" dirty="0" smtClean="0"/>
              <a:t> 파일일 경우</a:t>
            </a:r>
            <a:r>
              <a:rPr lang="en-US" altLang="ko-KR" sz="1100" dirty="0" smtClean="0"/>
              <a:t> + </a:t>
            </a:r>
            <a:r>
              <a:rPr lang="ko-KR" altLang="en-US" sz="1100" dirty="0" smtClean="0">
                <a:solidFill>
                  <a:srgbClr val="FF0000"/>
                </a:solidFill>
              </a:rPr>
              <a:t>같은 부분을 수정했을 때</a:t>
            </a:r>
            <a:r>
              <a:rPr lang="en-US" altLang="ko-KR" sz="1100" dirty="0" smtClean="0"/>
              <a:t>) </a:t>
            </a:r>
            <a:r>
              <a:rPr lang="ko-KR" altLang="en-US" sz="1100" dirty="0" smtClean="0"/>
              <a:t> </a:t>
            </a:r>
            <a:endParaRPr lang="en-US" altLang="ko-KR" sz="11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177814" y="106618"/>
            <a:ext cx="1362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pc="-150" dirty="0" smtClean="0">
                <a:latin typeface="맑은 고딕" pitchFamily="50" charset="-127"/>
                <a:ea typeface="맑은 고딕" pitchFamily="50" charset="-127"/>
              </a:rPr>
              <a:t>3.4 </a:t>
            </a:r>
            <a:r>
              <a:rPr lang="ko-KR" altLang="en-US" b="1" spc="-150" dirty="0" smtClean="0">
                <a:latin typeface="맑은 고딕" pitchFamily="50" charset="-127"/>
                <a:ea typeface="맑은 고딕" pitchFamily="50" charset="-127"/>
              </a:rPr>
              <a:t>충돌해결</a:t>
            </a:r>
            <a:endParaRPr lang="ko-KR" altLang="en-US" b="1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747DE26-7155-4451-A49B-A2E21F326037}" type="slidenum">
              <a:rPr lang="ko-KR" altLang="en-US" smtClean="0"/>
              <a:pPr/>
              <a:t>30</a:t>
            </a:fld>
            <a:endParaRPr lang="ko-KR" altLang="en-US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512" y="1052736"/>
            <a:ext cx="3739639" cy="18073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직사각형 25"/>
          <p:cNvSpPr/>
          <p:nvPr/>
        </p:nvSpPr>
        <p:spPr>
          <a:xfrm>
            <a:off x="531580" y="2060848"/>
            <a:ext cx="3845356" cy="392992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cxnSp>
        <p:nvCxnSpPr>
          <p:cNvPr id="28" name="직선 화살표 연결선 27"/>
          <p:cNvCxnSpPr/>
          <p:nvPr/>
        </p:nvCxnSpPr>
        <p:spPr>
          <a:xfrm flipV="1">
            <a:off x="4376936" y="2224393"/>
            <a:ext cx="461674" cy="1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838610" y="1935773"/>
            <a:ext cx="50878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900" b="1" dirty="0" smtClean="0">
                <a:solidFill>
                  <a:srgbClr val="FF0000"/>
                </a:solidFill>
              </a:rPr>
              <a:t>Error.</a:t>
            </a:r>
          </a:p>
          <a:p>
            <a:r>
              <a:rPr lang="ko-KR" altLang="en-US" sz="900" dirty="0" smtClean="0">
                <a:solidFill>
                  <a:srgbClr val="FF0000"/>
                </a:solidFill>
              </a:rPr>
              <a:t>어떤 파일이 충돌하였는지 표시됨</a:t>
            </a:r>
            <a:r>
              <a:rPr lang="en-US" altLang="ko-KR" sz="900" dirty="0" smtClean="0">
                <a:solidFill>
                  <a:srgbClr val="FF0000"/>
                </a:solidFill>
              </a:rPr>
              <a:t>. </a:t>
            </a:r>
            <a:br>
              <a:rPr lang="en-US" altLang="ko-KR" sz="900" dirty="0" smtClean="0">
                <a:solidFill>
                  <a:srgbClr val="FF0000"/>
                </a:solidFill>
              </a:rPr>
            </a:br>
            <a:r>
              <a:rPr lang="en-US" altLang="ko-KR" sz="900" dirty="0" smtClean="0">
                <a:solidFill>
                  <a:srgbClr val="FF0000"/>
                </a:solidFill>
              </a:rPr>
              <a:t>Auto-merging Failed</a:t>
            </a:r>
            <a:r>
              <a:rPr lang="ko-KR" altLang="en-US" sz="900" dirty="0" smtClean="0">
                <a:solidFill>
                  <a:srgbClr val="FF0000"/>
                </a:solidFill>
              </a:rPr>
              <a:t>와 다르게 충돌부분이 표시되지 않음</a:t>
            </a:r>
            <a:r>
              <a:rPr lang="en-US" altLang="ko-KR" sz="900" dirty="0" smtClean="0">
                <a:solidFill>
                  <a:srgbClr val="FF0000"/>
                </a:solidFill>
              </a:rPr>
              <a:t>.</a:t>
            </a:r>
            <a:endParaRPr lang="ko-KR" altLang="en-US" sz="900" dirty="0" smtClean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10410" y="2987467"/>
            <a:ext cx="9289032" cy="733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lvl="1" indent="-228600">
              <a:lnSpc>
                <a:spcPts val="1600"/>
              </a:lnSpc>
              <a:spcBef>
                <a:spcPts val="50"/>
              </a:spcBef>
              <a:buFont typeface="+mj-ea"/>
              <a:buAutoNum type="circleNumDbPlain"/>
            </a:pPr>
            <a:r>
              <a:rPr lang="en-US" altLang="ko-KR" sz="1000" dirty="0"/>
              <a:t> </a:t>
            </a:r>
            <a:r>
              <a:rPr lang="ko-KR" altLang="en-US" sz="1000" dirty="0" smtClean="0"/>
              <a:t>충돌된 파일을 선택한 후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마우스 우 클릭</a:t>
            </a:r>
            <a:r>
              <a:rPr lang="en-US" altLang="ko-KR" sz="1000" dirty="0" smtClean="0"/>
              <a:t> &gt;  [Stash Changes] : (stash</a:t>
            </a:r>
            <a:r>
              <a:rPr lang="ko-KR" altLang="en-US" sz="1000" dirty="0" smtClean="0"/>
              <a:t>란</a:t>
            </a:r>
            <a:r>
              <a:rPr lang="en-US" altLang="ko-KR" sz="1000" dirty="0" smtClean="0"/>
              <a:t>? </a:t>
            </a:r>
            <a:r>
              <a:rPr lang="ko-KR" altLang="en-US" sz="1000" dirty="0" smtClean="0"/>
              <a:t>풀을 정상적으로 받기 위해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내가 수정한 내용을 임시로 백업해두는 공간</a:t>
            </a:r>
            <a:r>
              <a:rPr lang="en-US" altLang="ko-KR" sz="1000" dirty="0" smtClean="0"/>
              <a:t>)</a:t>
            </a:r>
          </a:p>
          <a:p>
            <a:pPr marL="228600" lvl="1" indent="-228600">
              <a:lnSpc>
                <a:spcPts val="1600"/>
              </a:lnSpc>
              <a:spcBef>
                <a:spcPts val="50"/>
              </a:spcBef>
              <a:buFont typeface="+mj-ea"/>
              <a:buAutoNum type="circleNumDbPlain"/>
            </a:pPr>
            <a:r>
              <a:rPr lang="en-US" altLang="ko-KR" sz="1000" dirty="0" smtClean="0"/>
              <a:t> </a:t>
            </a:r>
            <a:r>
              <a:rPr lang="en-US" altLang="ko-KR" sz="1000" dirty="0"/>
              <a:t>Stash </a:t>
            </a:r>
            <a:r>
              <a:rPr lang="ko-KR" altLang="en-US" sz="1000" dirty="0"/>
              <a:t>의 </a:t>
            </a:r>
            <a:r>
              <a:rPr lang="ko-KR" altLang="en-US" sz="1000" dirty="0" smtClean="0"/>
              <a:t>내용을 간단히 메모한 뒤 </a:t>
            </a:r>
            <a:r>
              <a:rPr lang="en-US" altLang="ko-KR" sz="1000" dirty="0" smtClean="0"/>
              <a:t>Enter</a:t>
            </a:r>
            <a:endParaRPr lang="en-US" altLang="ko-KR" sz="1000" dirty="0"/>
          </a:p>
          <a:p>
            <a:pPr marL="0" lvl="1">
              <a:lnSpc>
                <a:spcPts val="1600"/>
              </a:lnSpc>
              <a:spcBef>
                <a:spcPts val="50"/>
              </a:spcBef>
            </a:pPr>
            <a:endParaRPr lang="en-US" altLang="ko-KR" sz="1000" dirty="0" smtClean="0"/>
          </a:p>
        </p:txBody>
      </p:sp>
      <p:pic>
        <p:nvPicPr>
          <p:cNvPr id="2253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2640" y="4651659"/>
            <a:ext cx="1195422" cy="13696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직사각형 36"/>
          <p:cNvSpPr/>
          <p:nvPr/>
        </p:nvSpPr>
        <p:spPr>
          <a:xfrm>
            <a:off x="817945" y="4316264"/>
            <a:ext cx="2046824" cy="313813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8" name="모서리가 둥근 직사각형 37"/>
          <p:cNvSpPr/>
          <p:nvPr/>
        </p:nvSpPr>
        <p:spPr>
          <a:xfrm>
            <a:off x="787602" y="4237531"/>
            <a:ext cx="238814" cy="125933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1-1</a:t>
            </a:r>
            <a:endParaRPr lang="ko-KR" altLang="en-US" sz="800" dirty="0"/>
          </a:p>
        </p:txBody>
      </p:sp>
      <p:sp>
        <p:nvSpPr>
          <p:cNvPr id="44" name="직사각형 43"/>
          <p:cNvSpPr/>
          <p:nvPr/>
        </p:nvSpPr>
        <p:spPr>
          <a:xfrm>
            <a:off x="1724626" y="5654042"/>
            <a:ext cx="1183436" cy="162516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1479785" y="5654042"/>
            <a:ext cx="238814" cy="125933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1-2</a:t>
            </a:r>
            <a:endParaRPr lang="ko-KR" altLang="en-US" sz="800" dirty="0"/>
          </a:p>
        </p:txBody>
      </p:sp>
      <p:sp>
        <p:nvSpPr>
          <p:cNvPr id="47" name="직사각형 46"/>
          <p:cNvSpPr/>
          <p:nvPr/>
        </p:nvSpPr>
        <p:spPr>
          <a:xfrm>
            <a:off x="2144688" y="3781834"/>
            <a:ext cx="3816424" cy="518663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8" name="모서리가 둥근 직사각형 47"/>
          <p:cNvSpPr/>
          <p:nvPr/>
        </p:nvSpPr>
        <p:spPr>
          <a:xfrm>
            <a:off x="5601072" y="3695218"/>
            <a:ext cx="119407" cy="125933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2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166522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416496" y="715259"/>
            <a:ext cx="9289032" cy="297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ts val="1600"/>
              </a:lnSpc>
              <a:spcBef>
                <a:spcPts val="50"/>
              </a:spcBef>
            </a:pPr>
            <a:r>
              <a:rPr lang="en-US" altLang="ko-KR" sz="1100" b="1" dirty="0" smtClean="0"/>
              <a:t>CASE C : </a:t>
            </a:r>
            <a:r>
              <a:rPr lang="en-US" altLang="ko-KR" sz="1100" dirty="0" smtClean="0"/>
              <a:t>Error ( = </a:t>
            </a:r>
            <a:r>
              <a:rPr lang="ko-KR" altLang="en-US" sz="1100" dirty="0" smtClean="0"/>
              <a:t>내가 수정한 파일과 누군가 작업하여 저장소로 올린 파일이 같</a:t>
            </a:r>
            <a:r>
              <a:rPr lang="ko-KR" altLang="en-US" sz="1100" dirty="0"/>
              <a:t>은</a:t>
            </a:r>
            <a:r>
              <a:rPr lang="ko-KR" altLang="en-US" sz="1100" dirty="0" smtClean="0"/>
              <a:t> 파일일 경우</a:t>
            </a:r>
            <a:r>
              <a:rPr lang="en-US" altLang="ko-KR" sz="1100" dirty="0" smtClean="0"/>
              <a:t> + </a:t>
            </a:r>
            <a:r>
              <a:rPr lang="ko-KR" altLang="en-US" sz="1100" dirty="0" smtClean="0">
                <a:solidFill>
                  <a:srgbClr val="FF0000"/>
                </a:solidFill>
              </a:rPr>
              <a:t>같은 부분을 수정했을 때</a:t>
            </a:r>
            <a:r>
              <a:rPr lang="en-US" altLang="ko-KR" sz="1100" dirty="0" smtClean="0"/>
              <a:t>) </a:t>
            </a:r>
            <a:r>
              <a:rPr lang="ko-KR" altLang="en-US" sz="1100" dirty="0" smtClean="0"/>
              <a:t> </a:t>
            </a:r>
            <a:endParaRPr lang="en-US" altLang="ko-KR" sz="11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177814" y="106618"/>
            <a:ext cx="1362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pc="-150" dirty="0" smtClean="0">
                <a:latin typeface="맑은 고딕" pitchFamily="50" charset="-127"/>
                <a:ea typeface="맑은 고딕" pitchFamily="50" charset="-127"/>
              </a:rPr>
              <a:t>3.4 </a:t>
            </a:r>
            <a:r>
              <a:rPr lang="ko-KR" altLang="en-US" b="1" spc="-150" dirty="0" smtClean="0">
                <a:latin typeface="맑은 고딕" pitchFamily="50" charset="-127"/>
                <a:ea typeface="맑은 고딕" pitchFamily="50" charset="-127"/>
              </a:rPr>
              <a:t>충돌해결</a:t>
            </a:r>
            <a:endParaRPr lang="ko-KR" altLang="en-US" b="1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747DE26-7155-4451-A49B-A2E21F326037}" type="slidenum">
              <a:rPr lang="ko-KR" altLang="en-US" smtClean="0"/>
              <a:pPr/>
              <a:t>31</a:t>
            </a:fld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10410" y="1036326"/>
            <a:ext cx="9289032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lvl="1" indent="-228600">
              <a:lnSpc>
                <a:spcPts val="1600"/>
              </a:lnSpc>
              <a:spcBef>
                <a:spcPts val="50"/>
              </a:spcBef>
              <a:buFont typeface="+mj-ea"/>
              <a:buAutoNum type="circleNumDbPlain" startAt="3"/>
            </a:pPr>
            <a:r>
              <a:rPr lang="en-US" altLang="ko-KR" sz="1100" dirty="0" smtClean="0"/>
              <a:t>Stash </a:t>
            </a:r>
            <a:r>
              <a:rPr lang="ko-KR" altLang="en-US" sz="1100" dirty="0" smtClean="0"/>
              <a:t>목록에 백업한 내용이 나타납니다</a:t>
            </a:r>
            <a:r>
              <a:rPr lang="en-US" altLang="ko-KR" sz="1100" dirty="0" smtClean="0"/>
              <a:t>. (* Stash </a:t>
            </a:r>
            <a:r>
              <a:rPr lang="ko-KR" altLang="en-US" sz="1100" dirty="0" smtClean="0"/>
              <a:t>영역이 없을 경우 </a:t>
            </a:r>
            <a:r>
              <a:rPr lang="en-US" altLang="ko-KR" sz="1100" dirty="0" smtClean="0"/>
              <a:t>VS Code </a:t>
            </a:r>
            <a:r>
              <a:rPr lang="ko-KR" altLang="en-US" sz="1100" dirty="0" smtClean="0"/>
              <a:t>확장기능 중 </a:t>
            </a:r>
            <a:r>
              <a:rPr lang="en-US" altLang="ko-KR" sz="1100" dirty="0" smtClean="0"/>
              <a:t>[</a:t>
            </a:r>
            <a:r>
              <a:rPr lang="en-US" altLang="ko-KR" sz="1100" dirty="0" err="1" smtClean="0"/>
              <a:t>Git</a:t>
            </a:r>
            <a:r>
              <a:rPr lang="en-US" altLang="ko-KR" sz="1100" dirty="0" smtClean="0"/>
              <a:t> Stash] </a:t>
            </a:r>
            <a:r>
              <a:rPr lang="ko-KR" altLang="en-US" sz="1100" dirty="0" smtClean="0"/>
              <a:t>설치</a:t>
            </a:r>
            <a:r>
              <a:rPr lang="en-US" altLang="ko-KR" sz="1100" dirty="0" smtClean="0"/>
              <a:t>)</a:t>
            </a:r>
          </a:p>
          <a:p>
            <a:pPr marL="228600" lvl="1" indent="-228600">
              <a:lnSpc>
                <a:spcPts val="1600"/>
              </a:lnSpc>
              <a:spcBef>
                <a:spcPts val="50"/>
              </a:spcBef>
              <a:buFont typeface="+mj-ea"/>
              <a:buAutoNum type="circleNumDbPlain" startAt="3"/>
            </a:pPr>
            <a:r>
              <a:rPr lang="ko-KR" altLang="en-US" sz="1100" dirty="0" smtClean="0"/>
              <a:t>터미널에서 다시 </a:t>
            </a:r>
            <a:r>
              <a:rPr lang="en-US" altLang="ko-KR" sz="1100" dirty="0" smtClean="0"/>
              <a:t>pull</a:t>
            </a:r>
            <a:r>
              <a:rPr lang="ko-KR" altLang="en-US" sz="1100" dirty="0" smtClean="0"/>
              <a:t>을 시도합니다</a:t>
            </a:r>
            <a:r>
              <a:rPr lang="en-US" altLang="ko-KR" sz="1100" dirty="0" smtClean="0"/>
              <a:t>.</a:t>
            </a: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512" y="1556792"/>
            <a:ext cx="6896976" cy="37347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직사각형 19"/>
          <p:cNvSpPr/>
          <p:nvPr/>
        </p:nvSpPr>
        <p:spPr>
          <a:xfrm>
            <a:off x="827162" y="3424156"/>
            <a:ext cx="2046824" cy="724923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769981" y="3353306"/>
            <a:ext cx="134805" cy="125933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3</a:t>
            </a:r>
            <a:endParaRPr lang="ko-KR" altLang="en-US" sz="800" dirty="0"/>
          </a:p>
        </p:txBody>
      </p:sp>
      <p:sp>
        <p:nvSpPr>
          <p:cNvPr id="22" name="직사각형 21"/>
          <p:cNvSpPr/>
          <p:nvPr/>
        </p:nvSpPr>
        <p:spPr>
          <a:xfrm>
            <a:off x="2944943" y="4149080"/>
            <a:ext cx="2046824" cy="216024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2887762" y="4078229"/>
            <a:ext cx="134805" cy="125933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4</a:t>
            </a:r>
            <a:endParaRPr lang="ko-KR" altLang="en-US" sz="800" dirty="0"/>
          </a:p>
        </p:txBody>
      </p:sp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204" y="5363530"/>
            <a:ext cx="2330974" cy="10898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416496" y="5050430"/>
            <a:ext cx="9289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ts val="1600"/>
              </a:lnSpc>
              <a:spcBef>
                <a:spcPts val="50"/>
              </a:spcBef>
            </a:pPr>
            <a:r>
              <a:rPr lang="en-US" altLang="ko-KR" sz="1100" dirty="0" smtClean="0"/>
              <a:t>※ </a:t>
            </a:r>
            <a:r>
              <a:rPr lang="ko-KR" altLang="en-US" sz="1100" dirty="0" smtClean="0"/>
              <a:t>충돌 났던 파일이 원격저장소에서 정상적으로 내려 받아 집니다</a:t>
            </a:r>
            <a:r>
              <a:rPr lang="en-US" altLang="ko-KR" sz="1100" dirty="0" smtClean="0"/>
              <a:t>. Stash</a:t>
            </a:r>
            <a:r>
              <a:rPr lang="ko-KR" altLang="en-US" sz="1100" dirty="0" smtClean="0"/>
              <a:t>에 넣어 두었던 파일을 꺼내와야 합니다</a:t>
            </a:r>
            <a:r>
              <a:rPr lang="en-US" altLang="ko-KR" sz="1100" dirty="0" smtClean="0"/>
              <a:t>.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571204" y="6021289"/>
            <a:ext cx="2046824" cy="288032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3107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416496" y="715259"/>
            <a:ext cx="9289032" cy="297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ts val="1600"/>
              </a:lnSpc>
              <a:spcBef>
                <a:spcPts val="50"/>
              </a:spcBef>
            </a:pPr>
            <a:r>
              <a:rPr lang="en-US" altLang="ko-KR" sz="1100" b="1" dirty="0" smtClean="0"/>
              <a:t>CASE C : </a:t>
            </a:r>
            <a:r>
              <a:rPr lang="en-US" altLang="ko-KR" sz="1100" dirty="0" smtClean="0"/>
              <a:t>Error ( = </a:t>
            </a:r>
            <a:r>
              <a:rPr lang="ko-KR" altLang="en-US" sz="1100" dirty="0" smtClean="0"/>
              <a:t>내가 수정한 파일과 누군가 작업하여 저장소로 올린 파일이 같</a:t>
            </a:r>
            <a:r>
              <a:rPr lang="ko-KR" altLang="en-US" sz="1100" dirty="0"/>
              <a:t>은</a:t>
            </a:r>
            <a:r>
              <a:rPr lang="ko-KR" altLang="en-US" sz="1100" dirty="0" smtClean="0"/>
              <a:t> 파일일 경우</a:t>
            </a:r>
            <a:r>
              <a:rPr lang="en-US" altLang="ko-KR" sz="1100" dirty="0" smtClean="0"/>
              <a:t> + </a:t>
            </a:r>
            <a:r>
              <a:rPr lang="ko-KR" altLang="en-US" sz="1100" dirty="0" smtClean="0">
                <a:solidFill>
                  <a:srgbClr val="FF0000"/>
                </a:solidFill>
              </a:rPr>
              <a:t>같은 부분을 수정했을 때</a:t>
            </a:r>
            <a:r>
              <a:rPr lang="en-US" altLang="ko-KR" sz="1100" dirty="0" smtClean="0"/>
              <a:t>) </a:t>
            </a:r>
            <a:r>
              <a:rPr lang="ko-KR" altLang="en-US" sz="1100" dirty="0" smtClean="0"/>
              <a:t> </a:t>
            </a:r>
            <a:endParaRPr lang="en-US" altLang="ko-KR" sz="11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177814" y="106618"/>
            <a:ext cx="1362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pc="-150" dirty="0" smtClean="0">
                <a:latin typeface="맑은 고딕" pitchFamily="50" charset="-127"/>
                <a:ea typeface="맑은 고딕" pitchFamily="50" charset="-127"/>
              </a:rPr>
              <a:t>3.4 </a:t>
            </a:r>
            <a:r>
              <a:rPr lang="ko-KR" altLang="en-US" b="1" spc="-150" dirty="0" smtClean="0">
                <a:latin typeface="맑은 고딕" pitchFamily="50" charset="-127"/>
                <a:ea typeface="맑은 고딕" pitchFamily="50" charset="-127"/>
              </a:rPr>
              <a:t>충돌해결</a:t>
            </a:r>
            <a:endParaRPr lang="ko-KR" altLang="en-US" b="1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747DE26-7155-4451-A49B-A2E21F326037}" type="slidenum">
              <a:rPr lang="ko-KR" altLang="en-US" smtClean="0"/>
              <a:pPr/>
              <a:t>32</a:t>
            </a:fld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10410" y="1036326"/>
            <a:ext cx="9289032" cy="297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lvl="1" indent="-228600">
              <a:lnSpc>
                <a:spcPts val="1600"/>
              </a:lnSpc>
              <a:spcBef>
                <a:spcPts val="50"/>
              </a:spcBef>
              <a:buFont typeface="+mj-ea"/>
              <a:buAutoNum type="circleNumDbPlain" startAt="5"/>
            </a:pPr>
            <a:r>
              <a:rPr lang="en-US" altLang="ko-KR" sz="1100" dirty="0" smtClean="0"/>
              <a:t>Stash </a:t>
            </a:r>
            <a:r>
              <a:rPr lang="ko-KR" altLang="en-US" sz="1100" dirty="0" smtClean="0"/>
              <a:t>목록에서 파일을 선택한 후</a:t>
            </a:r>
            <a:r>
              <a:rPr lang="en-US" altLang="ko-KR" sz="1100" dirty="0"/>
              <a:t> </a:t>
            </a:r>
            <a:r>
              <a:rPr lang="ko-KR" altLang="en-US" sz="1100" dirty="0" smtClean="0"/>
              <a:t>마우스 우 클릭 </a:t>
            </a:r>
            <a:r>
              <a:rPr lang="en-US" altLang="ko-KR" sz="1100" dirty="0" smtClean="0"/>
              <a:t>&gt; [Apply Changes] &gt; </a:t>
            </a:r>
            <a:r>
              <a:rPr lang="ko-KR" altLang="en-US" sz="1100" dirty="0" smtClean="0"/>
              <a:t>우측하단의 </a:t>
            </a:r>
            <a:r>
              <a:rPr lang="ko-KR" altLang="en-US" sz="1100" dirty="0" err="1" smtClean="0"/>
              <a:t>컨펌</a:t>
            </a:r>
            <a:r>
              <a:rPr lang="ko-KR" altLang="en-US" sz="1100" dirty="0" smtClean="0"/>
              <a:t> 메시지 창에서 </a:t>
            </a:r>
            <a:r>
              <a:rPr lang="en-US" altLang="ko-KR" sz="1100" dirty="0" smtClean="0"/>
              <a:t>[Yes]</a:t>
            </a:r>
            <a:r>
              <a:rPr lang="ko-KR" altLang="en-US" sz="1100" dirty="0" smtClean="0"/>
              <a:t> </a:t>
            </a:r>
            <a:endParaRPr lang="en-US" altLang="ko-KR" sz="1100" dirty="0" smtClean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520" y="1412776"/>
            <a:ext cx="8743766" cy="3962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403" y="4429229"/>
            <a:ext cx="4333875" cy="80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직사각형 15"/>
          <p:cNvSpPr/>
          <p:nvPr/>
        </p:nvSpPr>
        <p:spPr>
          <a:xfrm>
            <a:off x="947181" y="4152352"/>
            <a:ext cx="1368152" cy="212752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710387" y="4109490"/>
            <a:ext cx="238814" cy="125933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5-1</a:t>
            </a:r>
            <a:endParaRPr lang="ko-KR" altLang="en-US" sz="800" dirty="0"/>
          </a:p>
        </p:txBody>
      </p:sp>
      <p:sp>
        <p:nvSpPr>
          <p:cNvPr id="19" name="직사각형 18"/>
          <p:cNvSpPr/>
          <p:nvPr/>
        </p:nvSpPr>
        <p:spPr>
          <a:xfrm>
            <a:off x="1928664" y="2420888"/>
            <a:ext cx="1368152" cy="212752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1691870" y="2378026"/>
            <a:ext cx="238814" cy="125933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5-2</a:t>
            </a:r>
            <a:endParaRPr lang="ko-KR" altLang="en-US" sz="800" dirty="0"/>
          </a:p>
        </p:txBody>
      </p:sp>
      <p:sp>
        <p:nvSpPr>
          <p:cNvPr id="26" name="직사각형 25"/>
          <p:cNvSpPr/>
          <p:nvPr/>
        </p:nvSpPr>
        <p:spPr>
          <a:xfrm>
            <a:off x="8409384" y="4727664"/>
            <a:ext cx="432048" cy="357519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8172590" y="4684803"/>
            <a:ext cx="238814" cy="125933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5-3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253835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512" y="1483145"/>
            <a:ext cx="8177267" cy="245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416496" y="715259"/>
            <a:ext cx="9289032" cy="297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ts val="1600"/>
              </a:lnSpc>
              <a:spcBef>
                <a:spcPts val="50"/>
              </a:spcBef>
            </a:pPr>
            <a:r>
              <a:rPr lang="en-US" altLang="ko-KR" sz="1100" b="1" dirty="0" smtClean="0"/>
              <a:t>CASE C : </a:t>
            </a:r>
            <a:r>
              <a:rPr lang="en-US" altLang="ko-KR" sz="1100" dirty="0" smtClean="0"/>
              <a:t>Error ( = </a:t>
            </a:r>
            <a:r>
              <a:rPr lang="ko-KR" altLang="en-US" sz="1100" dirty="0" smtClean="0"/>
              <a:t>내가 수정한 파일과 누군가 작업하여 저장소로 올린 파일이 같</a:t>
            </a:r>
            <a:r>
              <a:rPr lang="ko-KR" altLang="en-US" sz="1100" dirty="0"/>
              <a:t>은</a:t>
            </a:r>
            <a:r>
              <a:rPr lang="ko-KR" altLang="en-US" sz="1100" dirty="0" smtClean="0"/>
              <a:t> 파일일 경우</a:t>
            </a:r>
            <a:r>
              <a:rPr lang="en-US" altLang="ko-KR" sz="1100" dirty="0" smtClean="0"/>
              <a:t> + </a:t>
            </a:r>
            <a:r>
              <a:rPr lang="ko-KR" altLang="en-US" sz="1100" dirty="0" smtClean="0">
                <a:solidFill>
                  <a:srgbClr val="FF0000"/>
                </a:solidFill>
              </a:rPr>
              <a:t>같은 부분을 수정했을 때</a:t>
            </a:r>
            <a:r>
              <a:rPr lang="en-US" altLang="ko-KR" sz="1100" dirty="0" smtClean="0"/>
              <a:t>) </a:t>
            </a:r>
            <a:r>
              <a:rPr lang="ko-KR" altLang="en-US" sz="1100" dirty="0" smtClean="0"/>
              <a:t> </a:t>
            </a:r>
            <a:endParaRPr lang="en-US" altLang="ko-KR" sz="11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177814" y="106618"/>
            <a:ext cx="1362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pc="-150" dirty="0" smtClean="0">
                <a:latin typeface="맑은 고딕" pitchFamily="50" charset="-127"/>
                <a:ea typeface="맑은 고딕" pitchFamily="50" charset="-127"/>
              </a:rPr>
              <a:t>3.4 </a:t>
            </a:r>
            <a:r>
              <a:rPr lang="ko-KR" altLang="en-US" b="1" spc="-150" dirty="0" smtClean="0">
                <a:latin typeface="맑은 고딕" pitchFamily="50" charset="-127"/>
                <a:ea typeface="맑은 고딕" pitchFamily="50" charset="-127"/>
              </a:rPr>
              <a:t>충돌해결</a:t>
            </a:r>
            <a:endParaRPr lang="ko-KR" altLang="en-US" b="1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747DE26-7155-4451-A49B-A2E21F326037}" type="slidenum">
              <a:rPr lang="ko-KR" altLang="en-US" smtClean="0"/>
              <a:pPr/>
              <a:t>33</a:t>
            </a:fld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10410" y="1036326"/>
            <a:ext cx="9289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lvl="1" indent="-228600">
              <a:lnSpc>
                <a:spcPts val="1600"/>
              </a:lnSpc>
              <a:spcBef>
                <a:spcPts val="50"/>
              </a:spcBef>
              <a:buFont typeface="+mj-ea"/>
              <a:buAutoNum type="circleNumDbPlain" startAt="6"/>
            </a:pPr>
            <a:r>
              <a:rPr lang="ko-KR" altLang="en-US" sz="1100" dirty="0" smtClean="0"/>
              <a:t>로컬의 수정사항과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원격저장소의 수정사항이 충돌 머지 됩니다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내용을 확인하고 머지 한 뒤</a:t>
            </a:r>
            <a:r>
              <a:rPr lang="en-US" altLang="ko-KR" sz="1100" dirty="0" smtClean="0"/>
              <a:t>, Commit + Push</a:t>
            </a:r>
            <a:r>
              <a:rPr lang="ko-KR" altLang="en-US" sz="1100" dirty="0" smtClean="0"/>
              <a:t>를 진행합니다</a:t>
            </a:r>
            <a:r>
              <a:rPr lang="en-US" altLang="ko-KR" sz="1100" dirty="0" smtClean="0"/>
              <a:t>.</a:t>
            </a:r>
            <a:r>
              <a:rPr lang="ko-KR" altLang="en-US" sz="1100" dirty="0" smtClean="0"/>
              <a:t> </a:t>
            </a:r>
            <a:endParaRPr lang="en-US" altLang="ko-KR" sz="1100" dirty="0" smtClean="0"/>
          </a:p>
        </p:txBody>
      </p:sp>
      <p:sp>
        <p:nvSpPr>
          <p:cNvPr id="15" name="직사각형 14"/>
          <p:cNvSpPr/>
          <p:nvPr/>
        </p:nvSpPr>
        <p:spPr>
          <a:xfrm>
            <a:off x="3279060" y="2852936"/>
            <a:ext cx="3307252" cy="326490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3273167" y="3212976"/>
            <a:ext cx="3307252" cy="269826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cxnSp>
        <p:nvCxnSpPr>
          <p:cNvPr id="21" name="직선 화살표 연결선 20"/>
          <p:cNvCxnSpPr>
            <a:endCxn id="22" idx="1"/>
          </p:cNvCxnSpPr>
          <p:nvPr/>
        </p:nvCxnSpPr>
        <p:spPr>
          <a:xfrm>
            <a:off x="6594337" y="2997281"/>
            <a:ext cx="1015691" cy="13346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610028" y="2895211"/>
            <a:ext cx="22450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solidFill>
                  <a:srgbClr val="FF0000"/>
                </a:solidFill>
              </a:rPr>
              <a:t>원격저장소에서 </a:t>
            </a:r>
            <a:r>
              <a:rPr lang="en-US" altLang="ko-KR" sz="900" dirty="0" smtClean="0">
                <a:solidFill>
                  <a:srgbClr val="FF0000"/>
                </a:solidFill>
              </a:rPr>
              <a:t>Pull </a:t>
            </a:r>
            <a:r>
              <a:rPr lang="ko-KR" altLang="en-US" sz="900" dirty="0" smtClean="0">
                <a:solidFill>
                  <a:srgbClr val="FF0000"/>
                </a:solidFill>
              </a:rPr>
              <a:t>받은 최신상태</a:t>
            </a:r>
          </a:p>
        </p:txBody>
      </p:sp>
      <p:cxnSp>
        <p:nvCxnSpPr>
          <p:cNvPr id="23" name="직선 화살표 연결선 22"/>
          <p:cNvCxnSpPr/>
          <p:nvPr/>
        </p:nvCxnSpPr>
        <p:spPr>
          <a:xfrm flipV="1">
            <a:off x="6577861" y="3370667"/>
            <a:ext cx="1008112" cy="3887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622856" y="3262293"/>
            <a:ext cx="20106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solidFill>
                  <a:srgbClr val="FF0000"/>
                </a:solidFill>
              </a:rPr>
              <a:t>Stash</a:t>
            </a:r>
            <a:r>
              <a:rPr lang="ko-KR" altLang="en-US" sz="900" dirty="0" smtClean="0">
                <a:solidFill>
                  <a:srgbClr val="FF0000"/>
                </a:solidFill>
              </a:rPr>
              <a:t>에 넣어두었던 내 원본</a:t>
            </a:r>
          </a:p>
        </p:txBody>
      </p:sp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517" y="4149080"/>
            <a:ext cx="6695364" cy="2174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직사각형 28"/>
          <p:cNvSpPr/>
          <p:nvPr/>
        </p:nvSpPr>
        <p:spPr>
          <a:xfrm>
            <a:off x="2995519" y="5245372"/>
            <a:ext cx="3307252" cy="559892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2876112" y="5173272"/>
            <a:ext cx="238814" cy="125933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6-1</a:t>
            </a:r>
            <a:endParaRPr lang="ko-KR" altLang="en-US" sz="800" dirty="0"/>
          </a:p>
        </p:txBody>
      </p:sp>
      <p:sp>
        <p:nvSpPr>
          <p:cNvPr id="31" name="TextBox 30"/>
          <p:cNvSpPr txBox="1"/>
          <p:nvPr/>
        </p:nvSpPr>
        <p:spPr>
          <a:xfrm>
            <a:off x="3728864" y="5805264"/>
            <a:ext cx="36199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solidFill>
                  <a:srgbClr val="FF0000"/>
                </a:solidFill>
              </a:rPr>
              <a:t>충돌된 내용을 정리</a:t>
            </a:r>
          </a:p>
        </p:txBody>
      </p:sp>
    </p:spTree>
    <p:extLst>
      <p:ext uri="{BB962C8B-B14F-4D97-AF65-F5344CB8AC3E}">
        <p14:creationId xmlns:p14="http://schemas.microsoft.com/office/powerpoint/2010/main" val="3192578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2880" y="1606364"/>
            <a:ext cx="2690602" cy="1686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1131" y="2901844"/>
            <a:ext cx="1384309" cy="1977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786" y="1600083"/>
            <a:ext cx="2641269" cy="1655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416496" y="715259"/>
            <a:ext cx="9289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ts val="1600"/>
              </a:lnSpc>
              <a:spcBef>
                <a:spcPts val="50"/>
              </a:spcBef>
            </a:pPr>
            <a:r>
              <a:rPr lang="en-US" altLang="ko-KR" sz="1100" b="1" dirty="0"/>
              <a:t>CASE C : </a:t>
            </a:r>
            <a:r>
              <a:rPr lang="en-US" altLang="ko-KR" sz="1100" dirty="0"/>
              <a:t>Error ( = </a:t>
            </a:r>
            <a:r>
              <a:rPr lang="ko-KR" altLang="en-US" sz="1100" dirty="0"/>
              <a:t>내가 수정한 파일과 누군가 작업하여 저장소로 올린 파일이 같은 파일일 경우</a:t>
            </a:r>
            <a:r>
              <a:rPr lang="en-US" altLang="ko-KR" sz="1100" dirty="0"/>
              <a:t> + </a:t>
            </a:r>
            <a:r>
              <a:rPr lang="ko-KR" altLang="en-US" sz="1100" dirty="0">
                <a:solidFill>
                  <a:srgbClr val="FF0000"/>
                </a:solidFill>
              </a:rPr>
              <a:t>같은 부분을 수정했을 때</a:t>
            </a:r>
            <a:r>
              <a:rPr lang="en-US" altLang="ko-KR" sz="1100" dirty="0"/>
              <a:t>) </a:t>
            </a:r>
            <a:r>
              <a:rPr lang="ko-KR" altLang="en-US" sz="1100" dirty="0"/>
              <a:t> </a:t>
            </a:r>
            <a:endParaRPr lang="en-US" altLang="ko-KR" sz="1100" dirty="0"/>
          </a:p>
        </p:txBody>
      </p:sp>
      <p:sp>
        <p:nvSpPr>
          <p:cNvPr id="3" name="TextBox 2"/>
          <p:cNvSpPr txBox="1"/>
          <p:nvPr/>
        </p:nvSpPr>
        <p:spPr>
          <a:xfrm>
            <a:off x="177814" y="106618"/>
            <a:ext cx="1362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pc="-150" dirty="0" smtClean="0">
                <a:latin typeface="맑은 고딕" pitchFamily="50" charset="-127"/>
                <a:ea typeface="맑은 고딕" pitchFamily="50" charset="-127"/>
              </a:rPr>
              <a:t>3.4 </a:t>
            </a:r>
            <a:r>
              <a:rPr lang="ko-KR" altLang="en-US" b="1" spc="-150" dirty="0" smtClean="0">
                <a:latin typeface="맑은 고딕" pitchFamily="50" charset="-127"/>
                <a:ea typeface="맑은 고딕" pitchFamily="50" charset="-127"/>
              </a:rPr>
              <a:t>충돌해결</a:t>
            </a:r>
            <a:endParaRPr lang="ko-KR" altLang="en-US" b="1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747DE26-7155-4451-A49B-A2E21F326037}" type="slidenum">
              <a:rPr lang="ko-KR" altLang="en-US" smtClean="0"/>
              <a:pPr/>
              <a:t>34</a:t>
            </a:fld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10410" y="1052736"/>
            <a:ext cx="9289032" cy="502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lvl="1" indent="-228600">
              <a:lnSpc>
                <a:spcPts val="1600"/>
              </a:lnSpc>
              <a:spcBef>
                <a:spcPts val="50"/>
              </a:spcBef>
              <a:buFont typeface="+mj-ea"/>
              <a:buAutoNum type="circleNumDbPlain" startAt="7"/>
            </a:pPr>
            <a:r>
              <a:rPr lang="en-US" altLang="ko-KR" sz="1100" dirty="0" smtClean="0"/>
              <a:t> Source Control </a:t>
            </a:r>
            <a:r>
              <a:rPr lang="ko-KR" altLang="en-US" sz="1100" dirty="0" smtClean="0"/>
              <a:t>의</a:t>
            </a:r>
            <a:r>
              <a:rPr lang="en-US" altLang="ko-KR" sz="1100" dirty="0" smtClean="0"/>
              <a:t> [Merge Changes] </a:t>
            </a:r>
            <a:r>
              <a:rPr lang="ko-KR" altLang="en-US" sz="1100" dirty="0" smtClean="0"/>
              <a:t>에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있는 충돌 파일을 선택한 후 마우스 우 클릭</a:t>
            </a:r>
            <a:r>
              <a:rPr lang="en-US" altLang="ko-KR" sz="1100" dirty="0" smtClean="0"/>
              <a:t>&gt; [Stage Changes] </a:t>
            </a:r>
            <a:r>
              <a:rPr lang="ko-KR" altLang="en-US" sz="1100" dirty="0" smtClean="0"/>
              <a:t>하면 </a:t>
            </a:r>
            <a:r>
              <a:rPr lang="en-US" altLang="ko-KR" sz="1100" dirty="0" smtClean="0"/>
              <a:t/>
            </a:r>
            <a:br>
              <a:rPr lang="en-US" altLang="ko-KR" sz="1100" dirty="0" smtClean="0"/>
            </a:br>
            <a:r>
              <a:rPr lang="en-US" altLang="ko-KR" sz="1100" dirty="0" smtClean="0"/>
              <a:t>   </a:t>
            </a:r>
            <a:r>
              <a:rPr lang="ko-KR" altLang="en-US" sz="1100" dirty="0" smtClean="0"/>
              <a:t>파일이  </a:t>
            </a:r>
            <a:r>
              <a:rPr lang="en-US" altLang="ko-KR" sz="1100" dirty="0" smtClean="0"/>
              <a:t>Staged </a:t>
            </a:r>
            <a:r>
              <a:rPr lang="en-US" altLang="ko-KR" sz="1100" dirty="0" err="1" smtClean="0"/>
              <a:t>Chages</a:t>
            </a:r>
            <a:r>
              <a:rPr lang="ko-KR" altLang="en-US" sz="1100" dirty="0" smtClean="0"/>
              <a:t>로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이동합니다</a:t>
            </a:r>
            <a:r>
              <a:rPr lang="en-US" altLang="ko-KR" sz="1100" dirty="0" smtClean="0"/>
              <a:t>. </a:t>
            </a:r>
            <a:r>
              <a:rPr lang="ko-KR" altLang="en-US" sz="1100" dirty="0" err="1"/>
              <a:t>커밋메시지를</a:t>
            </a:r>
            <a:r>
              <a:rPr lang="ko-KR" altLang="en-US" sz="1100" dirty="0"/>
              <a:t> </a:t>
            </a:r>
            <a:r>
              <a:rPr lang="ko-KR" altLang="en-US" sz="1100" dirty="0" smtClean="0"/>
              <a:t>입력하</a:t>
            </a:r>
            <a:r>
              <a:rPr lang="ko-KR" altLang="en-US" sz="1100" dirty="0"/>
              <a:t>고</a:t>
            </a:r>
            <a:r>
              <a:rPr lang="ko-KR" altLang="en-US" sz="1100" dirty="0" smtClean="0"/>
              <a:t> </a:t>
            </a:r>
            <a:r>
              <a:rPr lang="en-US" altLang="ko-KR" sz="1100" dirty="0"/>
              <a:t>&gt;</a:t>
            </a:r>
            <a:r>
              <a:rPr lang="ko-KR" altLang="en-US" sz="1100" dirty="0"/>
              <a:t> </a:t>
            </a:r>
            <a:r>
              <a:rPr lang="en-US" altLang="ko-KR" sz="1100" dirty="0"/>
              <a:t>Ctrl + </a:t>
            </a:r>
            <a:r>
              <a:rPr lang="en-US" altLang="ko-KR" sz="1100" dirty="0" smtClean="0"/>
              <a:t>Enter</a:t>
            </a:r>
          </a:p>
        </p:txBody>
      </p:sp>
      <p:sp>
        <p:nvSpPr>
          <p:cNvPr id="28" name="아래쪽 화살표 27"/>
          <p:cNvSpPr/>
          <p:nvPr/>
        </p:nvSpPr>
        <p:spPr>
          <a:xfrm rot="16200000">
            <a:off x="3325217" y="2464495"/>
            <a:ext cx="216024" cy="2728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1064568" y="2537940"/>
            <a:ext cx="1368152" cy="314996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4367428" y="2537941"/>
            <a:ext cx="1656184" cy="363904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8" name="모서리가 둥근 직사각형 37"/>
          <p:cNvSpPr/>
          <p:nvPr/>
        </p:nvSpPr>
        <p:spPr>
          <a:xfrm>
            <a:off x="827774" y="2537940"/>
            <a:ext cx="238814" cy="125933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7-1</a:t>
            </a:r>
            <a:endParaRPr lang="ko-KR" altLang="en-US" sz="800" dirty="0"/>
          </a:p>
        </p:txBody>
      </p:sp>
      <p:sp>
        <p:nvSpPr>
          <p:cNvPr id="44" name="모서리가 둥근 직사각형 43"/>
          <p:cNvSpPr/>
          <p:nvPr/>
        </p:nvSpPr>
        <p:spPr>
          <a:xfrm>
            <a:off x="4138122" y="2536563"/>
            <a:ext cx="238814" cy="125933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7-3</a:t>
            </a:r>
            <a:endParaRPr lang="ko-KR" altLang="en-US" sz="800" dirty="0"/>
          </a:p>
        </p:txBody>
      </p:sp>
      <p:sp>
        <p:nvSpPr>
          <p:cNvPr id="45" name="직사각형 44"/>
          <p:cNvSpPr/>
          <p:nvPr/>
        </p:nvSpPr>
        <p:spPr>
          <a:xfrm>
            <a:off x="4376936" y="2260454"/>
            <a:ext cx="2063518" cy="232441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6" name="모서리가 둥근 직사각형 45"/>
          <p:cNvSpPr/>
          <p:nvPr/>
        </p:nvSpPr>
        <p:spPr>
          <a:xfrm>
            <a:off x="6096083" y="2166612"/>
            <a:ext cx="238814" cy="125933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7-4</a:t>
            </a:r>
            <a:endParaRPr lang="ko-KR" altLang="en-US" sz="800" dirty="0"/>
          </a:p>
        </p:txBody>
      </p:sp>
      <p:sp>
        <p:nvSpPr>
          <p:cNvPr id="18" name="직사각형 17"/>
          <p:cNvSpPr/>
          <p:nvPr/>
        </p:nvSpPr>
        <p:spPr>
          <a:xfrm>
            <a:off x="1641131" y="3717032"/>
            <a:ext cx="1267662" cy="162516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1396290" y="3717032"/>
            <a:ext cx="238814" cy="125933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7-2</a:t>
            </a:r>
            <a:endParaRPr lang="ko-KR" altLang="en-US" sz="800" dirty="0"/>
          </a:p>
        </p:txBody>
      </p:sp>
      <p:sp>
        <p:nvSpPr>
          <p:cNvPr id="23" name="TextBox 22"/>
          <p:cNvSpPr txBox="1"/>
          <p:nvPr/>
        </p:nvSpPr>
        <p:spPr>
          <a:xfrm>
            <a:off x="416496" y="5229200"/>
            <a:ext cx="9289032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lvl="1" indent="-228600">
              <a:lnSpc>
                <a:spcPts val="1600"/>
              </a:lnSpc>
              <a:spcBef>
                <a:spcPts val="50"/>
              </a:spcBef>
              <a:buFont typeface="+mj-ea"/>
              <a:buAutoNum type="circleNumDbPlain" startAt="8"/>
            </a:pPr>
            <a:r>
              <a:rPr lang="ko-KR" altLang="en-US" sz="1100" dirty="0" smtClean="0"/>
              <a:t>다시 </a:t>
            </a:r>
            <a:r>
              <a:rPr lang="en-US" altLang="ko-KR" sz="1100" dirty="0" smtClean="0"/>
              <a:t>[</a:t>
            </a:r>
            <a:r>
              <a:rPr lang="en-US" altLang="ko-KR" sz="1100" dirty="0"/>
              <a:t>Terminal] </a:t>
            </a:r>
            <a:r>
              <a:rPr lang="ko-KR" altLang="en-US" sz="1100" dirty="0"/>
              <a:t>패널에서 </a:t>
            </a:r>
            <a:r>
              <a:rPr lang="en-US" altLang="ko-KR" sz="1100" dirty="0" smtClean="0"/>
              <a:t>Push </a:t>
            </a:r>
            <a:r>
              <a:rPr lang="ko-KR" altLang="en-US" sz="1100" dirty="0" smtClean="0"/>
              <a:t>명령어를</a:t>
            </a:r>
            <a:r>
              <a:rPr lang="en-US" altLang="ko-KR" sz="1100" dirty="0" smtClean="0"/>
              <a:t> </a:t>
            </a:r>
            <a:r>
              <a:rPr lang="ko-KR" altLang="en-US" sz="1100" dirty="0"/>
              <a:t>진행합니다</a:t>
            </a:r>
            <a:r>
              <a:rPr lang="en-US" altLang="ko-KR" sz="1100" dirty="0"/>
              <a:t>.</a:t>
            </a:r>
          </a:p>
          <a:p>
            <a:pPr marL="228600" lvl="1" indent="-228600">
              <a:lnSpc>
                <a:spcPts val="1600"/>
              </a:lnSpc>
              <a:spcBef>
                <a:spcPts val="50"/>
              </a:spcBef>
              <a:buFont typeface="+mj-ea"/>
              <a:buAutoNum type="circleNumDbPlain" startAt="8"/>
            </a:pPr>
            <a:r>
              <a:rPr lang="en-US" altLang="ko-KR" sz="1100" dirty="0" smtClean="0"/>
              <a:t> </a:t>
            </a:r>
            <a:r>
              <a:rPr lang="ko-KR" altLang="en-US" sz="1100" dirty="0" smtClean="0"/>
              <a:t> </a:t>
            </a:r>
            <a:endParaRPr lang="en-US" altLang="ko-KR" sz="1100" dirty="0" smtClean="0"/>
          </a:p>
        </p:txBody>
      </p:sp>
      <p:sp>
        <p:nvSpPr>
          <p:cNvPr id="24" name="TextBox 23"/>
          <p:cNvSpPr txBox="1"/>
          <p:nvPr/>
        </p:nvSpPr>
        <p:spPr>
          <a:xfrm>
            <a:off x="513218" y="5547573"/>
            <a:ext cx="5184576" cy="246221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1000" dirty="0" err="1">
                <a:solidFill>
                  <a:schemeClr val="bg2"/>
                </a:solidFill>
              </a:rPr>
              <a:t>git</a:t>
            </a:r>
            <a:r>
              <a:rPr lang="en-US" altLang="ko-KR" sz="1000" dirty="0">
                <a:solidFill>
                  <a:schemeClr val="bg2"/>
                </a:solidFill>
              </a:rPr>
              <a:t> </a:t>
            </a:r>
            <a:r>
              <a:rPr lang="en-US" altLang="ko-KR" sz="1000" dirty="0" smtClean="0">
                <a:solidFill>
                  <a:schemeClr val="bg2"/>
                </a:solidFill>
              </a:rPr>
              <a:t>push -u origin </a:t>
            </a:r>
            <a:r>
              <a:rPr lang="en-US" altLang="ko-KR" sz="1000" dirty="0" smtClean="0">
                <a:solidFill>
                  <a:schemeClr val="accent6"/>
                </a:solidFill>
              </a:rPr>
              <a:t>master</a:t>
            </a:r>
          </a:p>
        </p:txBody>
      </p:sp>
    </p:spTree>
    <p:extLst>
      <p:ext uri="{BB962C8B-B14F-4D97-AF65-F5344CB8AC3E}">
        <p14:creationId xmlns:p14="http://schemas.microsoft.com/office/powerpoint/2010/main" val="2501965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416496" y="715259"/>
            <a:ext cx="9289032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ts val="1600"/>
              </a:lnSpc>
              <a:spcBef>
                <a:spcPts val="50"/>
              </a:spcBef>
            </a:pPr>
            <a:r>
              <a:rPr lang="en-US" altLang="ko-KR" sz="1100" b="1" dirty="0" smtClean="0"/>
              <a:t>Commit</a:t>
            </a:r>
            <a:r>
              <a:rPr lang="ko-KR" altLang="en-US" sz="1100" b="1" dirty="0" smtClean="0"/>
              <a:t>하고 </a:t>
            </a:r>
            <a:r>
              <a:rPr lang="en-US" altLang="ko-KR" sz="1100" b="1" dirty="0" smtClean="0"/>
              <a:t>Push</a:t>
            </a:r>
            <a:r>
              <a:rPr lang="ko-KR" altLang="en-US" sz="1100" b="1" dirty="0" smtClean="0"/>
              <a:t>한 내용을 되돌리고 싶은 경우</a:t>
            </a:r>
            <a:r>
              <a:rPr lang="en-US" altLang="ko-KR" sz="1100" b="1" dirty="0" smtClean="0"/>
              <a:t>.</a:t>
            </a:r>
          </a:p>
          <a:p>
            <a:pPr marL="0" lvl="1">
              <a:lnSpc>
                <a:spcPts val="1600"/>
              </a:lnSpc>
              <a:spcBef>
                <a:spcPts val="50"/>
              </a:spcBef>
            </a:pPr>
            <a:r>
              <a:rPr lang="en-US" altLang="ko-KR" sz="1100" dirty="0" err="1" smtClean="0"/>
              <a:t>git</a:t>
            </a:r>
            <a:r>
              <a:rPr lang="en-US" altLang="ko-KR" sz="1100" dirty="0" smtClean="0"/>
              <a:t> reset </a:t>
            </a:r>
            <a:r>
              <a:rPr lang="ko-KR" altLang="en-US" sz="1100" dirty="0" smtClean="0"/>
              <a:t>등의 명령어가 있으나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여러 사람이 작업할 경우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원하는 시점으로 돌아가기 위해 여러 번 </a:t>
            </a:r>
            <a:r>
              <a:rPr lang="en-US" altLang="ko-KR" sz="1100" dirty="0" smtClean="0"/>
              <a:t>Reset</a:t>
            </a:r>
            <a:r>
              <a:rPr lang="ko-KR" altLang="en-US" sz="1100" dirty="0" smtClean="0"/>
              <a:t>을 </a:t>
            </a:r>
            <a:r>
              <a:rPr lang="ko-KR" altLang="en-US" sz="1100" dirty="0" smtClean="0"/>
              <a:t>해야 하는 등 비효율적이고 사용방법이 다소 어려움</a:t>
            </a:r>
            <a:r>
              <a:rPr lang="en-US" altLang="ko-KR" sz="1100" dirty="0" smtClean="0"/>
              <a:t>. </a:t>
            </a:r>
            <a:r>
              <a:rPr lang="ko-KR" altLang="en-US" sz="1100" dirty="0" smtClean="0">
                <a:solidFill>
                  <a:srgbClr val="FF0000"/>
                </a:solidFill>
              </a:rPr>
              <a:t>사용 비 권장</a:t>
            </a:r>
            <a:endParaRPr lang="en-US" altLang="ko-KR" sz="1100" dirty="0" smtClean="0">
              <a:solidFill>
                <a:srgbClr val="FF0000"/>
              </a:solidFill>
            </a:endParaRPr>
          </a:p>
          <a:p>
            <a:pPr marL="0" lvl="1">
              <a:lnSpc>
                <a:spcPts val="1600"/>
              </a:lnSpc>
              <a:spcBef>
                <a:spcPts val="50"/>
              </a:spcBef>
            </a:pPr>
            <a:r>
              <a:rPr lang="en-US" altLang="ko-KR" sz="1100" dirty="0" smtClean="0"/>
              <a:t>GitHub</a:t>
            </a:r>
            <a:r>
              <a:rPr lang="ko-KR" altLang="en-US" sz="1100" dirty="0"/>
              <a:t> </a:t>
            </a:r>
            <a:r>
              <a:rPr lang="en-US" altLang="ko-KR" sz="1100" dirty="0" smtClean="0"/>
              <a:t>Code</a:t>
            </a:r>
            <a:r>
              <a:rPr lang="ko-KR" altLang="en-US" sz="1100" dirty="0" smtClean="0"/>
              <a:t>의 </a:t>
            </a:r>
            <a:r>
              <a:rPr lang="en-US" altLang="ko-KR" sz="1100" dirty="0" smtClean="0"/>
              <a:t>history</a:t>
            </a:r>
            <a:r>
              <a:rPr lang="ko-KR" altLang="en-US" sz="1100" dirty="0" smtClean="0"/>
              <a:t>에서 원하는 시점 코드를 복사한 후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로컬에서 새로이 </a:t>
            </a:r>
            <a:r>
              <a:rPr lang="en-US" altLang="ko-KR" sz="1100" dirty="0" smtClean="0"/>
              <a:t>Commit &amp; Push </a:t>
            </a:r>
            <a:r>
              <a:rPr lang="ko-KR" altLang="en-US" sz="1100" dirty="0" smtClean="0"/>
              <a:t>하는 것이 좋음</a:t>
            </a:r>
            <a:r>
              <a:rPr lang="en-US" altLang="ko-KR" sz="1100" dirty="0" smtClean="0"/>
              <a:t>. </a:t>
            </a:r>
            <a:endParaRPr lang="en-US" altLang="ko-KR" sz="1100" dirty="0"/>
          </a:p>
        </p:txBody>
      </p:sp>
      <p:sp>
        <p:nvSpPr>
          <p:cNvPr id="3" name="TextBox 2"/>
          <p:cNvSpPr txBox="1"/>
          <p:nvPr/>
        </p:nvSpPr>
        <p:spPr>
          <a:xfrm>
            <a:off x="177814" y="106618"/>
            <a:ext cx="1829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pc="-150" dirty="0" smtClean="0">
                <a:latin typeface="맑은 고딕" pitchFamily="50" charset="-127"/>
                <a:ea typeface="맑은 고딕" pitchFamily="50" charset="-127"/>
              </a:rPr>
              <a:t>3.5 Reset Commit</a:t>
            </a:r>
            <a:endParaRPr lang="ko-KR" altLang="en-US" b="1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747DE26-7155-4451-A49B-A2E21F326037}" type="slidenum">
              <a:rPr lang="ko-KR" altLang="en-US" smtClean="0"/>
              <a:pPr/>
              <a:t>35</a:t>
            </a:fld>
            <a:endParaRPr lang="ko-KR" altLang="en-US" dirty="0"/>
          </a:p>
        </p:txBody>
      </p:sp>
      <p:pic>
        <p:nvPicPr>
          <p:cNvPr id="266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512" y="1772816"/>
            <a:ext cx="5732682" cy="39887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직사각형 26"/>
          <p:cNvSpPr/>
          <p:nvPr/>
        </p:nvSpPr>
        <p:spPr>
          <a:xfrm>
            <a:off x="5608955" y="3253452"/>
            <a:ext cx="504056" cy="232441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8401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88904" y="2773377"/>
            <a:ext cx="171393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spc="-150" dirty="0" smtClean="0">
                <a:solidFill>
                  <a:schemeClr val="bg1">
                    <a:lumMod val="85000"/>
                  </a:schemeClr>
                </a:solidFill>
              </a:rPr>
              <a:t>EOD</a:t>
            </a:r>
            <a:endParaRPr lang="ko-KR" altLang="en-US" sz="6000" b="1" spc="-150" dirty="0" smtClean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873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>
            <a:off x="679237" y="2357591"/>
            <a:ext cx="388843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321742" y="2357591"/>
            <a:ext cx="3888432" cy="0"/>
          </a:xfrm>
          <a:prstGeom prst="line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69938" y="1772816"/>
            <a:ext cx="5661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rgbClr val="FF0000"/>
                </a:solidFill>
              </a:rPr>
              <a:t>1 </a:t>
            </a:r>
            <a:endParaRPr lang="ko-KR" altLang="en-US" sz="3200" b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45024" y="1772816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/>
              <a:t>개요</a:t>
            </a:r>
            <a:endParaRPr lang="ko-KR" altLang="en-US" sz="32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1320850" y="2420888"/>
            <a:ext cx="399854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>
              <a:lnSpc>
                <a:spcPct val="150000"/>
              </a:lnSpc>
            </a:pPr>
            <a:r>
              <a:rPr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1-1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문서의 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목적</a:t>
            </a:r>
            <a:endParaRPr lang="en-US" altLang="ko-KR" sz="140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9679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7814" y="106618"/>
            <a:ext cx="1699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pc="-150" dirty="0" smtClean="0">
                <a:latin typeface="맑은 고딕" pitchFamily="50" charset="-127"/>
                <a:ea typeface="맑은 고딕" pitchFamily="50" charset="-127"/>
              </a:rPr>
              <a:t>1.1  </a:t>
            </a:r>
            <a:r>
              <a:rPr lang="ko-KR" altLang="en-US" b="1" spc="-150" dirty="0" smtClean="0">
                <a:latin typeface="맑은 고딕" pitchFamily="50" charset="-127"/>
                <a:ea typeface="맑은 고딕" pitchFamily="50" charset="-127"/>
              </a:rPr>
              <a:t>문서의 목적</a:t>
            </a:r>
            <a:endParaRPr lang="ko-KR" altLang="en-US" b="1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16496" y="751844"/>
            <a:ext cx="9001000" cy="951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lvl="1" indent="-228600">
              <a:lnSpc>
                <a:spcPts val="1600"/>
              </a:lnSpc>
              <a:spcBef>
                <a:spcPts val="50"/>
              </a:spcBef>
              <a:buAutoNum type="arabicPeriod"/>
            </a:pPr>
            <a:r>
              <a:rPr lang="ko-KR" altLang="en-US" sz="1100" dirty="0" err="1" smtClean="0"/>
              <a:t>타란유엑스디</a:t>
            </a:r>
            <a:r>
              <a:rPr lang="ko-KR" altLang="en-US" sz="1100" dirty="0" smtClean="0"/>
              <a:t> 팀원 간 소스코드를 공유하고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이력관리를 하기 위함</a:t>
            </a:r>
            <a:endParaRPr lang="en-US" altLang="ko-KR" sz="1100" dirty="0" smtClean="0"/>
          </a:p>
          <a:p>
            <a:pPr marL="228600" lvl="1" indent="-228600">
              <a:lnSpc>
                <a:spcPts val="1600"/>
              </a:lnSpc>
              <a:spcBef>
                <a:spcPts val="50"/>
              </a:spcBef>
              <a:buAutoNum type="arabicPeriod"/>
            </a:pPr>
            <a:r>
              <a:rPr lang="ko-KR" altLang="en-US" sz="1100" dirty="0" smtClean="0"/>
              <a:t>프로젝트 산출물 관리</a:t>
            </a:r>
            <a:endParaRPr lang="en-US" altLang="ko-KR" sz="1100" dirty="0" smtClean="0"/>
          </a:p>
          <a:p>
            <a:pPr marL="228600" lvl="1" indent="-228600">
              <a:lnSpc>
                <a:spcPts val="1600"/>
              </a:lnSpc>
              <a:spcBef>
                <a:spcPts val="50"/>
              </a:spcBef>
              <a:buAutoNum type="arabicPeriod"/>
            </a:pPr>
            <a:r>
              <a:rPr lang="ko-KR" altLang="en-US" sz="1100" dirty="0" err="1" smtClean="0"/>
              <a:t>넥사크로</a:t>
            </a:r>
            <a:r>
              <a:rPr lang="en-US" altLang="ko-KR" sz="1100" dirty="0" smtClean="0"/>
              <a:t>, </a:t>
            </a:r>
            <a:r>
              <a:rPr lang="ko-KR" altLang="en-US" sz="1100" dirty="0" err="1" smtClean="0"/>
              <a:t>웹스퀘어</a:t>
            </a:r>
            <a:r>
              <a:rPr lang="ko-KR" altLang="en-US" sz="1100" dirty="0" smtClean="0"/>
              <a:t> 등 샘플파일 공유</a:t>
            </a:r>
            <a:endParaRPr lang="en-US" altLang="ko-KR" sz="1100" dirty="0" smtClean="0"/>
          </a:p>
          <a:p>
            <a:pPr marL="228600" lvl="1" indent="-228600">
              <a:lnSpc>
                <a:spcPts val="1600"/>
              </a:lnSpc>
              <a:spcBef>
                <a:spcPts val="50"/>
              </a:spcBef>
              <a:buAutoNum type="arabicPeriod"/>
            </a:pPr>
            <a:r>
              <a:rPr lang="ko-KR" altLang="en-US" sz="1100" dirty="0" smtClean="0"/>
              <a:t>필요 시 </a:t>
            </a:r>
            <a:r>
              <a:rPr lang="ko-KR" altLang="en-US" sz="1100" dirty="0" err="1" smtClean="0"/>
              <a:t>웹페이지</a:t>
            </a:r>
            <a:r>
              <a:rPr lang="ko-KR" altLang="en-US" sz="1100" dirty="0" smtClean="0"/>
              <a:t> 게시</a:t>
            </a:r>
            <a:r>
              <a:rPr lang="en-US" altLang="ko-KR" sz="1100" dirty="0" smtClean="0"/>
              <a:t>(</a:t>
            </a:r>
            <a:r>
              <a:rPr lang="ko-KR" altLang="en-US" sz="1100" dirty="0" err="1" smtClean="0"/>
              <a:t>호스팅</a:t>
            </a:r>
            <a:r>
              <a:rPr lang="en-US" altLang="ko-KR" sz="1100" dirty="0" smtClean="0"/>
              <a:t>) </a:t>
            </a:r>
            <a:r>
              <a:rPr lang="ko-KR" altLang="en-US" sz="1100" dirty="0" smtClean="0"/>
              <a:t>가능</a:t>
            </a:r>
            <a:r>
              <a:rPr lang="en-US" altLang="ko-KR" sz="1100" dirty="0" smtClean="0"/>
              <a:t>.</a:t>
            </a:r>
            <a:endParaRPr lang="en-US" altLang="ko-KR" sz="11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747DE26-7155-4451-A49B-A2E21F326037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1103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>
            <a:off x="679237" y="2357591"/>
            <a:ext cx="388843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321742" y="2357591"/>
            <a:ext cx="3888432" cy="0"/>
          </a:xfrm>
          <a:prstGeom prst="line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69938" y="1772816"/>
            <a:ext cx="5661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rgbClr val="FF0000"/>
                </a:solidFill>
              </a:rPr>
              <a:t>2 </a:t>
            </a:r>
            <a:endParaRPr lang="ko-KR" altLang="en-US" sz="3200" b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45024" y="1772816"/>
            <a:ext cx="29482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/>
              <a:t>GitHub </a:t>
            </a:r>
            <a:r>
              <a:rPr lang="ko-KR" altLang="en-US" sz="3200" b="1" dirty="0" smtClean="0"/>
              <a:t>관리자</a:t>
            </a:r>
            <a:endParaRPr lang="ko-KR" altLang="en-US" sz="32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1320850" y="2420888"/>
            <a:ext cx="39985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>
              <a:lnSpc>
                <a:spcPct val="150000"/>
              </a:lnSpc>
            </a:pPr>
            <a:r>
              <a:rPr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2-1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 err="1" smtClean="0">
                <a:latin typeface="맑은 고딕" pitchFamily="50" charset="-127"/>
                <a:ea typeface="맑은 고딕" pitchFamily="50" charset="-127"/>
              </a:rPr>
              <a:t>타란유엑스디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GitHub 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계정</a:t>
            </a:r>
            <a:endParaRPr lang="ko-KR" altLang="ko-KR" sz="1400" b="0" i="0" u="none" strike="noStrike" dirty="0" smtClean="0">
              <a:effectLst/>
              <a:latin typeface="맑은 고딕" pitchFamily="50" charset="-127"/>
              <a:ea typeface="맑은 고딕" pitchFamily="50" charset="-127"/>
            </a:endParaRPr>
          </a:p>
          <a:p>
            <a:pPr fontAlgn="ctr">
              <a:lnSpc>
                <a:spcPct val="150000"/>
              </a:lnSpc>
            </a:pPr>
            <a:r>
              <a:rPr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2-2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</a:rPr>
              <a:t>Repository </a:t>
            </a:r>
            <a:r>
              <a:rPr lang="ko-KR" altLang="en-US" sz="1400" dirty="0" smtClean="0">
                <a:solidFill>
                  <a:srgbClr val="000000"/>
                </a:solidFill>
                <a:latin typeface="맑은 고딕" pitchFamily="50" charset="-127"/>
              </a:rPr>
              <a:t>생성</a:t>
            </a:r>
            <a:endParaRPr lang="en-US" altLang="ko-KR" sz="1400" dirty="0" smtClean="0">
              <a:solidFill>
                <a:srgbClr val="000000"/>
              </a:solidFill>
              <a:latin typeface="맑은 고딕" pitchFamily="50" charset="-127"/>
            </a:endParaRPr>
          </a:p>
          <a:p>
            <a:pPr fontAlgn="ctr">
              <a:lnSpc>
                <a:spcPct val="150000"/>
              </a:lnSpc>
            </a:pPr>
            <a:r>
              <a:rPr lang="en-US" altLang="ko-KR" sz="1400" dirty="0" smtClean="0">
                <a:solidFill>
                  <a:srgbClr val="000000"/>
                </a:solidFill>
                <a:latin typeface="맑은 고딕" pitchFamily="50" charset="-127"/>
              </a:rPr>
              <a:t>2-3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</a:rPr>
              <a:t>로컬의 소스를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</a:rPr>
              <a:t>Repository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</a:rPr>
              <a:t>에 </a:t>
            </a:r>
            <a:r>
              <a:rPr lang="ko-KR" altLang="en-US" sz="1400" dirty="0" smtClean="0">
                <a:solidFill>
                  <a:srgbClr val="000000"/>
                </a:solidFill>
                <a:latin typeface="맑은 고딕" pitchFamily="50" charset="-127"/>
              </a:rPr>
              <a:t>업로드</a:t>
            </a:r>
            <a:endParaRPr lang="en-US" altLang="ko-KR" sz="1400" dirty="0" smtClean="0">
              <a:solidFill>
                <a:srgbClr val="000000"/>
              </a:solidFill>
              <a:latin typeface="맑은 고딕" pitchFamily="50" charset="-127"/>
            </a:endParaRPr>
          </a:p>
          <a:p>
            <a:pPr fontAlgn="ctr">
              <a:lnSpc>
                <a:spcPct val="150000"/>
              </a:lnSpc>
            </a:pPr>
            <a:r>
              <a:rPr lang="en-US" altLang="ko-KR" sz="1400" dirty="0" smtClean="0">
                <a:solidFill>
                  <a:srgbClr val="000000"/>
                </a:solidFill>
                <a:latin typeface="맑은 고딕" pitchFamily="50" charset="-127"/>
              </a:rPr>
              <a:t>2-4 </a:t>
            </a:r>
            <a:r>
              <a:rPr lang="ko-KR" altLang="en-US" sz="1400" dirty="0" smtClean="0">
                <a:solidFill>
                  <a:srgbClr val="000000"/>
                </a:solidFill>
                <a:latin typeface="맑은 고딕" pitchFamily="50" charset="-127"/>
              </a:rPr>
              <a:t>접근권한관리 </a:t>
            </a:r>
            <a:r>
              <a:rPr lang="en-US" altLang="ko-KR" sz="1400" dirty="0" smtClean="0">
                <a:solidFill>
                  <a:srgbClr val="000000"/>
                </a:solidFill>
                <a:latin typeface="맑은 고딕" pitchFamily="50" charset="-127"/>
              </a:rPr>
              <a:t>- Collaborators </a:t>
            </a:r>
            <a:r>
              <a:rPr lang="ko-KR" altLang="en-US" sz="1400" dirty="0" smtClean="0">
                <a:solidFill>
                  <a:srgbClr val="000000"/>
                </a:solidFill>
                <a:latin typeface="맑은 고딕" pitchFamily="50" charset="-127"/>
              </a:rPr>
              <a:t>추가</a:t>
            </a:r>
            <a:endParaRPr lang="en-US" altLang="ko-KR" sz="1400" dirty="0" smtClean="0">
              <a:solidFill>
                <a:srgbClr val="000000"/>
              </a:solidFill>
              <a:latin typeface="맑은 고딕" pitchFamily="50" charset="-127"/>
            </a:endParaRPr>
          </a:p>
          <a:p>
            <a:pPr fontAlgn="ctr">
              <a:lnSpc>
                <a:spcPct val="150000"/>
              </a:lnSpc>
            </a:pPr>
            <a:r>
              <a:rPr lang="en-US" altLang="ko-KR" sz="1400" dirty="0" smtClean="0">
                <a:solidFill>
                  <a:srgbClr val="000000"/>
                </a:solidFill>
                <a:latin typeface="맑은 고딕" pitchFamily="50" charset="-127"/>
              </a:rPr>
              <a:t>2-5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</a:rPr>
              <a:t>Repository </a:t>
            </a:r>
            <a:r>
              <a:rPr lang="ko-KR" altLang="en-US" sz="1400" dirty="0" smtClean="0">
                <a:solidFill>
                  <a:srgbClr val="000000"/>
                </a:solidFill>
                <a:latin typeface="맑은 고딕" pitchFamily="50" charset="-127"/>
              </a:rPr>
              <a:t>수정</a:t>
            </a:r>
            <a:r>
              <a:rPr lang="en-US" altLang="ko-KR" sz="1400" dirty="0" smtClean="0">
                <a:solidFill>
                  <a:srgbClr val="000000"/>
                </a:solidFill>
                <a:latin typeface="맑은 고딕" pitchFamily="50" charset="-127"/>
              </a:rPr>
              <a:t>, </a:t>
            </a:r>
            <a:r>
              <a:rPr lang="ko-KR" altLang="en-US" sz="1400" dirty="0" smtClean="0">
                <a:solidFill>
                  <a:srgbClr val="000000"/>
                </a:solidFill>
                <a:latin typeface="맑은 고딕" pitchFamily="50" charset="-127"/>
              </a:rPr>
              <a:t>삭제</a:t>
            </a:r>
            <a:endParaRPr lang="en-US" altLang="ko-KR" sz="1400" dirty="0" smtClean="0">
              <a:solidFill>
                <a:srgbClr val="000000"/>
              </a:solidFill>
              <a:latin typeface="맑은 고딕" pitchFamily="50" charset="-127"/>
            </a:endParaRPr>
          </a:p>
          <a:p>
            <a:pPr fontAlgn="ctr">
              <a:lnSpc>
                <a:spcPct val="150000"/>
              </a:lnSpc>
            </a:pPr>
            <a:r>
              <a:rPr lang="en-US" altLang="ko-KR" sz="1400" b="0" i="0" u="none" strike="noStrike" dirty="0" smtClean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2-6 </a:t>
            </a:r>
            <a:r>
              <a:rPr lang="ko-KR" altLang="en-US" sz="1400" b="0" i="0" u="none" strike="noStrike" dirty="0" err="1" smtClean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웹호스팅</a:t>
            </a:r>
            <a:endParaRPr lang="ko-KR" altLang="ko-KR" sz="1400" b="0" i="0" u="none" strike="noStrike" dirty="0" smtClean="0"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71257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512" y="2634064"/>
            <a:ext cx="4792871" cy="2973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77814" y="106618"/>
            <a:ext cx="3063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pc="-150" dirty="0" smtClean="0">
                <a:latin typeface="맑은 고딕" pitchFamily="50" charset="-127"/>
                <a:ea typeface="맑은 고딕" pitchFamily="50" charset="-127"/>
              </a:rPr>
              <a:t>2.1  </a:t>
            </a:r>
            <a:r>
              <a:rPr lang="ko-KR" altLang="en-US" b="1" spc="-150" dirty="0" err="1" smtClean="0">
                <a:latin typeface="맑은 고딕" pitchFamily="50" charset="-127"/>
                <a:ea typeface="맑은 고딕" pitchFamily="50" charset="-127"/>
              </a:rPr>
              <a:t>타란유엑스디</a:t>
            </a:r>
            <a:r>
              <a:rPr lang="ko-KR" altLang="en-US" b="1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b="1" spc="-150" dirty="0" smtClean="0">
                <a:latin typeface="맑은 고딕" pitchFamily="50" charset="-127"/>
                <a:ea typeface="맑은 고딕" pitchFamily="50" charset="-127"/>
              </a:rPr>
              <a:t>GitHub </a:t>
            </a:r>
            <a:r>
              <a:rPr lang="ko-KR" altLang="en-US" b="1" spc="-150" dirty="0" smtClean="0">
                <a:latin typeface="맑은 고딕" pitchFamily="50" charset="-127"/>
                <a:ea typeface="맑은 고딕" pitchFamily="50" charset="-127"/>
              </a:rPr>
              <a:t>계정</a:t>
            </a:r>
            <a:endParaRPr lang="ko-KR" altLang="en-US" b="1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26886" y="728023"/>
            <a:ext cx="8579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spc="-150" dirty="0" smtClean="0"/>
              <a:t>2.1.1 </a:t>
            </a:r>
            <a:r>
              <a:rPr lang="ko-KR" altLang="en-US" sz="1400" b="1" spc="-150" dirty="0" smtClean="0"/>
              <a:t>계정</a:t>
            </a:r>
            <a:endParaRPr lang="ko-KR" altLang="en-US" sz="1400" b="1" spc="-150" dirty="0"/>
          </a:p>
        </p:txBody>
      </p:sp>
      <p:sp>
        <p:nvSpPr>
          <p:cNvPr id="28" name="TextBox 27"/>
          <p:cNvSpPr txBox="1"/>
          <p:nvPr/>
        </p:nvSpPr>
        <p:spPr>
          <a:xfrm>
            <a:off x="416496" y="1047177"/>
            <a:ext cx="9001000" cy="1605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ts val="1600"/>
              </a:lnSpc>
              <a:spcBef>
                <a:spcPts val="50"/>
              </a:spcBef>
            </a:pPr>
            <a:r>
              <a:rPr lang="en-US" altLang="ko-KR" sz="1100" dirty="0" smtClean="0"/>
              <a:t>URL : </a:t>
            </a:r>
            <a:r>
              <a:rPr lang="en-US" altLang="ko-KR" sz="1100" dirty="0" smtClean="0">
                <a:hlinkClick r:id="rId3"/>
              </a:rPr>
              <a:t>https</a:t>
            </a:r>
            <a:r>
              <a:rPr lang="en-US" altLang="ko-KR" sz="1100" dirty="0">
                <a:hlinkClick r:id="rId3"/>
              </a:rPr>
              <a:t>://github.com/taranuxd</a:t>
            </a:r>
          </a:p>
          <a:p>
            <a:pPr marL="0" lvl="1">
              <a:lnSpc>
                <a:spcPts val="1600"/>
              </a:lnSpc>
              <a:spcBef>
                <a:spcPts val="50"/>
              </a:spcBef>
            </a:pPr>
            <a:r>
              <a:rPr lang="en-US" altLang="ko-KR" sz="1100" dirty="0" smtClean="0"/>
              <a:t>ID/PW : taran@ssding.com </a:t>
            </a:r>
            <a:r>
              <a:rPr lang="en-US" altLang="ko-KR" sz="1100" dirty="0"/>
              <a:t>/ </a:t>
            </a:r>
            <a:r>
              <a:rPr lang="en-US" altLang="ko-KR" sz="1100" dirty="0" smtClean="0"/>
              <a:t>*******</a:t>
            </a:r>
          </a:p>
          <a:p>
            <a:pPr marL="0" lvl="1">
              <a:lnSpc>
                <a:spcPts val="1600"/>
              </a:lnSpc>
              <a:spcBef>
                <a:spcPts val="50"/>
              </a:spcBef>
            </a:pPr>
            <a:r>
              <a:rPr lang="ko-KR" altLang="en-US" sz="1100" spc="-150" dirty="0" smtClean="0">
                <a:latin typeface="맑은 고딕" pitchFamily="50" charset="-127"/>
                <a:ea typeface="맑은 고딕" pitchFamily="50" charset="-127"/>
              </a:rPr>
              <a:t>특정 </a:t>
            </a:r>
            <a:r>
              <a:rPr lang="en-US" altLang="ko-KR" sz="1100" spc="-150" dirty="0" smtClean="0">
                <a:latin typeface="맑은 고딕" pitchFamily="50" charset="-127"/>
                <a:ea typeface="맑은 고딕" pitchFamily="50" charset="-127"/>
              </a:rPr>
              <a:t>PC</a:t>
            </a:r>
            <a:r>
              <a:rPr lang="ko-KR" altLang="en-US" sz="1100" spc="-150" dirty="0" smtClean="0">
                <a:latin typeface="맑은 고딕" pitchFamily="50" charset="-127"/>
                <a:ea typeface="맑은 고딕" pitchFamily="50" charset="-127"/>
              </a:rPr>
              <a:t>에서 최초 로그인 시</a:t>
            </a:r>
            <a:r>
              <a:rPr lang="en-US" altLang="ko-KR" sz="11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100" spc="-150" dirty="0" smtClean="0">
                <a:latin typeface="맑은 고딕" pitchFamily="50" charset="-127"/>
                <a:ea typeface="맑은 고딕" pitchFamily="50" charset="-127"/>
              </a:rPr>
              <a:t>디바이스 인증이 필요함</a:t>
            </a:r>
            <a:r>
              <a:rPr lang="en-US" altLang="ko-KR" sz="11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1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spc="-15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100" spc="-150" dirty="0" smtClean="0">
                <a:latin typeface="맑은 고딕" pitchFamily="50" charset="-127"/>
                <a:ea typeface="맑은 고딕" pitchFamily="50" charset="-127"/>
              </a:rPr>
              <a:t>김수연대표의 </a:t>
            </a:r>
            <a:r>
              <a:rPr lang="ko-KR" altLang="en-US" sz="1100" spc="-150" dirty="0" err="1" smtClean="0">
                <a:latin typeface="맑은 고딕" pitchFamily="50" charset="-127"/>
                <a:ea typeface="맑은 고딕" pitchFamily="50" charset="-127"/>
              </a:rPr>
              <a:t>이메일을</a:t>
            </a:r>
            <a:r>
              <a:rPr lang="ko-KR" altLang="en-US" sz="1100" spc="-150" dirty="0" smtClean="0">
                <a:latin typeface="맑은 고딕" pitchFamily="50" charset="-127"/>
                <a:ea typeface="맑은 고딕" pitchFamily="50" charset="-127"/>
              </a:rPr>
              <a:t> 통한 인증코드 필요</a:t>
            </a:r>
            <a:r>
              <a:rPr lang="en-US" altLang="ko-KR" sz="1100" spc="-15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100" spc="-150" dirty="0">
              <a:latin typeface="맑은 고딕" pitchFamily="50" charset="-127"/>
              <a:ea typeface="맑은 고딕" pitchFamily="50" charset="-127"/>
            </a:endParaRPr>
          </a:p>
          <a:p>
            <a:pPr marL="0" lvl="1">
              <a:lnSpc>
                <a:spcPts val="1600"/>
              </a:lnSpc>
              <a:spcBef>
                <a:spcPts val="50"/>
              </a:spcBef>
            </a:pPr>
            <a:endParaRPr lang="en-US" altLang="ko-KR" sz="1400" b="1" dirty="0" smtClean="0">
              <a:latin typeface="+mn-ea"/>
            </a:endParaRPr>
          </a:p>
          <a:p>
            <a:pPr marL="0" lvl="1">
              <a:lnSpc>
                <a:spcPts val="1600"/>
              </a:lnSpc>
              <a:spcBef>
                <a:spcPts val="50"/>
              </a:spcBef>
            </a:pPr>
            <a:r>
              <a:rPr lang="en-US" altLang="ko-KR" sz="1400" b="1" dirty="0" smtClean="0">
                <a:latin typeface="+mn-ea"/>
              </a:rPr>
              <a:t>2.1.2 </a:t>
            </a:r>
            <a:r>
              <a:rPr lang="ko-KR" altLang="en-US" sz="1400" b="1" dirty="0" smtClean="0">
                <a:latin typeface="+mn-ea"/>
              </a:rPr>
              <a:t>관리자</a:t>
            </a:r>
            <a:endParaRPr lang="en-US" altLang="ko-KR" sz="1400" b="1" dirty="0">
              <a:latin typeface="+mn-ea"/>
            </a:endParaRPr>
          </a:p>
          <a:p>
            <a:pPr marL="0" lvl="1">
              <a:lnSpc>
                <a:spcPts val="1600"/>
              </a:lnSpc>
              <a:spcBef>
                <a:spcPts val="50"/>
              </a:spcBef>
            </a:pPr>
            <a:r>
              <a:rPr lang="ko-KR" altLang="en-US" sz="1100" dirty="0" smtClean="0"/>
              <a:t>김수연대표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엄승우팀장</a:t>
            </a:r>
            <a:endParaRPr lang="en-US" altLang="ko-KR" sz="1100" dirty="0"/>
          </a:p>
          <a:p>
            <a:pPr marL="0" lvl="1">
              <a:lnSpc>
                <a:spcPts val="1600"/>
              </a:lnSpc>
              <a:spcBef>
                <a:spcPts val="50"/>
              </a:spcBef>
            </a:pPr>
            <a:endParaRPr lang="en-US" altLang="ko-KR" sz="11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747DE26-7155-4451-A49B-A2E21F326037}" type="slidenum">
              <a:rPr lang="ko-KR" altLang="en-US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1255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528" y="2711961"/>
            <a:ext cx="3442872" cy="34286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476" y="1107016"/>
            <a:ext cx="3990044" cy="12265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77814" y="106618"/>
            <a:ext cx="2056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pc="-150" dirty="0" smtClean="0">
                <a:latin typeface="맑은 고딕" pitchFamily="50" charset="-127"/>
                <a:ea typeface="맑은 고딕" pitchFamily="50" charset="-127"/>
              </a:rPr>
              <a:t>2.2  Repository </a:t>
            </a:r>
            <a:r>
              <a:rPr lang="ko-KR" altLang="en-US" b="1" spc="-150" dirty="0" smtClean="0">
                <a:latin typeface="맑은 고딕" pitchFamily="50" charset="-127"/>
                <a:ea typeface="맑은 고딕" pitchFamily="50" charset="-127"/>
              </a:rPr>
              <a:t>생성</a:t>
            </a:r>
            <a:endParaRPr lang="ko-KR" altLang="en-US" b="1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16496" y="753551"/>
            <a:ext cx="9001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lvl="1" indent="-228600">
              <a:lnSpc>
                <a:spcPts val="1600"/>
              </a:lnSpc>
              <a:spcBef>
                <a:spcPts val="50"/>
              </a:spcBef>
              <a:buFont typeface="+mj-ea"/>
              <a:buAutoNum type="circleNumDbPlain"/>
            </a:pPr>
            <a:r>
              <a:rPr lang="en-US" altLang="ko-KR" sz="1100" dirty="0" smtClean="0"/>
              <a:t>[+] </a:t>
            </a:r>
            <a:r>
              <a:rPr lang="ko-KR" altLang="en-US" sz="1100" dirty="0" smtClean="0"/>
              <a:t>버튼 </a:t>
            </a:r>
            <a:r>
              <a:rPr lang="en-US" altLang="ko-KR" sz="1100" dirty="0" smtClean="0"/>
              <a:t>&gt; [New repository]</a:t>
            </a:r>
            <a:endParaRPr lang="en-US" altLang="ko-KR" sz="11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747DE26-7155-4451-A49B-A2E21F326037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52500" y="2368418"/>
            <a:ext cx="9001000" cy="297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lvl="1" indent="-228600">
              <a:lnSpc>
                <a:spcPts val="1600"/>
              </a:lnSpc>
              <a:spcBef>
                <a:spcPts val="50"/>
              </a:spcBef>
              <a:buFont typeface="+mj-ea"/>
              <a:buAutoNum type="circleNumDbPlain" startAt="2"/>
            </a:pPr>
            <a:r>
              <a:rPr lang="en-US" altLang="ko-KR" sz="1100" dirty="0" smtClean="0"/>
              <a:t>Repositories </a:t>
            </a:r>
            <a:r>
              <a:rPr lang="ko-KR" altLang="en-US" sz="1100" dirty="0" smtClean="0"/>
              <a:t>기본정보 입력 및 생성</a:t>
            </a:r>
            <a:endParaRPr lang="en-US" altLang="ko-KR" sz="1100" dirty="0"/>
          </a:p>
        </p:txBody>
      </p:sp>
      <p:sp>
        <p:nvSpPr>
          <p:cNvPr id="9" name="직사각형 8"/>
          <p:cNvSpPr/>
          <p:nvPr/>
        </p:nvSpPr>
        <p:spPr>
          <a:xfrm>
            <a:off x="1478128" y="3447971"/>
            <a:ext cx="1230170" cy="204525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741246" y="3920293"/>
            <a:ext cx="3460085" cy="253681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741247" y="4199532"/>
            <a:ext cx="899360" cy="597619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742603" y="5905188"/>
            <a:ext cx="735525" cy="239470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TextBox 13"/>
          <p:cNvSpPr txBox="1"/>
          <p:nvPr/>
        </p:nvSpPr>
        <p:spPr>
          <a:xfrm>
            <a:off x="2817890" y="3421664"/>
            <a:ext cx="2678833" cy="230832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900" dirty="0" smtClean="0">
                <a:solidFill>
                  <a:srgbClr val="FF0000"/>
                </a:solidFill>
              </a:rPr>
              <a:t>Repository  </a:t>
            </a:r>
            <a:r>
              <a:rPr lang="ko-KR" altLang="en-US" sz="900" dirty="0" smtClean="0">
                <a:solidFill>
                  <a:srgbClr val="FF0000"/>
                </a:solidFill>
              </a:rPr>
              <a:t>이름</a:t>
            </a:r>
            <a:endParaRPr lang="en-US" altLang="ko-KR" sz="900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460601" y="4380474"/>
            <a:ext cx="3732759" cy="507831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900" dirty="0" smtClean="0">
                <a:solidFill>
                  <a:srgbClr val="FF0000"/>
                </a:solidFill>
              </a:rPr>
              <a:t>Private </a:t>
            </a:r>
            <a:r>
              <a:rPr lang="ko-KR" altLang="en-US" sz="900" dirty="0" smtClean="0">
                <a:solidFill>
                  <a:srgbClr val="FF0000"/>
                </a:solidFill>
              </a:rPr>
              <a:t>선택</a:t>
            </a:r>
            <a:endParaRPr lang="en-US" altLang="ko-KR" sz="900" dirty="0" smtClean="0">
              <a:solidFill>
                <a:srgbClr val="FF0000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altLang="ko-KR" sz="900" dirty="0" smtClean="0">
                <a:solidFill>
                  <a:srgbClr val="FF0000"/>
                </a:solidFill>
              </a:rPr>
              <a:t>Public :  </a:t>
            </a:r>
            <a:r>
              <a:rPr lang="ko-KR" altLang="en-US" sz="900" dirty="0" smtClean="0">
                <a:solidFill>
                  <a:srgbClr val="FF0000"/>
                </a:solidFill>
              </a:rPr>
              <a:t>소스코드를 불특정 다수에 오픈</a:t>
            </a:r>
            <a:r>
              <a:rPr lang="en-US" altLang="ko-KR" sz="900" dirty="0" smtClean="0">
                <a:solidFill>
                  <a:srgbClr val="FF0000"/>
                </a:solidFill>
              </a:rPr>
              <a:t>(</a:t>
            </a:r>
            <a:r>
              <a:rPr lang="ko-KR" altLang="en-US" sz="900" dirty="0" smtClean="0">
                <a:solidFill>
                  <a:srgbClr val="FF0000"/>
                </a:solidFill>
              </a:rPr>
              <a:t>수정</a:t>
            </a:r>
            <a:r>
              <a:rPr lang="en-US" altLang="ko-KR" sz="900" dirty="0" smtClean="0">
                <a:solidFill>
                  <a:srgbClr val="FF0000"/>
                </a:solidFill>
              </a:rPr>
              <a:t>X, </a:t>
            </a:r>
            <a:r>
              <a:rPr lang="ko-KR" altLang="en-US" sz="900" dirty="0" smtClean="0">
                <a:solidFill>
                  <a:srgbClr val="FF0000"/>
                </a:solidFill>
              </a:rPr>
              <a:t>읽기 및 복사</a:t>
            </a:r>
            <a:r>
              <a:rPr lang="en-US" altLang="ko-KR" sz="900" dirty="0" smtClean="0">
                <a:solidFill>
                  <a:srgbClr val="FF0000"/>
                </a:solidFill>
              </a:rPr>
              <a:t>O)</a:t>
            </a:r>
          </a:p>
          <a:p>
            <a:pPr marL="171450" indent="-171450">
              <a:buFontTx/>
              <a:buChar char="-"/>
            </a:pPr>
            <a:r>
              <a:rPr lang="en-US" altLang="ko-KR" sz="900" dirty="0" smtClean="0">
                <a:solidFill>
                  <a:srgbClr val="FF0000"/>
                </a:solidFill>
              </a:rPr>
              <a:t>Private :  </a:t>
            </a:r>
            <a:r>
              <a:rPr lang="ko-KR" altLang="en-US" sz="900" dirty="0" smtClean="0">
                <a:solidFill>
                  <a:srgbClr val="FF0000"/>
                </a:solidFill>
              </a:rPr>
              <a:t>초대된 사람에만 소스코드 공유</a:t>
            </a:r>
            <a:endParaRPr lang="en-US" altLang="ko-KR" sz="900" dirty="0">
              <a:solidFill>
                <a:srgbClr val="FF0000"/>
              </a:solidFill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1522499" y="5926861"/>
            <a:ext cx="2678833" cy="230832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900" dirty="0" smtClean="0">
                <a:solidFill>
                  <a:srgbClr val="FF0000"/>
                </a:solidFill>
              </a:rPr>
              <a:t>Repository  </a:t>
            </a:r>
            <a:r>
              <a:rPr lang="ko-KR" altLang="en-US" sz="900" dirty="0" smtClean="0">
                <a:solidFill>
                  <a:srgbClr val="FF0000"/>
                </a:solidFill>
              </a:rPr>
              <a:t>생성</a:t>
            </a:r>
            <a:endParaRPr lang="en-US" altLang="ko-KR" sz="900" dirty="0">
              <a:solidFill>
                <a:srgbClr val="FF0000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321415" y="1131730"/>
            <a:ext cx="1406617" cy="1201794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2" name="TextBox 15"/>
          <p:cNvSpPr txBox="1"/>
          <p:nvPr/>
        </p:nvSpPr>
        <p:spPr>
          <a:xfrm>
            <a:off x="4323264" y="3912364"/>
            <a:ext cx="2213912" cy="230832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900" dirty="0" smtClean="0">
                <a:solidFill>
                  <a:srgbClr val="FF0000"/>
                </a:solidFill>
              </a:rPr>
              <a:t>Repository  </a:t>
            </a:r>
            <a:r>
              <a:rPr lang="ko-KR" altLang="en-US" sz="900" dirty="0" smtClean="0">
                <a:solidFill>
                  <a:srgbClr val="FF0000"/>
                </a:solidFill>
              </a:rPr>
              <a:t>설</a:t>
            </a:r>
            <a:r>
              <a:rPr lang="ko-KR" altLang="en-US" sz="900" dirty="0">
                <a:solidFill>
                  <a:srgbClr val="FF0000"/>
                </a:solidFill>
              </a:rPr>
              <a:t>명</a:t>
            </a:r>
            <a:endParaRPr lang="en-US" altLang="ko-KR" sz="900" dirty="0">
              <a:solidFill>
                <a:srgbClr val="FF0000"/>
              </a:solidFill>
            </a:endParaRPr>
          </a:p>
        </p:txBody>
      </p:sp>
      <p:cxnSp>
        <p:nvCxnSpPr>
          <p:cNvPr id="35" name="직선 화살표 연결선 34"/>
          <p:cNvCxnSpPr/>
          <p:nvPr/>
        </p:nvCxnSpPr>
        <p:spPr>
          <a:xfrm flipV="1">
            <a:off x="1663422" y="4528204"/>
            <a:ext cx="2762725" cy="1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모서리가 둥근 직사각형 42"/>
          <p:cNvSpPr/>
          <p:nvPr/>
        </p:nvSpPr>
        <p:spPr>
          <a:xfrm>
            <a:off x="3216570" y="1024976"/>
            <a:ext cx="126000" cy="125933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/>
              <a:t>1</a:t>
            </a:r>
            <a:endParaRPr lang="ko-KR" altLang="en-US" sz="800" dirty="0"/>
          </a:p>
        </p:txBody>
      </p:sp>
      <p:sp>
        <p:nvSpPr>
          <p:cNvPr id="44" name="모서리가 둥근 직사각형 43"/>
          <p:cNvSpPr/>
          <p:nvPr/>
        </p:nvSpPr>
        <p:spPr>
          <a:xfrm>
            <a:off x="2564956" y="3355410"/>
            <a:ext cx="238814" cy="125933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2-1</a:t>
            </a:r>
            <a:endParaRPr lang="ko-KR" altLang="en-US" sz="800" dirty="0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4066114" y="3847611"/>
            <a:ext cx="238814" cy="125933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2-2</a:t>
            </a:r>
            <a:endParaRPr lang="ko-KR" altLang="en-US" sz="800" dirty="0"/>
          </a:p>
        </p:txBody>
      </p:sp>
      <p:sp>
        <p:nvSpPr>
          <p:cNvPr id="46" name="모서리가 둥근 직사각형 45"/>
          <p:cNvSpPr/>
          <p:nvPr/>
        </p:nvSpPr>
        <p:spPr>
          <a:xfrm>
            <a:off x="1620487" y="4220164"/>
            <a:ext cx="238814" cy="125933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2-3</a:t>
            </a:r>
            <a:endParaRPr lang="ko-KR" altLang="en-US" sz="800" dirty="0"/>
          </a:p>
        </p:txBody>
      </p:sp>
      <p:sp>
        <p:nvSpPr>
          <p:cNvPr id="47" name="모서리가 둥근 직사각형 46"/>
          <p:cNvSpPr/>
          <p:nvPr/>
        </p:nvSpPr>
        <p:spPr>
          <a:xfrm>
            <a:off x="1378944" y="5821740"/>
            <a:ext cx="238814" cy="125933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2-4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3853325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273" y="1143619"/>
            <a:ext cx="5864807" cy="49496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77814" y="106618"/>
            <a:ext cx="2056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pc="-150" dirty="0" smtClean="0">
                <a:latin typeface="맑은 고딕" pitchFamily="50" charset="-127"/>
                <a:ea typeface="맑은 고딕" pitchFamily="50" charset="-127"/>
              </a:rPr>
              <a:t>2.2  Repository </a:t>
            </a:r>
            <a:r>
              <a:rPr lang="ko-KR" altLang="en-US" b="1" spc="-150" dirty="0" smtClean="0">
                <a:latin typeface="맑은 고딕" pitchFamily="50" charset="-127"/>
                <a:ea typeface="맑은 고딕" pitchFamily="50" charset="-127"/>
              </a:rPr>
              <a:t>생성</a:t>
            </a:r>
            <a:endParaRPr lang="ko-KR" altLang="en-US" b="1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16496" y="753551"/>
            <a:ext cx="9001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lvl="1" indent="-228600">
              <a:lnSpc>
                <a:spcPts val="1600"/>
              </a:lnSpc>
              <a:spcBef>
                <a:spcPts val="50"/>
              </a:spcBef>
              <a:buFont typeface="+mj-ea"/>
              <a:buAutoNum type="circleNumDbPlain" startAt="3"/>
            </a:pPr>
            <a:r>
              <a:rPr lang="ko-KR" altLang="en-US" sz="1100" dirty="0" smtClean="0"/>
              <a:t>생성된 </a:t>
            </a:r>
            <a:r>
              <a:rPr lang="en-US" altLang="ko-KR" sz="1100" dirty="0" err="1" smtClean="0"/>
              <a:t>Repositiory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확인</a:t>
            </a:r>
            <a:endParaRPr lang="en-US" altLang="ko-KR" sz="11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747DE26-7155-4451-A49B-A2E21F326037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1362935" y="1588978"/>
            <a:ext cx="792089" cy="202754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6" name="TextBox 13"/>
          <p:cNvSpPr txBox="1"/>
          <p:nvPr/>
        </p:nvSpPr>
        <p:spPr>
          <a:xfrm>
            <a:off x="2130151" y="1573268"/>
            <a:ext cx="2678833" cy="230832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900" dirty="0" smtClean="0">
                <a:solidFill>
                  <a:srgbClr val="FF0000"/>
                </a:solidFill>
              </a:rPr>
              <a:t>Repository  </a:t>
            </a:r>
            <a:r>
              <a:rPr lang="ko-KR" altLang="en-US" sz="900" dirty="0" smtClean="0">
                <a:solidFill>
                  <a:srgbClr val="FF0000"/>
                </a:solidFill>
              </a:rPr>
              <a:t>이름</a:t>
            </a:r>
            <a:endParaRPr lang="en-US" altLang="ko-KR" sz="900" dirty="0">
              <a:solidFill>
                <a:srgbClr val="FF0000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648744" y="2612198"/>
            <a:ext cx="3456384" cy="216024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9" name="TextBox 13"/>
          <p:cNvSpPr txBox="1"/>
          <p:nvPr/>
        </p:nvSpPr>
        <p:spPr>
          <a:xfrm>
            <a:off x="6208965" y="2585201"/>
            <a:ext cx="2678833" cy="230832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900" dirty="0" err="1" smtClean="0">
                <a:solidFill>
                  <a:srgbClr val="FF0000"/>
                </a:solidFill>
              </a:rPr>
              <a:t>git</a:t>
            </a:r>
            <a:r>
              <a:rPr lang="en-US" altLang="ko-KR" sz="900" dirty="0" smtClean="0">
                <a:solidFill>
                  <a:srgbClr val="FF0000"/>
                </a:solidFill>
              </a:rPr>
              <a:t> </a:t>
            </a:r>
            <a:r>
              <a:rPr lang="en-US" altLang="ko-KR" sz="900" dirty="0" err="1" smtClean="0">
                <a:solidFill>
                  <a:srgbClr val="FF0000"/>
                </a:solidFill>
              </a:rPr>
              <a:t>url</a:t>
            </a:r>
            <a:endParaRPr lang="en-US" altLang="ko-KR" sz="9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2817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chemeClr val="tx1"/>
          </a:solidFill>
          <a:headEnd type="none" w="med" len="med"/>
          <a:tailEnd type="triangl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100" spc="-15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13624</TotalTime>
  <Words>1691</Words>
  <Application>Microsoft Office PowerPoint</Application>
  <PresentationFormat>A4 용지(210x297mm)</PresentationFormat>
  <Paragraphs>329</Paragraphs>
  <Slides>36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37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PC</dc:creator>
  <cp:lastModifiedBy>taran</cp:lastModifiedBy>
  <cp:revision>642</cp:revision>
  <dcterms:created xsi:type="dcterms:W3CDTF">2021-12-13T04:52:36Z</dcterms:created>
  <dcterms:modified xsi:type="dcterms:W3CDTF">2022-03-21T08:04:31Z</dcterms:modified>
</cp:coreProperties>
</file>