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459" r:id="rId5"/>
    <p:sldId id="460" r:id="rId6"/>
    <p:sldId id="259" r:id="rId7"/>
    <p:sldId id="454" r:id="rId8"/>
    <p:sldId id="456" r:id="rId9"/>
    <p:sldId id="457" r:id="rId10"/>
    <p:sldId id="458" r:id="rId11"/>
    <p:sldId id="461" r:id="rId12"/>
    <p:sldId id="462" r:id="rId13"/>
    <p:sldId id="463" r:id="rId14"/>
    <p:sldId id="464" r:id="rId15"/>
    <p:sldId id="465" r:id="rId16"/>
    <p:sldId id="466" r:id="rId17"/>
    <p:sldId id="2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79" r:id="rId31"/>
    <p:sldId id="480" r:id="rId32"/>
    <p:sldId id="481" r:id="rId33"/>
    <p:sldId id="482" r:id="rId34"/>
    <p:sldId id="484" r:id="rId35"/>
    <p:sldId id="483" r:id="rId36"/>
    <p:sldId id="485" r:id="rId3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DF17885-5D03-4E7F-9ECB-A34ED8D185D0}">
          <p14:sldIdLst>
            <p14:sldId id="256"/>
            <p14:sldId id="257"/>
            <p14:sldId id="258"/>
          </p14:sldIdLst>
        </p14:section>
        <p14:section name="1. 개요" id="{E461933E-A313-4439-91AC-12B41E87681B}">
          <p14:sldIdLst>
            <p14:sldId id="459"/>
            <p14:sldId id="460"/>
          </p14:sldIdLst>
        </p14:section>
        <p14:section name="2. GitHub 관리자" id="{A78AC533-1584-4978-B48D-9A3710C0AD21}">
          <p14:sldIdLst>
            <p14:sldId id="259"/>
            <p14:sldId id="454"/>
            <p14:sldId id="456"/>
            <p14:sldId id="457"/>
            <p14:sldId id="458"/>
            <p14:sldId id="461"/>
            <p14:sldId id="462"/>
            <p14:sldId id="463"/>
            <p14:sldId id="464"/>
            <p14:sldId id="465"/>
            <p14:sldId id="466"/>
          </p14:sldIdLst>
        </p14:section>
        <p14:section name="3. GitHub 사용자" id="{43DA917F-67A3-414D-A235-C4A0FA8FB531}">
          <p14:sldIdLst>
            <p14:sldId id="2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4"/>
            <p14:sldId id="483"/>
            <p14:sldId id="48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CCFF"/>
    <a:srgbClr val="660066"/>
    <a:srgbClr val="595959"/>
    <a:srgbClr val="FFFFCC"/>
    <a:srgbClr val="0000FF"/>
    <a:srgbClr val="0066FF"/>
    <a:srgbClr val="00B0F0"/>
    <a:srgbClr val="B2B2B2"/>
    <a:srgbClr val="0F4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9" autoAdjust="0"/>
    <p:restoredTop sz="94683" autoAdjust="0"/>
  </p:normalViewPr>
  <p:slideViewPr>
    <p:cSldViewPr>
      <p:cViewPr varScale="1">
        <p:scale>
          <a:sx n="116" d="100"/>
          <a:sy n="116" d="100"/>
        </p:scale>
        <p:origin x="-1188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728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180"/>
    </p:cViewPr>
  </p:sorterViewPr>
  <p:notesViewPr>
    <p:cSldViewPr>
      <p:cViewPr varScale="1">
        <p:scale>
          <a:sx n="92" d="100"/>
          <a:sy n="92" d="100"/>
        </p:scale>
        <p:origin x="-354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7DBE6-BA74-4625-B85E-55ECC680FE8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53FC7-4E25-4480-BB85-5804A59EF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771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D3EB2-73A5-4D94-90B9-573E56D8093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9CCC9-1A3E-458C-B083-18DC01887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656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100301" y="1461928"/>
            <a:ext cx="5802922" cy="53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GitHub Logo, history, meaning, symbol, 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29" y="960032"/>
            <a:ext cx="878655" cy="50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오하진_넥사크로가이드\TaranNexacroN\_resource_\_theme_\nxui\images\sta_TF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574204"/>
            <a:ext cx="8286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49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2E0D-EFD3-4F17-ACD4-91432BB6E77E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63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0EC7-1321-42C9-90B4-596FC831F68F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92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2C24-6EB5-4C1D-B8DD-9B13DFD463BF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0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7211-5F4E-476E-BED1-3933515F96F7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59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708027"/>
            <a:ext cx="99012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6515522"/>
            <a:ext cx="99012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48196" y="6518276"/>
            <a:ext cx="4810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747DE26-7155-4451-A49B-A2E21F32603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 descr="GitHub Logo, history, meaning, symbol,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85" y="6460140"/>
            <a:ext cx="779287" cy="44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오하진_넥사크로가이드\TaranNexacroN\_resource_\_theme_\nxui\images\sta_TF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97352"/>
            <a:ext cx="462328" cy="21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07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883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548680"/>
            <a:ext cx="826536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6515522"/>
            <a:ext cx="99012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48196" y="6518276"/>
            <a:ext cx="4810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747DE26-7155-4451-A49B-A2E21F32603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9268936" y="23993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0" i="1" spc="-150" dirty="0" smtClean="0">
                <a:solidFill>
                  <a:schemeClr val="bg1">
                    <a:lumMod val="65000"/>
                  </a:schemeClr>
                </a:solidFill>
              </a:rPr>
              <a:t>1.</a:t>
            </a:r>
            <a:r>
              <a:rPr lang="en-US" altLang="ko-KR" sz="1200" b="0" i="1" spc="-150" baseline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200" b="0" i="1" spc="-150" baseline="0" dirty="0" smtClean="0">
                <a:solidFill>
                  <a:schemeClr val="bg1">
                    <a:lumMod val="65000"/>
                  </a:schemeClr>
                </a:solidFill>
              </a:rPr>
              <a:t>개요</a:t>
            </a:r>
            <a:endParaRPr lang="ko-KR" altLang="en-US" sz="1200" b="0" i="1" spc="-1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 userDrawn="1"/>
        </p:nvCxnSpPr>
        <p:spPr>
          <a:xfrm>
            <a:off x="8193360" y="548680"/>
            <a:ext cx="17420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GitHub Logo, history, meaning, symbol,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85" y="6460140"/>
            <a:ext cx="779287" cy="44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오하진_넥사크로가이드\TaranNexacroN\_resource_\_theme_\nxui\images\sta_TF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97352"/>
            <a:ext cx="462328" cy="21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699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548680"/>
            <a:ext cx="826536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6515522"/>
            <a:ext cx="99012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48196" y="6518276"/>
            <a:ext cx="4810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747DE26-7155-4451-A49B-A2E21F32603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8481862" y="239931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0" i="1" spc="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ko-KR" sz="1200" b="0" i="1" spc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altLang="ko-KR" sz="1200" b="0" i="1" spc="0" baseline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200" b="0" i="1" spc="0" baseline="0" dirty="0" smtClean="0">
                <a:solidFill>
                  <a:schemeClr val="bg1">
                    <a:lumMod val="65000"/>
                  </a:schemeClr>
                </a:solidFill>
              </a:rPr>
              <a:t>GitHub </a:t>
            </a:r>
            <a:r>
              <a:rPr lang="ko-KR" altLang="en-US" sz="1200" b="0" i="1" spc="0" baseline="0" dirty="0" smtClean="0">
                <a:solidFill>
                  <a:schemeClr val="bg1">
                    <a:lumMod val="65000"/>
                  </a:schemeClr>
                </a:solidFill>
              </a:rPr>
              <a:t>관리자</a:t>
            </a:r>
          </a:p>
        </p:txBody>
      </p:sp>
      <p:cxnSp>
        <p:nvCxnSpPr>
          <p:cNvPr id="30" name="직선 연결선 29"/>
          <p:cNvCxnSpPr/>
          <p:nvPr userDrawn="1"/>
        </p:nvCxnSpPr>
        <p:spPr>
          <a:xfrm>
            <a:off x="8193360" y="548680"/>
            <a:ext cx="17420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GitHub Logo, history, meaning, symbol,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85" y="6460140"/>
            <a:ext cx="779287" cy="44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오하진_넥사크로가이드\TaranNexacroN\_resource_\_theme_\nxui\images\sta_TF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97352"/>
            <a:ext cx="462328" cy="21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084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548680"/>
            <a:ext cx="826536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6515522"/>
            <a:ext cx="99012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48196" y="6518276"/>
            <a:ext cx="4810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747DE26-7155-4451-A49B-A2E21F32603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8481862" y="239931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0" i="1" spc="0" baseline="0" dirty="0" smtClean="0">
                <a:solidFill>
                  <a:schemeClr val="bg1">
                    <a:lumMod val="65000"/>
                  </a:schemeClr>
                </a:solidFill>
              </a:rPr>
              <a:t>3. GitHub </a:t>
            </a:r>
            <a:r>
              <a:rPr lang="ko-KR" altLang="en-US" sz="1200" b="0" i="1" spc="0" baseline="0" dirty="0" smtClean="0">
                <a:solidFill>
                  <a:schemeClr val="bg1">
                    <a:lumMod val="65000"/>
                  </a:schemeClr>
                </a:solidFill>
              </a:rPr>
              <a:t>사용자</a:t>
            </a:r>
          </a:p>
        </p:txBody>
      </p:sp>
      <p:cxnSp>
        <p:nvCxnSpPr>
          <p:cNvPr id="30" name="직선 연결선 29"/>
          <p:cNvCxnSpPr/>
          <p:nvPr userDrawn="1"/>
        </p:nvCxnSpPr>
        <p:spPr>
          <a:xfrm>
            <a:off x="8193360" y="548680"/>
            <a:ext cx="17420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GitHub Logo, history, meaning, symbol,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85" y="6460140"/>
            <a:ext cx="779287" cy="44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오하진_넥사크로가이드\TaranNexacroN\_resource_\_theme_\nxui\images\sta_TF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97352"/>
            <a:ext cx="462328" cy="21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94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611-7355-4CD6-9D37-CE0E25AA3363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39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AFE4-1E65-4FC7-9CF4-750FE7372964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16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79C5-E751-4210-A5DF-F52B09B9C6C0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8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3A49-8CEA-4A9A-8922-BBC449840748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7DE26-7155-4451-A49B-A2E21F3260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53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3" r:id="rId5"/>
    <p:sldLayoutId id="2147483664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mailto:taran@ssding.com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taran@ssding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taran@ssding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3611" y="2634911"/>
            <a:ext cx="4435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GitHub </a:t>
            </a:r>
            <a:r>
              <a:rPr lang="ko-KR" altLang="en-US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사용가이드</a:t>
            </a:r>
            <a:endParaRPr lang="en-US" altLang="ko-KR" sz="4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183" y="4561517"/>
            <a:ext cx="9669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2022.03.18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611" y="3316922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타란유엑스디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3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70" y="2204863"/>
            <a:ext cx="5070677" cy="20975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425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2.3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로컬의 소스를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Repository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에 업로드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496" y="753551"/>
            <a:ext cx="928903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※ Git</a:t>
            </a:r>
            <a:r>
              <a:rPr lang="ko-KR" altLang="en-US" sz="1100" dirty="0" smtClean="0"/>
              <a:t>을 사용하여 </a:t>
            </a:r>
            <a:r>
              <a:rPr lang="en-US" altLang="ko-KR" sz="1100" dirty="0" smtClean="0"/>
              <a:t>Repository</a:t>
            </a:r>
            <a:r>
              <a:rPr lang="ko-KR" altLang="en-US" sz="1100" dirty="0" smtClean="0"/>
              <a:t>에 파일을 업로드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다운로드 하려면 환경 </a:t>
            </a:r>
            <a:r>
              <a:rPr lang="ko-KR" altLang="en-US" sz="1100" dirty="0" err="1" smtClean="0"/>
              <a:t>셋팅</a:t>
            </a:r>
            <a:r>
              <a:rPr lang="ko-KR" altLang="en-US" sz="1100" dirty="0" smtClean="0"/>
              <a:t> 필요</a:t>
            </a:r>
            <a:r>
              <a:rPr lang="en-US" altLang="ko-KR" sz="1100" dirty="0" smtClean="0"/>
              <a:t>.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본 문서의 </a:t>
            </a:r>
            <a:r>
              <a:rPr lang="en-US" altLang="ko-KR" sz="1100" dirty="0" smtClean="0"/>
              <a:t>[</a:t>
            </a:r>
            <a:r>
              <a:rPr lang="en-US" altLang="ko-KR" sz="1100" dirty="0" smtClean="0">
                <a:hlinkClick r:id="" action="ppaction://noaction"/>
              </a:rPr>
              <a:t>4. Git </a:t>
            </a:r>
            <a:r>
              <a:rPr lang="ko-KR" altLang="en-US" sz="1100" dirty="0" smtClean="0">
                <a:hlinkClick r:id="" action="ppaction://noaction"/>
              </a:rPr>
              <a:t>사용방법 </a:t>
            </a:r>
            <a:r>
              <a:rPr lang="en-US" altLang="ko-KR" sz="1100" dirty="0" smtClean="0">
                <a:hlinkClick r:id="" action="ppaction://noaction"/>
              </a:rPr>
              <a:t>&gt; 4-1 </a:t>
            </a:r>
            <a:r>
              <a:rPr lang="ko-KR" altLang="en-US" sz="1100" dirty="0" smtClean="0">
                <a:hlinkClick r:id="" action="ppaction://noaction"/>
              </a:rPr>
              <a:t>환경설정</a:t>
            </a:r>
            <a:r>
              <a:rPr lang="en-US" altLang="ko-KR" sz="1100" dirty="0" smtClean="0"/>
              <a:t>]</a:t>
            </a:r>
            <a:r>
              <a:rPr lang="ko-KR" altLang="en-US" sz="1100" dirty="0" smtClean="0"/>
              <a:t> 페이지를 참고하여 환경 설정을 먼저 진행하세요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다음 업로드 방법은 </a:t>
            </a:r>
            <a:r>
              <a:rPr lang="ko-KR" altLang="en-US" sz="1100" dirty="0" err="1" smtClean="0"/>
              <a:t>셋팅이</a:t>
            </a:r>
            <a:r>
              <a:rPr lang="ko-KR" altLang="en-US" sz="1100" dirty="0" smtClean="0"/>
              <a:t> 되었음을 간주합니다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  </a:t>
            </a: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496" y="1351801"/>
            <a:ext cx="900100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ko-KR" altLang="en-US" sz="1100" dirty="0" smtClean="0"/>
              <a:t>로컬</a:t>
            </a:r>
            <a:r>
              <a:rPr lang="en-US" altLang="ko-KR" sz="1100" dirty="0" smtClean="0"/>
              <a:t>PC</a:t>
            </a:r>
            <a:r>
              <a:rPr lang="ko-KR" altLang="en-US" sz="1100" dirty="0" smtClean="0"/>
              <a:t>에서 프로젝트가 있는 루트 경로에서 파일 탐색기 실행</a:t>
            </a:r>
            <a:endParaRPr lang="en-US" altLang="ko-KR" sz="1100" dirty="0" smtClean="0"/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ko-KR" altLang="en-US" sz="1100" dirty="0" smtClean="0"/>
              <a:t>빈 영역에서 마우스 우 클릭 후 </a:t>
            </a:r>
            <a:r>
              <a:rPr lang="en-US" altLang="ko-KR" sz="1100" dirty="0" smtClean="0"/>
              <a:t>[Git Bash Here]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125" y="3356992"/>
            <a:ext cx="1793802" cy="2473485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478171" y="2137800"/>
            <a:ext cx="126000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29442" y="4788914"/>
            <a:ext cx="126000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2616846" y="4858155"/>
            <a:ext cx="1406617" cy="16631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5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82" y="4022315"/>
            <a:ext cx="5205370" cy="2712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425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2.3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로컬의 소스를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Repository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에 업로드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496" y="753551"/>
            <a:ext cx="90010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3"/>
            </a:pPr>
            <a:r>
              <a:rPr lang="ko-KR" altLang="en-US" sz="1100" dirty="0" smtClean="0"/>
              <a:t>다음 </a:t>
            </a:r>
            <a:r>
              <a:rPr lang="en-US" altLang="ko-KR" sz="1100" dirty="0" smtClean="0"/>
              <a:t>Git Bash </a:t>
            </a:r>
            <a:r>
              <a:rPr lang="ko-KR" altLang="en-US" sz="1100" dirty="0" smtClean="0"/>
              <a:t>창에 다음 명령어 순차적으로 입력</a:t>
            </a:r>
            <a:endParaRPr lang="en-US" altLang="ko-KR" sz="11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04528" y="2663086"/>
            <a:ext cx="5184576" cy="86177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sz="1000" dirty="0" smtClean="0">
                <a:solidFill>
                  <a:schemeClr val="bg2"/>
                </a:solidFill>
                <a:latin typeface="Arial Unicode MS" panose="020B0604020202020204" pitchFamily="50" charset="-127"/>
                <a:ea typeface="ui-monospace"/>
              </a:rPr>
              <a:t>git</a:t>
            </a:r>
            <a:r>
              <a:rPr lang="en-US" altLang="ko-KR" sz="1000" dirty="0" smtClean="0">
                <a:solidFill>
                  <a:schemeClr val="bg2"/>
                </a:solidFill>
                <a:latin typeface="Arial Unicode MS" panose="020B0604020202020204" pitchFamily="50" charset="-127"/>
                <a:ea typeface="ui-monospace"/>
              </a:rPr>
              <a:t> </a:t>
            </a:r>
            <a:r>
              <a:rPr lang="en-US" altLang="ko-KR" sz="1000" dirty="0" err="1" smtClean="0">
                <a:solidFill>
                  <a:schemeClr val="bg2"/>
                </a:solidFill>
                <a:latin typeface="+mn-ea"/>
              </a:rPr>
              <a:t>init</a:t>
            </a:r>
            <a:endParaRPr lang="en-US" altLang="ko-KR" sz="1000" dirty="0" smtClean="0">
              <a:solidFill>
                <a:schemeClr val="bg2"/>
              </a:solidFill>
              <a:latin typeface="+mn-ea"/>
            </a:endParaRPr>
          </a:p>
          <a:p>
            <a:r>
              <a:rPr lang="ko-KR" altLang="ko-KR" sz="1000" dirty="0">
                <a:solidFill>
                  <a:schemeClr val="bg2"/>
                </a:solidFill>
                <a:latin typeface="Arial Unicode MS" panose="020B0604020202020204" pitchFamily="50" charset="-127"/>
                <a:ea typeface="ui-monospace"/>
              </a:rPr>
              <a:t>git remote add origin </a:t>
            </a:r>
            <a:r>
              <a:rPr lang="en-US" altLang="ko-KR" sz="1000" dirty="0">
                <a:solidFill>
                  <a:schemeClr val="accent6"/>
                </a:solidFill>
                <a:latin typeface="Arial Unicode MS" panose="020B0604020202020204" pitchFamily="50" charset="-127"/>
                <a:ea typeface="ui-monospace"/>
              </a:rPr>
              <a:t>https://github.com/taranuxd/test.git</a:t>
            </a:r>
            <a:r>
              <a:rPr lang="ko-KR" altLang="ko-KR" sz="1000" dirty="0" smtClean="0">
                <a:solidFill>
                  <a:schemeClr val="bg2"/>
                </a:solidFill>
              </a:rPr>
              <a:t> </a:t>
            </a:r>
            <a:endParaRPr lang="ko-KR" altLang="ko-KR" sz="1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r>
              <a:rPr lang="en-US" altLang="ko-KR" sz="1000" dirty="0" err="1" smtClean="0">
                <a:solidFill>
                  <a:schemeClr val="bg1"/>
                </a:solidFill>
                <a:latin typeface="+mn-ea"/>
              </a:rPr>
              <a:t>git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 add .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err="1" smtClean="0">
                <a:solidFill>
                  <a:schemeClr val="bg1"/>
                </a:solidFill>
                <a:latin typeface="+mn-ea"/>
              </a:rPr>
              <a:t>git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 commit -m “</a:t>
            </a:r>
            <a:r>
              <a:rPr lang="ko-KR" altLang="en-US" sz="1000" dirty="0" err="1" smtClean="0">
                <a:solidFill>
                  <a:schemeClr val="accent6"/>
                </a:solidFill>
                <a:latin typeface="+mn-ea"/>
              </a:rPr>
              <a:t>첫번째</a:t>
            </a:r>
            <a:r>
              <a:rPr lang="ko-KR" altLang="en-US" sz="1000" dirty="0" smtClean="0">
                <a:solidFill>
                  <a:schemeClr val="accent6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chemeClr val="accent6"/>
                </a:solidFill>
                <a:latin typeface="+mn-ea"/>
              </a:rPr>
              <a:t>커밋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”</a:t>
            </a:r>
          </a:p>
          <a:p>
            <a:r>
              <a:rPr lang="en-US" altLang="ko-KR" sz="1000" dirty="0" err="1" smtClean="0">
                <a:solidFill>
                  <a:schemeClr val="bg1"/>
                </a:solidFill>
                <a:latin typeface="+mn-ea"/>
              </a:rPr>
              <a:t>git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 push -u origin master</a:t>
            </a:r>
            <a:endParaRPr lang="ko-KR" altLang="en-US" sz="10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2520" y="2420888"/>
            <a:ext cx="345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※ </a:t>
            </a:r>
            <a:r>
              <a:rPr lang="ko-KR" altLang="en-US" sz="900" dirty="0" smtClean="0">
                <a:solidFill>
                  <a:srgbClr val="FF0000"/>
                </a:solidFill>
              </a:rPr>
              <a:t>명령어 한 줄씩 실행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노란색 텍스트는 바뀔 수 있는 부분임</a:t>
            </a:r>
            <a:r>
              <a:rPr lang="en-US" altLang="ko-KR" sz="900" dirty="0" smtClean="0"/>
              <a:t>.)</a:t>
            </a:r>
            <a:endParaRPr lang="ko-KR" altLang="en-US" sz="9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48996" y="3770144"/>
            <a:ext cx="345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※ Repository</a:t>
            </a:r>
            <a:r>
              <a:rPr lang="ko-KR" altLang="en-US" sz="900" dirty="0" smtClean="0"/>
              <a:t>에 소스코드 업로드 완료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13216" y="4665791"/>
            <a:ext cx="504056" cy="20336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88503" y="5228070"/>
            <a:ext cx="3012370" cy="64920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22575" y="2652715"/>
            <a:ext cx="126000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87" y="1124745"/>
            <a:ext cx="3886474" cy="118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7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19" y="1167813"/>
            <a:ext cx="5671627" cy="3972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418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2.4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접근권한관리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-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Collaborators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추가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496" y="753551"/>
            <a:ext cx="9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[Settings] &gt; [Collaborators] &gt; [Add people]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58076" y="1831955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6362" y="261433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33614" y="4659240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1-3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5282561" y="1856595"/>
            <a:ext cx="583753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65176" y="2677298"/>
            <a:ext cx="1667544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048220" y="4683954"/>
            <a:ext cx="680518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418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2.4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접근권한관리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-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Collaborators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추가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496" y="753551"/>
            <a:ext cx="90010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2"/>
            </a:pPr>
            <a:r>
              <a:rPr lang="ko-KR" altLang="en-US" sz="1100" dirty="0" smtClean="0"/>
              <a:t>유저네임 또는 </a:t>
            </a:r>
            <a:r>
              <a:rPr lang="ko-KR" altLang="en-US" sz="1100" dirty="0" err="1" smtClean="0"/>
              <a:t>이메일</a:t>
            </a:r>
            <a:r>
              <a:rPr lang="ko-KR" altLang="en-US" sz="1100" dirty="0" smtClean="0"/>
              <a:t> 주소로 유저를 검색하여 추가한다</a:t>
            </a:r>
            <a:r>
              <a:rPr lang="en-US" altLang="ko-KR" sz="1100" dirty="0" smtClean="0"/>
              <a:t>. (</a:t>
            </a:r>
            <a:r>
              <a:rPr lang="ko-KR" altLang="en-US" sz="1100" dirty="0" smtClean="0"/>
              <a:t>초대 대상 </a:t>
            </a:r>
            <a:r>
              <a:rPr lang="ko-KR" altLang="en-US" sz="1100" dirty="0" err="1" smtClean="0"/>
              <a:t>깃허브</a:t>
            </a:r>
            <a:r>
              <a:rPr lang="ko-KR" altLang="en-US" sz="1100" dirty="0" smtClean="0"/>
              <a:t> 가입 필수</a:t>
            </a:r>
            <a:r>
              <a:rPr lang="en-US" altLang="ko-KR" sz="1100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" y="1223916"/>
            <a:ext cx="2924920" cy="164285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04076" y="2149332"/>
            <a:ext cx="2664296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04076" y="2445602"/>
            <a:ext cx="2664296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1238" y="2065071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2-1</a:t>
            </a:r>
            <a:endParaRPr lang="ko-KR" altLang="en-US" sz="8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37270" y="2414257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2-2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632520" y="3039615"/>
            <a:ext cx="5544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※ </a:t>
            </a:r>
            <a:r>
              <a:rPr lang="ko-KR" altLang="en-US" sz="900" dirty="0" smtClean="0">
                <a:solidFill>
                  <a:srgbClr val="FF0000"/>
                </a:solidFill>
              </a:rPr>
              <a:t>초대된 대상은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이메일의</a:t>
            </a:r>
            <a:r>
              <a:rPr lang="ko-KR" altLang="en-US" sz="900" dirty="0" smtClean="0">
                <a:solidFill>
                  <a:srgbClr val="FF0000"/>
                </a:solidFill>
              </a:rPr>
              <a:t> 초대메일 또는 </a:t>
            </a:r>
            <a:r>
              <a:rPr lang="en-US" altLang="ko-KR" sz="900" dirty="0" smtClean="0">
                <a:solidFill>
                  <a:srgbClr val="FF0000"/>
                </a:solidFill>
              </a:rPr>
              <a:t>Repository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웹주소를</a:t>
            </a:r>
            <a:r>
              <a:rPr lang="ko-KR" altLang="en-US" sz="900" dirty="0" smtClean="0">
                <a:solidFill>
                  <a:srgbClr val="FF0000"/>
                </a:solidFill>
              </a:rPr>
              <a:t> 통해 </a:t>
            </a:r>
            <a:r>
              <a:rPr lang="en-US" altLang="ko-KR" sz="900" dirty="0" smtClean="0">
                <a:solidFill>
                  <a:srgbClr val="FF0000"/>
                </a:solidFill>
              </a:rPr>
              <a:t>Repository</a:t>
            </a:r>
            <a:r>
              <a:rPr lang="ko-KR" altLang="en-US" sz="900" dirty="0" smtClean="0">
                <a:solidFill>
                  <a:srgbClr val="FF0000"/>
                </a:solidFill>
              </a:rPr>
              <a:t>에 접근이 가능하다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04528" y="3350415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/>
                </a:solidFill>
                <a:latin typeface="Arial Unicode MS" panose="020B0604020202020204" pitchFamily="50" charset="-127"/>
                <a:ea typeface="ui-monospace"/>
              </a:rPr>
              <a:t>https://</a:t>
            </a:r>
            <a:r>
              <a:rPr lang="en-US" altLang="ko-KR" sz="1000" dirty="0" smtClean="0">
                <a:solidFill>
                  <a:schemeClr val="bg2"/>
                </a:solidFill>
                <a:latin typeface="Arial Unicode MS" panose="020B0604020202020204" pitchFamily="50" charset="-127"/>
                <a:ea typeface="ui-monospace"/>
              </a:rPr>
              <a:t>github.com/taranuxd/</a:t>
            </a:r>
            <a:r>
              <a:rPr lang="en-US" altLang="ko-KR" sz="1000" dirty="0" smtClean="0">
                <a:solidFill>
                  <a:schemeClr val="accent6"/>
                </a:solidFill>
                <a:latin typeface="Arial Unicode MS" panose="020B0604020202020204" pitchFamily="50" charset="-127"/>
                <a:ea typeface="ui-monospace"/>
              </a:rPr>
              <a:t>test</a:t>
            </a:r>
            <a:r>
              <a:rPr lang="en-US" altLang="ko-KR" sz="1000" dirty="0">
                <a:solidFill>
                  <a:schemeClr val="bg2"/>
                </a:solidFill>
                <a:latin typeface="Arial Unicode MS" panose="020B0604020202020204" pitchFamily="50" charset="-127"/>
                <a:ea typeface="ui-monospace"/>
              </a:rPr>
              <a:t>/</a:t>
            </a:r>
            <a:endParaRPr lang="ko-KR" altLang="en-US" sz="10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408006" y="3596636"/>
            <a:ext cx="0" cy="26441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84648" y="3877524"/>
            <a:ext cx="2176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Repository</a:t>
            </a:r>
            <a:r>
              <a:rPr lang="ko-KR" altLang="en-US" sz="900" dirty="0" smtClean="0">
                <a:solidFill>
                  <a:srgbClr val="FF0000"/>
                </a:solidFill>
              </a:rPr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2907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61" y="1196753"/>
            <a:ext cx="5538970" cy="209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2848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2.5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Repository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수정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삭제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6496" y="753551"/>
            <a:ext cx="9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[Settings] &gt; [General]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720" y="4005064"/>
            <a:ext cx="3854086" cy="2122869"/>
          </a:xfrm>
          <a:prstGeom prst="rect">
            <a:avLst/>
          </a:prstGeom>
        </p:spPr>
      </p:pic>
      <p:sp>
        <p:nvSpPr>
          <p:cNvPr id="7" name="아래쪽 화살표 설명선 6"/>
          <p:cNvSpPr/>
          <p:nvPr/>
        </p:nvSpPr>
        <p:spPr>
          <a:xfrm>
            <a:off x="2809103" y="3431556"/>
            <a:ext cx="2496065" cy="48280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스크롤 맨 하단</a:t>
            </a:r>
            <a:endParaRPr lang="ko-KR" altLang="en-US" sz="900"/>
          </a:p>
        </p:txBody>
      </p:sp>
      <p:sp>
        <p:nvSpPr>
          <p:cNvPr id="19" name="직사각형 18"/>
          <p:cNvSpPr/>
          <p:nvPr/>
        </p:nvSpPr>
        <p:spPr>
          <a:xfrm>
            <a:off x="2432720" y="2708920"/>
            <a:ext cx="1944216" cy="2045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3"/>
          <p:cNvSpPr txBox="1"/>
          <p:nvPr/>
        </p:nvSpPr>
        <p:spPr>
          <a:xfrm>
            <a:off x="4448944" y="2682613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</a:t>
            </a:r>
            <a:r>
              <a:rPr lang="ko-KR" altLang="en-US" sz="900" dirty="0" smtClean="0">
                <a:solidFill>
                  <a:srgbClr val="FF0000"/>
                </a:solidFill>
              </a:rPr>
              <a:t>이름 변경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51254" y="4266858"/>
            <a:ext cx="3835551" cy="47070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13"/>
          <p:cNvSpPr txBox="1"/>
          <p:nvPr/>
        </p:nvSpPr>
        <p:spPr>
          <a:xfrm>
            <a:off x="6286806" y="4438765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Public, Private </a:t>
            </a:r>
            <a:r>
              <a:rPr lang="ko-KR" altLang="en-US" sz="900" dirty="0" smtClean="0">
                <a:solidFill>
                  <a:srgbClr val="FF0000"/>
                </a:solidFill>
              </a:rPr>
              <a:t>모드 변경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57434" y="5647135"/>
            <a:ext cx="3835551" cy="47070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TextBox 13"/>
          <p:cNvSpPr txBox="1"/>
          <p:nvPr/>
        </p:nvSpPr>
        <p:spPr>
          <a:xfrm>
            <a:off x="6292986" y="5819042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</a:t>
            </a:r>
            <a:r>
              <a:rPr lang="ko-KR" altLang="en-US" sz="900" dirty="0" smtClean="0">
                <a:solidFill>
                  <a:srgbClr val="FF0000"/>
                </a:solidFill>
              </a:rPr>
              <a:t>삭제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7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855267"/>
            <a:ext cx="6158926" cy="315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2.6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itchFamily="50" charset="-127"/>
              </a:rPr>
              <a:t>웹호스팅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6496" y="1047177"/>
            <a:ext cx="900100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Repository </a:t>
            </a:r>
            <a:r>
              <a:rPr lang="ko-KR" altLang="en-US" sz="1100" dirty="0" smtClean="0"/>
              <a:t>경로에 </a:t>
            </a:r>
            <a:r>
              <a:rPr lang="en-US" altLang="ko-KR" sz="1100" dirty="0" smtClean="0"/>
              <a:t>index.html </a:t>
            </a:r>
            <a:r>
              <a:rPr lang="ko-KR" altLang="en-US" sz="1100" dirty="0" smtClean="0"/>
              <a:t>파일이 있을 경우</a:t>
            </a:r>
            <a:r>
              <a:rPr lang="en-US" altLang="ko-KR" sz="1100" dirty="0" smtClean="0"/>
              <a:t>, GitHub Pages</a:t>
            </a:r>
            <a:r>
              <a:rPr lang="ko-KR" altLang="en-US" sz="1100" dirty="0" smtClean="0"/>
              <a:t>를 통해 손쉽게 </a:t>
            </a:r>
            <a:r>
              <a:rPr lang="ko-KR" altLang="en-US" sz="1100" dirty="0" err="1" smtClean="0"/>
              <a:t>호스팅이</a:t>
            </a:r>
            <a:r>
              <a:rPr lang="ko-KR" altLang="en-US" sz="1100" dirty="0" smtClean="0"/>
              <a:t> 가능하다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426886" y="728023"/>
            <a:ext cx="1474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-150" dirty="0" smtClean="0"/>
              <a:t>2.6.1 GitHub Pages</a:t>
            </a:r>
            <a:endParaRPr lang="ko-KR" altLang="en-US" sz="1400" b="1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416496" y="1330028"/>
            <a:ext cx="90010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[Settings] &gt; [Pages]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48595" y="2604837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7968" y="4656877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5673080" y="2629477"/>
            <a:ext cx="583753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56782" y="4719843"/>
            <a:ext cx="1667544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720752" y="4005064"/>
            <a:ext cx="1008112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53946" y="3942097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1-3</a:t>
            </a:r>
            <a:endParaRPr lang="ko-KR" altLang="en-US" sz="8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94523" y="5476793"/>
            <a:ext cx="238814" cy="12593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1-3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7" y="5417192"/>
            <a:ext cx="2044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Index.html </a:t>
            </a:r>
            <a:r>
              <a:rPr lang="ko-KR" altLang="en-US" sz="900" dirty="0" smtClean="0"/>
              <a:t>파일이 있는 </a:t>
            </a:r>
            <a:r>
              <a:rPr lang="ko-KR" altLang="en-US" sz="900" dirty="0" err="1" smtClean="0"/>
              <a:t>브랜치</a:t>
            </a:r>
            <a:r>
              <a:rPr lang="ko-KR" altLang="en-US" sz="900" dirty="0" smtClean="0"/>
              <a:t> 선택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448944" y="4000666"/>
            <a:ext cx="432048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82138" y="3937699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32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19" y="1196751"/>
            <a:ext cx="6473459" cy="3317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2.6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itchFamily="50" charset="-127"/>
              </a:rPr>
              <a:t>웹호스팅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6496" y="753551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※ </a:t>
            </a:r>
            <a:r>
              <a:rPr lang="ko-KR" altLang="en-US" sz="1100" dirty="0" err="1" smtClean="0"/>
              <a:t>웹호스팅이</a:t>
            </a:r>
            <a:r>
              <a:rPr lang="ko-KR" altLang="en-US" sz="1100" dirty="0" smtClean="0"/>
              <a:t> 정상적으로 완료되면 다음과 같이 </a:t>
            </a:r>
            <a:r>
              <a:rPr lang="en-US" altLang="ko-KR" sz="1100" dirty="0" err="1" smtClean="0"/>
              <a:t>url</a:t>
            </a:r>
            <a:r>
              <a:rPr lang="ko-KR" altLang="en-US" sz="1100" dirty="0" smtClean="0"/>
              <a:t>을 확인할 수 있으며 문서의 내용을 </a:t>
            </a:r>
            <a:r>
              <a:rPr lang="ko-KR" altLang="en-US" sz="1100" dirty="0" err="1" smtClean="0"/>
              <a:t>웹브라우저에서</a:t>
            </a:r>
            <a:r>
              <a:rPr lang="ko-KR" altLang="en-US" sz="1100" dirty="0" smtClean="0"/>
              <a:t> 확인할 수 있다</a:t>
            </a:r>
            <a:r>
              <a:rPr lang="en-US" altLang="ko-KR" sz="1100" dirty="0" smtClean="0"/>
              <a:t>. </a:t>
            </a:r>
            <a:endParaRPr lang="en-US" altLang="ko-KR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4041610" y="3182687"/>
            <a:ext cx="1224136" cy="1187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265746" y="3199835"/>
            <a:ext cx="1713688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6969224" y="3067943"/>
            <a:ext cx="1492747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FF0000"/>
                </a:solidFill>
              </a:rPr>
              <a:t>호스팅된</a:t>
            </a:r>
            <a:r>
              <a:rPr lang="ko-KR" altLang="en-US" sz="900" dirty="0" smtClean="0">
                <a:solidFill>
                  <a:srgbClr val="FF0000"/>
                </a:solidFill>
              </a:rPr>
              <a:t> 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url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634" y="3824186"/>
            <a:ext cx="4491992" cy="227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13"/>
          <p:cNvSpPr txBox="1"/>
          <p:nvPr/>
        </p:nvSpPr>
        <p:spPr>
          <a:xfrm>
            <a:off x="6761800" y="5052148"/>
            <a:ext cx="1492747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FF0000"/>
                </a:solidFill>
              </a:rPr>
              <a:t>호스팅된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웹페이지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9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79237" y="2357591"/>
            <a:ext cx="38884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21742" y="2357591"/>
            <a:ext cx="388843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9938" y="1772816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FF0000"/>
                </a:solidFill>
              </a:rPr>
              <a:t>3 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5024" y="1772816"/>
            <a:ext cx="2948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GitHub </a:t>
            </a:r>
            <a:r>
              <a:rPr lang="ko-KR" altLang="en-US" sz="3200" b="1" dirty="0" smtClean="0"/>
              <a:t>사용자</a:t>
            </a:r>
            <a:endParaRPr lang="ko-KR" alt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20850" y="2420888"/>
            <a:ext cx="3998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환경설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정</a:t>
            </a:r>
            <a:endParaRPr lang="en-US" altLang="ko-KR" sz="1400" dirty="0" smtClean="0">
              <a:solidFill>
                <a:srgbClr val="000000"/>
              </a:solidFill>
              <a:latin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3-2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프로젝트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Clone</a:t>
            </a: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3-3 Pull &amp; Commit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</a:rPr>
              <a:t>&amp;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Push</a:t>
            </a: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3-4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충돌해결</a:t>
            </a:r>
            <a:endParaRPr lang="en-US" altLang="ko-KR" sz="1400" dirty="0" smtClean="0">
              <a:solidFill>
                <a:srgbClr val="000000"/>
              </a:solidFill>
              <a:latin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3-5 Reset Commit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endParaRPr lang="ko-KR" altLang="ko-KR" sz="1400" b="0" i="0" u="none" strike="noStrike" dirty="0" smtClean="0"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3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3.1  </a:t>
            </a:r>
            <a:r>
              <a:rPr lang="ko-KR" altLang="en-US" b="1" spc="-150" dirty="0" err="1" smtClean="0">
                <a:latin typeface="맑은 고딕" pitchFamily="50" charset="-127"/>
                <a:ea typeface="맑은 고딕" pitchFamily="50" charset="-127"/>
              </a:rPr>
              <a:t>환경설청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886" y="728023"/>
            <a:ext cx="279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smtClean="0"/>
              <a:t>3.1.1 </a:t>
            </a:r>
            <a:r>
              <a:rPr lang="en-US" altLang="ko-KR" sz="1400" b="1" spc="-150" dirty="0" err="1" smtClean="0"/>
              <a:t>Git</a:t>
            </a:r>
            <a:r>
              <a:rPr lang="en-US" altLang="ko-KR" sz="1400" b="1" spc="-150" dirty="0" smtClean="0"/>
              <a:t> Bash </a:t>
            </a:r>
            <a:r>
              <a:rPr lang="ko-KR" altLang="en-US" sz="1400" b="1" spc="-150" dirty="0" smtClean="0"/>
              <a:t>설치</a:t>
            </a:r>
            <a:r>
              <a:rPr lang="en-US" altLang="ko-KR" sz="1400" b="1" spc="-150" dirty="0" smtClean="0"/>
              <a:t>(</a:t>
            </a:r>
            <a:r>
              <a:rPr lang="ko-KR" altLang="en-US" sz="1400" b="1" spc="-150" dirty="0" smtClean="0"/>
              <a:t>윈도우 </a:t>
            </a:r>
            <a:r>
              <a:rPr lang="en-US" altLang="ko-KR" sz="1400" b="1" spc="-150" dirty="0" smtClean="0"/>
              <a:t>64bit </a:t>
            </a:r>
            <a:r>
              <a:rPr lang="ko-KR" altLang="en-US" sz="1400" b="1" spc="-150" dirty="0" smtClean="0"/>
              <a:t>기준</a:t>
            </a:r>
            <a:r>
              <a:rPr lang="en-US" altLang="ko-KR" sz="1400" b="1" spc="-150" dirty="0" smtClean="0"/>
              <a:t>)</a:t>
            </a:r>
            <a:endParaRPr lang="ko-KR" altLang="en-US" sz="1400" b="1" spc="-150" dirty="0"/>
          </a:p>
        </p:txBody>
      </p:sp>
      <p:sp>
        <p:nvSpPr>
          <p:cNvPr id="28" name="TextBox 27"/>
          <p:cNvSpPr txBox="1"/>
          <p:nvPr/>
        </p:nvSpPr>
        <p:spPr>
          <a:xfrm>
            <a:off x="416496" y="1047177"/>
            <a:ext cx="9001000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URL : </a:t>
            </a:r>
            <a:r>
              <a:rPr lang="en-US" altLang="ko-KR" sz="1100" dirty="0">
                <a:hlinkClick r:id="rId2"/>
              </a:rPr>
              <a:t>https://github.com/git-for-windows/git/releases/download/v2.35.1.windows.2/Git-2.35.1.2-64-bit.exe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400" b="1" dirty="0" smtClean="0">
              <a:latin typeface="+mn-ea"/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400" b="1" dirty="0" smtClean="0">
                <a:latin typeface="+mn-ea"/>
              </a:rPr>
              <a:t>3.1.2 Repository </a:t>
            </a:r>
            <a:r>
              <a:rPr lang="ko-KR" altLang="en-US" sz="1400" b="1" dirty="0" smtClean="0">
                <a:latin typeface="+mn-ea"/>
              </a:rPr>
              <a:t>권한요청</a:t>
            </a:r>
            <a:endParaRPr lang="en-US" altLang="ko-KR" sz="1400" b="1" dirty="0">
              <a:latin typeface="+mn-ea"/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ko-KR" altLang="en-US" sz="1100" dirty="0" smtClean="0"/>
              <a:t>접근할 </a:t>
            </a:r>
            <a:r>
              <a:rPr lang="en-US" altLang="ko-KR" sz="1100" dirty="0" smtClean="0"/>
              <a:t>Repository</a:t>
            </a:r>
            <a:r>
              <a:rPr lang="ko-KR" altLang="en-US" sz="1100" dirty="0" smtClean="0"/>
              <a:t>의 접근 권한을 관리자에 요청한다</a:t>
            </a:r>
            <a:r>
              <a:rPr lang="en-US" altLang="ko-KR" sz="1100" dirty="0" smtClean="0"/>
              <a:t>. (* </a:t>
            </a:r>
            <a:r>
              <a:rPr lang="ko-KR" altLang="en-US" sz="1100" dirty="0" smtClean="0"/>
              <a:t>관리자에게 권한 요청 시 </a:t>
            </a:r>
            <a:r>
              <a:rPr lang="en-US" altLang="ko-KR" sz="1100" dirty="0" smtClean="0">
                <a:solidFill>
                  <a:srgbClr val="FF0000"/>
                </a:solidFill>
              </a:rPr>
              <a:t>GitHub </a:t>
            </a:r>
            <a:r>
              <a:rPr lang="ko-KR" altLang="en-US" sz="1100" dirty="0" smtClean="0">
                <a:solidFill>
                  <a:srgbClr val="FF0000"/>
                </a:solidFill>
              </a:rPr>
              <a:t>계정 필요</a:t>
            </a:r>
            <a:r>
              <a:rPr lang="en-US" altLang="ko-KR" sz="1100" dirty="0" smtClean="0"/>
              <a:t>)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Repository</a:t>
            </a:r>
            <a:r>
              <a:rPr lang="ko-KR" altLang="en-US" sz="1100" dirty="0" smtClean="0"/>
              <a:t>에 초대 될 경우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초대메일 또는  </a:t>
            </a:r>
            <a:r>
              <a:rPr lang="en-US" altLang="ko-KR" sz="1100" dirty="0" smtClean="0"/>
              <a:t>Repository</a:t>
            </a:r>
            <a:r>
              <a:rPr lang="ko-KR" altLang="en-US" sz="1100" dirty="0" smtClean="0"/>
              <a:t>의 웹 </a:t>
            </a:r>
            <a:r>
              <a:rPr lang="en-US" altLang="ko-KR" sz="1100" dirty="0" smtClean="0"/>
              <a:t>URL</a:t>
            </a:r>
            <a:r>
              <a:rPr lang="ko-KR" altLang="en-US" sz="1100" dirty="0" smtClean="0"/>
              <a:t>을 통해  접근이 가능하다</a:t>
            </a:r>
            <a:r>
              <a:rPr lang="en-US" altLang="ko-KR" sz="1100" dirty="0" smtClean="0"/>
              <a:t>. </a:t>
            </a:r>
            <a:endParaRPr lang="en-US" altLang="ko-KR" sz="1100" dirty="0"/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" y="2348880"/>
            <a:ext cx="6256338" cy="3690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280592" y="2653388"/>
            <a:ext cx="1656184" cy="1187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TextBox 13"/>
          <p:cNvSpPr txBox="1"/>
          <p:nvPr/>
        </p:nvSpPr>
        <p:spPr>
          <a:xfrm>
            <a:off x="3008784" y="2597358"/>
            <a:ext cx="1492747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FF0000"/>
                </a:solidFill>
              </a:rPr>
              <a:t>샘플 </a:t>
            </a:r>
            <a:r>
              <a:rPr lang="en-US" altLang="ko-KR" sz="900" dirty="0" smtClean="0">
                <a:solidFill>
                  <a:srgbClr val="FF0000"/>
                </a:solidFill>
              </a:rPr>
              <a:t>Repository URL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12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3.1  </a:t>
            </a:r>
            <a:r>
              <a:rPr lang="ko-KR" altLang="en-US" b="1" spc="-150" dirty="0" err="1" smtClean="0">
                <a:latin typeface="맑은 고딕" pitchFamily="50" charset="-127"/>
                <a:ea typeface="맑은 고딕" pitchFamily="50" charset="-127"/>
              </a:rPr>
              <a:t>환경설청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886" y="728023"/>
            <a:ext cx="279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smtClean="0"/>
              <a:t>3.1.3 Visual Studio Code </a:t>
            </a:r>
            <a:r>
              <a:rPr lang="ko-KR" altLang="en-US" sz="1400" b="1" spc="-150" dirty="0" smtClean="0"/>
              <a:t>설</a:t>
            </a:r>
            <a:r>
              <a:rPr lang="ko-KR" altLang="en-US" sz="1400" b="1" spc="-150" dirty="0"/>
              <a:t>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6496" y="1047177"/>
            <a:ext cx="9001000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URL : </a:t>
            </a:r>
            <a:r>
              <a:rPr lang="en-US" altLang="ko-KR" sz="1100" dirty="0">
                <a:hlinkClick r:id="rId2"/>
              </a:rPr>
              <a:t>https://code.visualstudio.com/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>
                <a:latin typeface="+mn-ea"/>
              </a:rPr>
              <a:t>VS Code</a:t>
            </a:r>
            <a:r>
              <a:rPr lang="ko-KR" altLang="en-US" sz="1100" dirty="0" smtClean="0">
                <a:latin typeface="+mn-ea"/>
              </a:rPr>
              <a:t>는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에디터 프로그램으로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수정된 내용 비교하고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커밋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푸쉬하는데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편리</a:t>
            </a:r>
            <a:r>
              <a:rPr lang="ko-KR" altLang="en-US" sz="1100" dirty="0" smtClean="0">
                <a:latin typeface="+mn-ea"/>
              </a:rPr>
              <a:t>함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>
                <a:latin typeface="+mn-ea"/>
              </a:rPr>
              <a:t>VS Code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대신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err="1" smtClean="0">
                <a:latin typeface="+mn-ea"/>
              </a:rPr>
              <a:t>소스트리</a:t>
            </a:r>
            <a:r>
              <a:rPr lang="en-US" altLang="ko-KR" sz="1100" dirty="0" smtClean="0">
                <a:latin typeface="+mn-ea"/>
              </a:rPr>
              <a:t>’, ‘</a:t>
            </a:r>
            <a:r>
              <a:rPr lang="en-US" altLang="ko-KR" sz="1100" dirty="0" err="1" smtClean="0">
                <a:latin typeface="+mn-ea"/>
              </a:rPr>
              <a:t>Git</a:t>
            </a:r>
            <a:r>
              <a:rPr lang="en-US" altLang="ko-KR" sz="1100" dirty="0" smtClean="0">
                <a:latin typeface="+mn-ea"/>
              </a:rPr>
              <a:t> Client’ </a:t>
            </a:r>
            <a:r>
              <a:rPr lang="ko-KR" altLang="en-US" sz="1100" dirty="0" smtClean="0">
                <a:latin typeface="+mn-ea"/>
              </a:rPr>
              <a:t>등을 사용해도 무방합니다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100" dirty="0">
              <a:latin typeface="+mn-ea"/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>
                <a:latin typeface="+mn-ea"/>
              </a:rPr>
              <a:t>VS Code </a:t>
            </a:r>
            <a:r>
              <a:rPr lang="ko-KR" altLang="en-US" sz="1100" b="1" dirty="0" smtClean="0">
                <a:latin typeface="+mn-ea"/>
              </a:rPr>
              <a:t>유용한 확장 기능</a:t>
            </a:r>
            <a:endParaRPr lang="en-US" altLang="ko-KR" sz="1100" b="1" dirty="0" smtClean="0">
              <a:latin typeface="+mn-ea"/>
            </a:endParaRPr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>
                <a:latin typeface="+mn-ea"/>
              </a:rPr>
              <a:t>Korean Language Pack for Visual Studio Code :   </a:t>
            </a:r>
            <a:r>
              <a:rPr lang="ko-KR" altLang="en-US" sz="1100" dirty="0" smtClean="0">
                <a:latin typeface="+mn-ea"/>
              </a:rPr>
              <a:t>한글패치</a:t>
            </a:r>
            <a:endParaRPr lang="en-US" altLang="ko-KR" sz="1100" dirty="0" smtClean="0">
              <a:latin typeface="+mn-ea"/>
            </a:endParaRPr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err="1" smtClean="0">
                <a:latin typeface="+mn-ea"/>
              </a:rPr>
              <a:t>GitLens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소스 어느 부분을 누가 최종적으로 업데이트 했는지 표시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708920"/>
            <a:ext cx="2858530" cy="892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29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602" y="123509"/>
            <a:ext cx="20185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/>
              <a:t>※ </a:t>
            </a:r>
            <a:r>
              <a:rPr lang="ko-KR" altLang="en-US" sz="2600" b="1" dirty="0" smtClean="0"/>
              <a:t>개정 이력</a:t>
            </a:r>
            <a:endParaRPr lang="ko-KR" altLang="en-US" sz="26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25064"/>
              </p:ext>
            </p:extLst>
          </p:nvPr>
        </p:nvGraphicFramePr>
        <p:xfrm>
          <a:off x="332441" y="902792"/>
          <a:ext cx="928138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7"/>
                <a:gridCol w="1051447"/>
                <a:gridCol w="2857120"/>
                <a:gridCol w="1546898"/>
                <a:gridCol w="1546898"/>
                <a:gridCol w="154689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주요내용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초안작성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2022.02.22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오하진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관리자가이드 추가 및 보완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+mn-ea"/>
                        </a:rPr>
                        <a:t>2022.03.18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박은희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0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64" y="1529285"/>
            <a:ext cx="5149379" cy="31736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3.2 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Clone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414" y="3466149"/>
            <a:ext cx="1793802" cy="247348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917135" y="4967312"/>
            <a:ext cx="1406617" cy="16631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6496" y="753551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ko-KR" altLang="en-US" sz="1100" dirty="0" smtClean="0"/>
              <a:t>프로젝트 소스를 다운받을 경로의 파일 탐색기 빈 영역에서 </a:t>
            </a:r>
            <a:r>
              <a:rPr lang="ko-KR" altLang="en-US" sz="1100" dirty="0"/>
              <a:t>마우스 우 클릭 후 </a:t>
            </a:r>
            <a:r>
              <a:rPr lang="en-US" altLang="ko-KR" sz="1100" dirty="0"/>
              <a:t>[</a:t>
            </a:r>
            <a:r>
              <a:rPr lang="en-US" altLang="ko-KR" sz="1100" dirty="0" err="1"/>
              <a:t>Git</a:t>
            </a:r>
            <a:r>
              <a:rPr lang="en-US" altLang="ko-KR" sz="1100" dirty="0"/>
              <a:t> Bash Here]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14399" y="4904345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2520" y="144984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648996" y="997204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※ </a:t>
            </a:r>
            <a:r>
              <a:rPr lang="ko-KR" altLang="en-US" sz="1100" dirty="0" smtClean="0"/>
              <a:t>소스를 다운로드 받을 별도의 폴더는 생성하지 않습니다</a:t>
            </a:r>
            <a:r>
              <a:rPr lang="en-US" altLang="ko-KR" sz="1100" dirty="0" smtClean="0"/>
              <a:t>.  Clone </a:t>
            </a:r>
            <a:r>
              <a:rPr lang="ko-KR" altLang="en-US" sz="1100" dirty="0" smtClean="0"/>
              <a:t>시 </a:t>
            </a:r>
            <a:r>
              <a:rPr lang="en-US" altLang="ko-KR" sz="1100" dirty="0" smtClean="0"/>
              <a:t>Repository </a:t>
            </a:r>
            <a:r>
              <a:rPr lang="ko-KR" altLang="en-US" sz="1100" dirty="0" smtClean="0"/>
              <a:t>이름의 폴더가 생성됨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0751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75" y="1124745"/>
            <a:ext cx="4001603" cy="115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atin typeface="맑은 고딕" pitchFamily="50" charset="-127"/>
                <a:ea typeface="맑은 고딕" pitchFamily="50" charset="-127"/>
              </a:rPr>
              <a:t>3.2  </a:t>
            </a:r>
            <a:r>
              <a:rPr lang="ko-KR" altLang="en-US" b="1" spc="-150" dirty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b="1" spc="-150" dirty="0">
                <a:latin typeface="맑은 고딕" pitchFamily="50" charset="-127"/>
                <a:ea typeface="맑은 고딕" pitchFamily="50" charset="-127"/>
              </a:rPr>
              <a:t>Clone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496" y="753551"/>
            <a:ext cx="9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2"/>
            </a:pPr>
            <a:r>
              <a:rPr lang="ko-KR" altLang="en-US" sz="1100" dirty="0" smtClean="0"/>
              <a:t>다음 </a:t>
            </a:r>
            <a:r>
              <a:rPr lang="en-US" altLang="ko-KR" sz="1100" dirty="0" smtClean="0"/>
              <a:t>Git Bash </a:t>
            </a:r>
            <a:r>
              <a:rPr lang="ko-KR" altLang="en-US" sz="1100" dirty="0" smtClean="0"/>
              <a:t>창에 다음 명령어 순차적으로 입력</a:t>
            </a:r>
            <a:endParaRPr lang="en-US" altLang="ko-KR" sz="11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04528" y="2663086"/>
            <a:ext cx="5184576" cy="40011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err="1">
                <a:solidFill>
                  <a:schemeClr val="bg2"/>
                </a:solidFill>
              </a:rPr>
              <a:t>config</a:t>
            </a:r>
            <a:r>
              <a:rPr lang="en-US" altLang="ko-KR" sz="1000" dirty="0">
                <a:solidFill>
                  <a:schemeClr val="bg2"/>
                </a:solidFill>
              </a:rPr>
              <a:t> --global user.name </a:t>
            </a:r>
            <a:r>
              <a:rPr lang="en-US" altLang="ko-KR" sz="1000" dirty="0" smtClean="0">
                <a:solidFill>
                  <a:schemeClr val="bg2"/>
                </a:solidFill>
              </a:rPr>
              <a:t>“</a:t>
            </a:r>
            <a:r>
              <a:rPr lang="ko-KR" altLang="en-US" sz="1000" dirty="0" err="1" smtClean="0">
                <a:solidFill>
                  <a:schemeClr val="accent6"/>
                </a:solidFill>
              </a:rPr>
              <a:t>계정명</a:t>
            </a:r>
            <a:r>
              <a:rPr lang="en-US" altLang="ko-KR" sz="1000" dirty="0" smtClean="0">
                <a:solidFill>
                  <a:schemeClr val="bg2"/>
                </a:solidFill>
              </a:rPr>
              <a:t>”</a:t>
            </a:r>
            <a:endParaRPr lang="en-US" altLang="ko-KR" sz="1000" dirty="0">
              <a:solidFill>
                <a:schemeClr val="bg2"/>
              </a:solidFill>
            </a:endParaRPr>
          </a:p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err="1">
                <a:solidFill>
                  <a:schemeClr val="bg2"/>
                </a:solidFill>
              </a:rPr>
              <a:t>config</a:t>
            </a:r>
            <a:r>
              <a:rPr lang="en-US" altLang="ko-KR" sz="1000" dirty="0">
                <a:solidFill>
                  <a:schemeClr val="bg2"/>
                </a:solidFill>
              </a:rPr>
              <a:t> --global </a:t>
            </a:r>
            <a:r>
              <a:rPr lang="en-US" altLang="ko-KR" sz="1000" dirty="0" err="1">
                <a:solidFill>
                  <a:schemeClr val="bg2"/>
                </a:solidFill>
              </a:rPr>
              <a:t>user.email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“</a:t>
            </a:r>
            <a:r>
              <a:rPr lang="ko-KR" altLang="en-US" sz="1000" dirty="0" err="1" smtClean="0">
                <a:solidFill>
                  <a:schemeClr val="accent6"/>
                </a:solidFill>
              </a:rPr>
              <a:t>계정이메일</a:t>
            </a:r>
            <a:r>
              <a:rPr lang="en-US" altLang="ko-KR" sz="1000" dirty="0" smtClean="0">
                <a:solidFill>
                  <a:schemeClr val="bg2"/>
                </a:solidFill>
              </a:rPr>
              <a:t>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2520" y="2420888"/>
            <a:ext cx="5976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※ </a:t>
            </a:r>
            <a:r>
              <a:rPr lang="ko-KR" altLang="en-US" sz="900" dirty="0" smtClean="0">
                <a:solidFill>
                  <a:srgbClr val="FF0000"/>
                </a:solidFill>
              </a:rPr>
              <a:t>명령어 한 줄씩 실행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노란색 텍스트는 사용자의 </a:t>
            </a:r>
            <a:r>
              <a:rPr lang="ko-KR" altLang="en-US" sz="900" dirty="0" err="1" smtClean="0"/>
              <a:t>깃허브</a:t>
            </a:r>
            <a:r>
              <a:rPr lang="ko-KR" altLang="en-US" sz="900" dirty="0" smtClean="0"/>
              <a:t> 계정 정보임</a:t>
            </a:r>
            <a:r>
              <a:rPr lang="en-US" altLang="ko-KR" sz="900" dirty="0" smtClean="0"/>
              <a:t>. PC</a:t>
            </a:r>
            <a:r>
              <a:rPr lang="ko-KR" altLang="en-US" sz="900" dirty="0" smtClean="0"/>
              <a:t>에서 최초 한번만 실행함</a:t>
            </a:r>
            <a:r>
              <a:rPr lang="en-US" altLang="ko-KR" sz="900" dirty="0" smtClean="0"/>
              <a:t>.)</a:t>
            </a:r>
            <a:endParaRPr lang="ko-KR" altLang="en-US" sz="9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04528" y="3485619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 smtClean="0">
                <a:solidFill>
                  <a:schemeClr val="bg2"/>
                </a:solidFill>
              </a:rPr>
              <a:t>git</a:t>
            </a:r>
            <a:r>
              <a:rPr lang="en-US" altLang="ko-KR" sz="1000" dirty="0" smtClean="0">
                <a:solidFill>
                  <a:schemeClr val="bg2"/>
                </a:solidFill>
              </a:rPr>
              <a:t> clone </a:t>
            </a:r>
            <a:r>
              <a:rPr lang="en-US" altLang="ko-KR" sz="1000" dirty="0" smtClean="0">
                <a:solidFill>
                  <a:schemeClr val="accent6"/>
                </a:solidFill>
              </a:rPr>
              <a:t>https</a:t>
            </a:r>
            <a:r>
              <a:rPr lang="en-US" altLang="ko-KR" sz="1000" dirty="0">
                <a:solidFill>
                  <a:schemeClr val="accent6"/>
                </a:solidFill>
              </a:rPr>
              <a:t>://github.com/taranuxd/test.git</a:t>
            </a:r>
            <a:endParaRPr lang="ko-KR" altLang="en-US" sz="1000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520" y="3284984"/>
            <a:ext cx="5976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※ </a:t>
            </a:r>
            <a:r>
              <a:rPr lang="ko-KR" altLang="en-US" sz="900" dirty="0" smtClean="0">
                <a:solidFill>
                  <a:srgbClr val="FF0000"/>
                </a:solidFill>
              </a:rPr>
              <a:t>명령어 실행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노란색 텍스트는 </a:t>
            </a:r>
            <a:r>
              <a:rPr lang="en-US" altLang="ko-KR" sz="900" dirty="0" smtClean="0"/>
              <a:t>Repository </a:t>
            </a:r>
            <a:r>
              <a:rPr lang="en-US" altLang="ko-KR" sz="900" dirty="0" err="1" smtClean="0"/>
              <a:t>url</a:t>
            </a:r>
            <a:r>
              <a:rPr lang="ko-KR" altLang="en-US" sz="900" dirty="0" smtClean="0"/>
              <a:t>로 초대된 </a:t>
            </a:r>
            <a:r>
              <a:rPr lang="en-US" altLang="ko-KR" sz="900" dirty="0" smtClean="0"/>
              <a:t>Repository </a:t>
            </a:r>
            <a:r>
              <a:rPr lang="ko-KR" altLang="en-US" sz="900" dirty="0" smtClean="0"/>
              <a:t>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다</a:t>
            </a:r>
            <a:r>
              <a:rPr lang="ko-KR" altLang="en-US" sz="900" dirty="0"/>
              <a:t>음</a:t>
            </a:r>
            <a:r>
              <a:rPr lang="ko-KR" altLang="en-US" sz="900" dirty="0" smtClean="0"/>
              <a:t> 위치에서 확인 가능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894" y="1286388"/>
            <a:ext cx="3165218" cy="2630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504980" y="263691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2-1</a:t>
            </a:r>
            <a:endParaRPr lang="ko-KR" altLang="en-US" sz="8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3218" y="3519091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2-2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8913440" y="2237177"/>
            <a:ext cx="483604" cy="27334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510208" y="2868774"/>
            <a:ext cx="1779748" cy="21781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245894" y="1048539"/>
            <a:ext cx="2035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※ 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Ropository</a:t>
            </a:r>
            <a:r>
              <a:rPr lang="en-US" altLang="ko-KR" sz="900" dirty="0" smtClean="0">
                <a:solidFill>
                  <a:srgbClr val="FF0000"/>
                </a:solidFill>
              </a:rPr>
              <a:t>  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900" dirty="0" smtClean="0">
                <a:solidFill>
                  <a:srgbClr val="FF0000"/>
                </a:solidFill>
              </a:rPr>
              <a:t> URL </a:t>
            </a:r>
            <a:r>
              <a:rPr lang="ko-KR" altLang="en-US" sz="900" dirty="0" smtClean="0">
                <a:solidFill>
                  <a:srgbClr val="FF0000"/>
                </a:solidFill>
              </a:rPr>
              <a:t>확인 위치</a:t>
            </a:r>
            <a:endParaRPr lang="ko-KR" altLang="en-US" sz="900" dirty="0" smtClean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5745088" y="2977681"/>
            <a:ext cx="1765120" cy="422719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33" y="4342410"/>
            <a:ext cx="5228638" cy="1769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32520" y="4077072"/>
            <a:ext cx="5976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※ </a:t>
            </a:r>
            <a:r>
              <a:rPr lang="ko-KR" altLang="en-US" sz="900" dirty="0" smtClean="0"/>
              <a:t>정상적으로 </a:t>
            </a:r>
            <a:r>
              <a:rPr lang="en-US" altLang="ko-KR" sz="900" dirty="0" smtClean="0"/>
              <a:t>Clone </a:t>
            </a:r>
            <a:r>
              <a:rPr lang="ko-KR" altLang="en-US" sz="900" dirty="0" smtClean="0"/>
              <a:t>된 모습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다운로드경로에 폴더 및 </a:t>
            </a:r>
            <a:r>
              <a:rPr lang="en-US" altLang="ko-KR" sz="900" dirty="0" smtClean="0"/>
              <a:t>clone </a:t>
            </a:r>
            <a:r>
              <a:rPr lang="ko-KR" altLang="en-US" sz="900" dirty="0" smtClean="0"/>
              <a:t>된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파일 생성됨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743794" y="5381454"/>
            <a:ext cx="1942581" cy="10890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4488" y="5320491"/>
            <a:ext cx="435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완료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14640" y="5163973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262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atin typeface="맑은 고딕" pitchFamily="50" charset="-127"/>
                <a:ea typeface="맑은 고딕" pitchFamily="50" charset="-127"/>
              </a:rPr>
              <a:t>3.3 Pull &amp;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Commit &amp; Push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6496" y="1043251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ko-KR" altLang="en-US" sz="1100" dirty="0" smtClean="0"/>
              <a:t>소스를 내려 받아 작업하면서 업데이트 할 때는 </a:t>
            </a:r>
            <a:r>
              <a:rPr lang="en-US" altLang="ko-KR" sz="1100" dirty="0" smtClean="0"/>
              <a:t>VS </a:t>
            </a:r>
            <a:r>
              <a:rPr lang="ko-KR" altLang="en-US" sz="1100" dirty="0" smtClean="0"/>
              <a:t>코드를 사용하여 진행합니다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693469"/>
            <a:ext cx="6430544" cy="461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16496" y="1251936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[File] &gt; [Open Folder…] </a:t>
            </a:r>
            <a:r>
              <a:rPr lang="ko-KR" altLang="en-US" sz="1100" dirty="0" smtClean="0"/>
              <a:t>을 눌러 프로젝트 폴더를 오픈</a:t>
            </a:r>
            <a:endParaRPr lang="en-US" altLang="ko-KR" sz="11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68" y="3856075"/>
            <a:ext cx="4731004" cy="24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모서리가 둥근 직사각형 26"/>
          <p:cNvSpPr/>
          <p:nvPr/>
        </p:nvSpPr>
        <p:spPr>
          <a:xfrm>
            <a:off x="488504" y="163050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49745" y="2629573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64968" y="4141741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1-3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688559" y="1693469"/>
            <a:ext cx="231993" cy="16631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88559" y="2609384"/>
            <a:ext cx="1765840" cy="14612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903782" y="4204707"/>
            <a:ext cx="1273354" cy="58510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26886" y="728023"/>
            <a:ext cx="463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smtClean="0"/>
              <a:t>3.3.1 Visual Studio </a:t>
            </a:r>
            <a:r>
              <a:rPr lang="ko-KR" altLang="en-US" sz="1400" b="1" spc="-150" dirty="0" smtClean="0"/>
              <a:t>에서 프로젝트  열기 </a:t>
            </a:r>
            <a:r>
              <a:rPr lang="en-US" altLang="ko-KR" sz="1400" b="1" spc="-150" dirty="0" smtClean="0"/>
              <a:t>&amp; </a:t>
            </a:r>
            <a:r>
              <a:rPr lang="ko-KR" altLang="en-US" sz="1400" b="1" spc="-150" dirty="0" smtClean="0"/>
              <a:t>터미널 실행</a:t>
            </a:r>
            <a:r>
              <a:rPr lang="en-US" altLang="ko-KR" sz="1400" b="1" spc="-150" dirty="0" smtClean="0"/>
              <a:t> </a:t>
            </a:r>
            <a:endParaRPr lang="ko-KR" altLang="en-US" sz="1400" b="1" spc="-150" dirty="0"/>
          </a:p>
        </p:txBody>
      </p:sp>
    </p:spTree>
    <p:extLst>
      <p:ext uri="{BB962C8B-B14F-4D97-AF65-F5344CB8AC3E}">
        <p14:creationId xmlns:p14="http://schemas.microsoft.com/office/powerpoint/2010/main" val="21250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atin typeface="맑은 고딕" pitchFamily="50" charset="-127"/>
                <a:ea typeface="맑은 고딕" pitchFamily="50" charset="-127"/>
              </a:rPr>
              <a:t>3.3 Pull &amp;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Commit &amp; Push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6496" y="753234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2"/>
            </a:pPr>
            <a:r>
              <a:rPr lang="en-US" altLang="ko-KR" sz="1100" dirty="0" smtClean="0"/>
              <a:t>[Terminal] &gt; [New Terminal] </a:t>
            </a:r>
            <a:r>
              <a:rPr lang="ko-KR" altLang="en-US" sz="1100" dirty="0" smtClean="0"/>
              <a:t>을 눌러 터미널 실행</a:t>
            </a:r>
            <a:endParaRPr lang="en-US" altLang="ko-KR" sz="110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250677"/>
            <a:ext cx="5999806" cy="400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2255752" y="1124744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2-1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2455807" y="1267439"/>
            <a:ext cx="408961" cy="16631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57434" y="1469121"/>
            <a:ext cx="1703478" cy="21360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74152" y="1462185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2</a:t>
            </a:r>
            <a:r>
              <a:rPr lang="en-US" altLang="ko-KR" sz="800" dirty="0" smtClean="0"/>
              <a:t>-2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2673594" y="3842965"/>
            <a:ext cx="3958732" cy="129614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770400" y="1682726"/>
            <a:ext cx="0" cy="2160239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11123" y="361213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-150" smtClean="0">
                <a:solidFill>
                  <a:srgbClr val="FF0000"/>
                </a:solidFill>
              </a:rPr>
              <a:t>터미널</a:t>
            </a:r>
          </a:p>
        </p:txBody>
      </p:sp>
    </p:spTree>
    <p:extLst>
      <p:ext uri="{BB962C8B-B14F-4D97-AF65-F5344CB8AC3E}">
        <p14:creationId xmlns:p14="http://schemas.microsoft.com/office/powerpoint/2010/main" val="2373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5" y="3428999"/>
            <a:ext cx="2760345" cy="244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3.3 Pull &amp;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Commit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&amp; Push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6496" y="1329298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[Terminal] </a:t>
            </a:r>
            <a:r>
              <a:rPr lang="ko-KR" altLang="en-US" sz="1100" dirty="0" smtClean="0"/>
              <a:t>패널에서 다음 명령어 실행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노란색 텍스트 </a:t>
            </a:r>
            <a:r>
              <a:rPr lang="ko-KR" altLang="en-US" sz="1100" dirty="0" err="1" smtClean="0"/>
              <a:t>브랜치명</a:t>
            </a:r>
            <a:r>
              <a:rPr lang="en-US" altLang="ko-KR" sz="1100" dirty="0" smtClean="0"/>
              <a:t>)</a:t>
            </a:r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416496" y="1043251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ko-KR" altLang="en-US" sz="1100" dirty="0" smtClean="0"/>
              <a:t>원격저장소</a:t>
            </a:r>
            <a:r>
              <a:rPr lang="en-US" altLang="ko-KR" sz="1100" dirty="0" smtClean="0"/>
              <a:t>(Repository)</a:t>
            </a:r>
            <a:r>
              <a:rPr lang="ko-KR" altLang="en-US" sz="1100" dirty="0" smtClean="0"/>
              <a:t>의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최신소스를 로컬로 </a:t>
            </a:r>
            <a:r>
              <a:rPr lang="ko-KR" altLang="en-US" sz="1100" dirty="0" err="1" smtClean="0"/>
              <a:t>내려받음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26886" y="728023"/>
            <a:ext cx="463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smtClean="0"/>
              <a:t>3.3.2  Pull  </a:t>
            </a:r>
            <a:endParaRPr lang="ko-KR" altLang="en-US" sz="14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704528" y="1700808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pull origin </a:t>
            </a:r>
            <a:r>
              <a:rPr lang="en-US" altLang="ko-KR" sz="1000" dirty="0" smtClean="0">
                <a:solidFill>
                  <a:schemeClr val="accent6"/>
                </a:solidFill>
              </a:rPr>
              <a:t>master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6496" y="2908468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ko-KR" altLang="en-US" sz="1100" dirty="0"/>
              <a:t>로컬에서 수정한 내용이 있을 경우 </a:t>
            </a:r>
            <a:r>
              <a:rPr lang="en-US" altLang="ko-KR" sz="1100" dirty="0"/>
              <a:t>VS Code</a:t>
            </a:r>
            <a:r>
              <a:rPr lang="ko-KR" altLang="en-US" sz="1100" dirty="0"/>
              <a:t>의 </a:t>
            </a:r>
            <a:r>
              <a:rPr lang="en-US" altLang="ko-KR" sz="1100" dirty="0"/>
              <a:t>Source Control  </a:t>
            </a:r>
            <a:r>
              <a:rPr lang="ko-KR" altLang="en-US" sz="1100" dirty="0"/>
              <a:t>패널에 수정한 파일 목록이 뜨게 됩니다</a:t>
            </a:r>
            <a:r>
              <a:rPr lang="en-US" altLang="ko-KR" sz="1100" dirty="0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6496" y="2597230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ko-KR" altLang="en-US" sz="1100" dirty="0" smtClean="0"/>
              <a:t>로컬에서 작업한 파일을 원격저장소로 올리는 행위</a:t>
            </a:r>
            <a:r>
              <a:rPr lang="en-US" altLang="ko-KR" sz="1100" dirty="0" smtClean="0"/>
              <a:t>(</a:t>
            </a:r>
            <a:r>
              <a:rPr lang="en-US" altLang="ko-KR" sz="1100" dirty="0" smtClean="0">
                <a:solidFill>
                  <a:srgbClr val="FF0000"/>
                </a:solidFill>
              </a:rPr>
              <a:t>*</a:t>
            </a:r>
            <a:r>
              <a:rPr lang="ko-KR" altLang="en-US" sz="1100" dirty="0" smtClean="0">
                <a:solidFill>
                  <a:srgbClr val="FF0000"/>
                </a:solidFill>
              </a:rPr>
              <a:t>공동작업자가 있을 경우 파일을 올리기 전에 항상 </a:t>
            </a:r>
            <a:r>
              <a:rPr lang="en-US" altLang="ko-KR" sz="1100" dirty="0" smtClean="0">
                <a:solidFill>
                  <a:srgbClr val="FF0000"/>
                </a:solidFill>
              </a:rPr>
              <a:t>Pull</a:t>
            </a:r>
            <a:r>
              <a:rPr lang="ko-KR" altLang="en-US" sz="1100" dirty="0" smtClean="0">
                <a:solidFill>
                  <a:srgbClr val="FF0000"/>
                </a:solidFill>
              </a:rPr>
              <a:t>을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먼저 진행</a:t>
            </a:r>
            <a:r>
              <a:rPr lang="ko-KR" altLang="en-US" sz="1100" dirty="0" smtClean="0"/>
              <a:t>합니다</a:t>
            </a:r>
            <a:r>
              <a:rPr lang="en-US" altLang="ko-KR" sz="1100" dirty="0" smtClean="0"/>
              <a:t>.)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6886" y="2282002"/>
            <a:ext cx="463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smtClean="0"/>
              <a:t>3.3.3  Commit &amp; Push  </a:t>
            </a:r>
            <a:endParaRPr lang="ko-KR" altLang="en-US" sz="1400" b="1" spc="-150" dirty="0"/>
          </a:p>
        </p:txBody>
      </p:sp>
      <p:sp>
        <p:nvSpPr>
          <p:cNvPr id="36" name="직사각형 35"/>
          <p:cNvSpPr/>
          <p:nvPr/>
        </p:nvSpPr>
        <p:spPr>
          <a:xfrm>
            <a:off x="776536" y="4428070"/>
            <a:ext cx="360040" cy="3690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144814" y="4364300"/>
            <a:ext cx="2392066" cy="50485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680179" y="4301334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81738" y="4365104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714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3.3 Pull &amp;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Commit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&amp; Push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6496" y="1043251"/>
            <a:ext cx="928903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2"/>
            </a:pPr>
            <a:r>
              <a:rPr lang="ko-KR" altLang="en-US" sz="1100" dirty="0" err="1" smtClean="0"/>
              <a:t>업로드할</a:t>
            </a:r>
            <a:r>
              <a:rPr lang="ko-KR" altLang="en-US" sz="1100" dirty="0" smtClean="0"/>
              <a:t> 파일을 선택한 후 마우스 </a:t>
            </a:r>
            <a:r>
              <a:rPr lang="ko-KR" altLang="en-US" sz="1100" dirty="0" err="1" smtClean="0"/>
              <a:t>우클릭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&gt; [Stage Changes]</a:t>
            </a:r>
            <a:br>
              <a:rPr lang="en-US" altLang="ko-KR" sz="1100" dirty="0" smtClean="0"/>
            </a:br>
            <a:r>
              <a:rPr lang="en-US" altLang="ko-KR" sz="1100" dirty="0" smtClean="0"/>
              <a:t>- </a:t>
            </a:r>
            <a:r>
              <a:rPr lang="ko-KR" altLang="en-US" sz="1100" dirty="0" smtClean="0"/>
              <a:t>파일이  </a:t>
            </a:r>
            <a:r>
              <a:rPr lang="en-US" altLang="ko-KR" sz="1100" dirty="0" smtClean="0"/>
              <a:t>Changes </a:t>
            </a:r>
            <a:r>
              <a:rPr lang="ko-KR" altLang="en-US" sz="1100" dirty="0" smtClean="0"/>
              <a:t>에서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Staged Changes </a:t>
            </a:r>
            <a:r>
              <a:rPr lang="ko-KR" altLang="en-US" sz="1100" dirty="0" smtClean="0"/>
              <a:t>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이동됨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886" y="728023"/>
            <a:ext cx="463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/>
              <a:t>3.3.3  Commit &amp; Push  </a:t>
            </a:r>
            <a:endParaRPr lang="ko-KR" altLang="en-US" sz="1400" b="1" spc="-15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12" y="1628800"/>
            <a:ext cx="33337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5" y="1628800"/>
            <a:ext cx="2760345" cy="244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144814" y="2564101"/>
            <a:ext cx="2392066" cy="50485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80179" y="2501135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2</a:t>
            </a:r>
            <a:r>
              <a:rPr lang="en-US" altLang="ko-KR" sz="800" dirty="0" smtClean="0"/>
              <a:t>-2</a:t>
            </a:r>
            <a:endParaRPr lang="ko-KR" altLang="en-US" sz="8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131" y="2963448"/>
            <a:ext cx="1267662" cy="244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1641131" y="3911162"/>
            <a:ext cx="1267662" cy="1625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96290" y="391116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2</a:t>
            </a:r>
            <a:r>
              <a:rPr lang="en-US" altLang="ko-KR" sz="800" dirty="0" smtClean="0"/>
              <a:t>-2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4664968" y="2814545"/>
            <a:ext cx="2829694" cy="61445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664968" y="3430323"/>
            <a:ext cx="2829694" cy="21470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위로 구부러진 화살표 6"/>
          <p:cNvSpPr/>
          <p:nvPr/>
        </p:nvSpPr>
        <p:spPr>
          <a:xfrm rot="15988881">
            <a:off x="7437167" y="3065938"/>
            <a:ext cx="562805" cy="3596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00961" y="3061097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Change </a:t>
            </a:r>
            <a:r>
              <a:rPr lang="ko-KR" altLang="en-US" sz="900" dirty="0" smtClean="0">
                <a:solidFill>
                  <a:srgbClr val="FF0000"/>
                </a:solidFill>
              </a:rPr>
              <a:t>에서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900" dirty="0" smtClean="0">
                <a:solidFill>
                  <a:srgbClr val="FF0000"/>
                </a:solidFill>
              </a:rPr>
              <a:t>Staged Changes </a:t>
            </a:r>
            <a:r>
              <a:rPr lang="ko-KR" altLang="en-US" sz="900" dirty="0" smtClean="0">
                <a:solidFill>
                  <a:srgbClr val="FF0000"/>
                </a:solidFill>
              </a:rPr>
              <a:t>로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파일이 이동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483712" y="2725305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2-3</a:t>
            </a:r>
            <a:endParaRPr lang="ko-KR" altLang="en-US" sz="800" dirty="0"/>
          </a:p>
        </p:txBody>
      </p:sp>
      <p:sp>
        <p:nvSpPr>
          <p:cNvPr id="8" name="아래쪽 화살표 7"/>
          <p:cNvSpPr/>
          <p:nvPr/>
        </p:nvSpPr>
        <p:spPr>
          <a:xfrm rot="16200000">
            <a:off x="3745340" y="2680520"/>
            <a:ext cx="216024" cy="272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3.3 Pull &amp;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Commit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&amp; Push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6496" y="1043251"/>
            <a:ext cx="9289032" cy="92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3"/>
            </a:pPr>
            <a:r>
              <a:rPr lang="ko-KR" altLang="en-US" sz="1100" dirty="0" err="1" smtClean="0"/>
              <a:t>커밋에</a:t>
            </a:r>
            <a:r>
              <a:rPr lang="ko-KR" altLang="en-US" sz="1100" dirty="0" smtClean="0"/>
              <a:t> 추가할 메시지를 입력 한 뒤 </a:t>
            </a:r>
            <a:r>
              <a:rPr lang="en-US" altLang="ko-KR" sz="1100" dirty="0" smtClean="0"/>
              <a:t>Ctrl + Enter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  ※ </a:t>
            </a:r>
            <a:r>
              <a:rPr lang="ko-KR" altLang="en-US" sz="1100" dirty="0" smtClean="0"/>
              <a:t>정상적으로 </a:t>
            </a:r>
            <a:r>
              <a:rPr lang="ko-KR" altLang="en-US" sz="1100" dirty="0" err="1" smtClean="0"/>
              <a:t>커밋되면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Source Control </a:t>
            </a:r>
            <a:r>
              <a:rPr lang="ko-KR" altLang="en-US" sz="1100" dirty="0" smtClean="0"/>
              <a:t>에서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파일 목록이 사라집니다</a:t>
            </a:r>
            <a:r>
              <a:rPr lang="en-US" altLang="ko-KR" sz="1100" dirty="0" smtClean="0"/>
              <a:t>. </a:t>
            </a:r>
            <a:br>
              <a:rPr lang="en-US" altLang="ko-KR" sz="1100" dirty="0" smtClean="0"/>
            </a:br>
            <a:r>
              <a:rPr lang="en-US" altLang="ko-KR" sz="1100" dirty="0" smtClean="0"/>
              <a:t>      </a:t>
            </a:r>
            <a:r>
              <a:rPr lang="ko-KR" altLang="en-US" sz="1100" dirty="0" err="1" smtClean="0"/>
              <a:t>커밋은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업로드할</a:t>
            </a:r>
            <a:r>
              <a:rPr lang="ko-KR" altLang="en-US" sz="1100" dirty="0" smtClean="0"/>
              <a:t> 파일 진행사항을 저장하는 시점을 만드는 행위로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 </a:t>
            </a:r>
            <a:r>
              <a:rPr lang="ko-KR" altLang="en-US" sz="1100" dirty="0" smtClean="0"/>
              <a:t>실제 파일들을 저장소로 업로드 하기 위해서는 이어 </a:t>
            </a:r>
            <a:r>
              <a:rPr lang="en-US" altLang="ko-KR" sz="1100" dirty="0" smtClean="0"/>
              <a:t>Push </a:t>
            </a:r>
            <a:r>
              <a:rPr lang="ko-KR" altLang="en-US" sz="1100" dirty="0" smtClean="0"/>
              <a:t>를 진행해야 합니다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886" y="728023"/>
            <a:ext cx="463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/>
              <a:t>3.3.3  Commit &amp; Push  </a:t>
            </a:r>
            <a:endParaRPr lang="ko-KR" altLang="en-US" sz="1400" b="1" spc="-15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046337"/>
            <a:ext cx="33337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208584" y="2838425"/>
            <a:ext cx="2829694" cy="3600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34442" y="2775458"/>
            <a:ext cx="148285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16496" y="4591338"/>
            <a:ext cx="928903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4"/>
            </a:pPr>
            <a:r>
              <a:rPr lang="en-US" altLang="ko-KR" sz="1100" dirty="0"/>
              <a:t>[Terminal] </a:t>
            </a:r>
            <a:r>
              <a:rPr lang="ko-KR" altLang="en-US" sz="1100" dirty="0"/>
              <a:t>패널에서 다음 명령어 </a:t>
            </a:r>
            <a:r>
              <a:rPr lang="ko-KR" altLang="en-US" sz="1100" dirty="0" smtClean="0"/>
              <a:t>실행하여 </a:t>
            </a:r>
            <a:r>
              <a:rPr lang="en-US" altLang="ko-KR" sz="1100" dirty="0" smtClean="0"/>
              <a:t>Push 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진행합니다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1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04528" y="4983753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push -u origin </a:t>
            </a:r>
            <a:r>
              <a:rPr lang="en-US" altLang="ko-KR" sz="1000" dirty="0" smtClean="0">
                <a:solidFill>
                  <a:schemeClr val="accent6"/>
                </a:solidFill>
              </a:rPr>
              <a:t>master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36397" y="4502853"/>
            <a:ext cx="18722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※ </a:t>
            </a:r>
            <a:r>
              <a:rPr lang="ko-KR" altLang="en-US" sz="900" dirty="0" smtClean="0"/>
              <a:t>정상적으로 </a:t>
            </a:r>
            <a:r>
              <a:rPr lang="en-US" altLang="ko-KR" sz="900" dirty="0" smtClean="0"/>
              <a:t>Push </a:t>
            </a:r>
            <a:r>
              <a:rPr lang="ko-KR" altLang="en-US" sz="900" dirty="0" smtClean="0"/>
              <a:t>된 모습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79" y="4733685"/>
            <a:ext cx="3709080" cy="14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6034755" y="5193441"/>
            <a:ext cx="1942581" cy="10890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941131" y="5132478"/>
            <a:ext cx="435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완료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85603" y="5271948"/>
            <a:ext cx="227638" cy="17580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697416" y="5275409"/>
            <a:ext cx="227638" cy="17580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49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6496" y="1043251"/>
            <a:ext cx="928903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※ Push 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진행하였으나 다음과 같은 에러가 뜨는 경우 </a:t>
            </a:r>
            <a:endParaRPr lang="en-US" altLang="ko-KR" sz="1100" dirty="0" smtClean="0"/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-&gt; </a:t>
            </a:r>
            <a:r>
              <a:rPr lang="en-US" altLang="ko-KR" sz="1100" dirty="0" err="1" smtClean="0"/>
              <a:t>Reposiroty</a:t>
            </a:r>
            <a:r>
              <a:rPr lang="ko-KR" altLang="en-US" sz="1100" dirty="0" smtClean="0"/>
              <a:t>에 최신 변경된 내용이 있으니 </a:t>
            </a:r>
            <a:r>
              <a:rPr lang="en-US" altLang="ko-KR" sz="1100" dirty="0" smtClean="0"/>
              <a:t>Pull</a:t>
            </a:r>
            <a:r>
              <a:rPr lang="ko-KR" altLang="en-US" sz="1100" dirty="0" smtClean="0"/>
              <a:t>을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먼저 진행하라는 의미</a:t>
            </a:r>
            <a:r>
              <a:rPr lang="en-US" altLang="ko-KR" sz="1100" dirty="0" smtClean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886" y="728023"/>
            <a:ext cx="463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smtClean="0"/>
              <a:t>3.4.1  </a:t>
            </a:r>
            <a:r>
              <a:rPr lang="ko-KR" altLang="en-US" sz="1400" b="1" spc="-150" dirty="0" smtClean="0"/>
              <a:t>에러상황 </a:t>
            </a:r>
            <a:endParaRPr lang="ko-KR" altLang="en-US" sz="1400" b="1" spc="-15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7" y="1605035"/>
            <a:ext cx="3676161" cy="123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21539" y="3224446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pull origin </a:t>
            </a:r>
            <a:r>
              <a:rPr lang="en-US" altLang="ko-KR" sz="1000" dirty="0" smtClean="0">
                <a:solidFill>
                  <a:schemeClr val="accent6"/>
                </a:solidFill>
              </a:rPr>
              <a:t>master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0410" y="2924944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/>
              <a:t>※ </a:t>
            </a:r>
            <a:r>
              <a:rPr lang="ko-KR" altLang="en-US" sz="1100" dirty="0" smtClean="0"/>
              <a:t>다음 코드를 입력하여 </a:t>
            </a:r>
            <a:r>
              <a:rPr lang="en-US" altLang="ko-KR" sz="1100" dirty="0" smtClean="0"/>
              <a:t>Pull  </a:t>
            </a:r>
            <a:r>
              <a:rPr lang="ko-KR" altLang="en-US" sz="1100" dirty="0" smtClean="0"/>
              <a:t>진행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진행 후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가지 </a:t>
            </a:r>
            <a:r>
              <a:rPr lang="en-US" altLang="ko-KR" sz="1100" dirty="0" smtClean="0"/>
              <a:t>CASE </a:t>
            </a:r>
            <a:r>
              <a:rPr lang="ko-KR" altLang="en-US" sz="1100" dirty="0" smtClean="0"/>
              <a:t>있음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16496" y="3667527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CASE A : </a:t>
            </a:r>
            <a:r>
              <a:rPr lang="ko-KR" altLang="en-US" sz="1100" dirty="0" smtClean="0"/>
              <a:t>정상적으로 </a:t>
            </a:r>
            <a:r>
              <a:rPr lang="en-US" altLang="ko-KR" sz="1100" dirty="0" smtClean="0"/>
              <a:t>Pull </a:t>
            </a:r>
            <a:r>
              <a:rPr lang="ko-KR" altLang="en-US" sz="1100" dirty="0" smtClean="0"/>
              <a:t>받아진 경우</a:t>
            </a:r>
            <a:r>
              <a:rPr lang="en-US" altLang="ko-KR" sz="1100" dirty="0" smtClean="0"/>
              <a:t>( = </a:t>
            </a:r>
            <a:r>
              <a:rPr lang="ko-KR" altLang="en-US" sz="1100" dirty="0" smtClean="0"/>
              <a:t>내가 수정한 파일과 누군가 작업하여 저장소로 올린 파일이 서로 다른 파일일 경우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21" y="4022161"/>
            <a:ext cx="3253551" cy="160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47321" y="5022035"/>
            <a:ext cx="2829694" cy="32708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791535" y="5028940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업데이트 받은 내용이 출력됨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 smtClean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3397575" y="5185579"/>
            <a:ext cx="1364115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6496" y="5672718"/>
            <a:ext cx="928903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ko-KR" altLang="en-US" sz="1100" dirty="0" smtClean="0"/>
              <a:t>다시 </a:t>
            </a:r>
            <a:r>
              <a:rPr lang="en-US" altLang="ko-KR" sz="1100" dirty="0" smtClean="0"/>
              <a:t>[</a:t>
            </a:r>
            <a:r>
              <a:rPr lang="en-US" altLang="ko-KR" sz="1100" dirty="0"/>
              <a:t>Terminal] </a:t>
            </a:r>
            <a:r>
              <a:rPr lang="ko-KR" altLang="en-US" sz="1100" dirty="0"/>
              <a:t>패널에서 </a:t>
            </a:r>
            <a:r>
              <a:rPr lang="en-US" altLang="ko-KR" sz="1100" dirty="0" smtClean="0"/>
              <a:t>Push </a:t>
            </a:r>
            <a:r>
              <a:rPr lang="ko-KR" altLang="en-US" sz="1100" dirty="0" smtClean="0"/>
              <a:t>명령어를</a:t>
            </a:r>
            <a:r>
              <a:rPr lang="en-US" altLang="ko-KR" sz="1100" dirty="0" smtClean="0"/>
              <a:t> </a:t>
            </a:r>
            <a:r>
              <a:rPr lang="ko-KR" altLang="en-US" sz="1100" dirty="0"/>
              <a:t>진행합니다</a:t>
            </a:r>
            <a:r>
              <a:rPr lang="en-US" altLang="ko-KR" sz="1100" dirty="0"/>
              <a:t>.</a:t>
            </a:r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13218" y="5991091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push -u origin </a:t>
            </a:r>
            <a:r>
              <a:rPr lang="en-US" altLang="ko-KR" sz="1000" dirty="0" smtClean="0">
                <a:solidFill>
                  <a:schemeClr val="accent6"/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1342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16496" y="715259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CASE B : </a:t>
            </a:r>
            <a:r>
              <a:rPr lang="en-US" altLang="ko-KR" sz="1100" dirty="0" smtClean="0"/>
              <a:t>CONFLICT ( = </a:t>
            </a:r>
            <a:r>
              <a:rPr lang="ko-KR" altLang="en-US" sz="1100" dirty="0" smtClean="0"/>
              <a:t>내가 수정한 파일과 누군가 작업하여 저장소로 올린 파일이 같</a:t>
            </a:r>
            <a:r>
              <a:rPr lang="ko-KR" altLang="en-US" sz="1100" dirty="0"/>
              <a:t>은</a:t>
            </a:r>
            <a:r>
              <a:rPr lang="ko-KR" altLang="en-US" sz="1100" dirty="0" smtClean="0"/>
              <a:t> 파일일 경우</a:t>
            </a:r>
            <a:r>
              <a:rPr lang="en-US" altLang="ko-KR" sz="1100" dirty="0" smtClean="0"/>
              <a:t>, </a:t>
            </a:r>
            <a:r>
              <a:rPr lang="en-US" altLang="ko-KR" sz="1100" dirty="0" smtClean="0">
                <a:solidFill>
                  <a:srgbClr val="FF0000"/>
                </a:solidFill>
              </a:rPr>
              <a:t>But </a:t>
            </a:r>
            <a:r>
              <a:rPr lang="ko-KR" altLang="en-US" sz="1100" dirty="0" smtClean="0">
                <a:solidFill>
                  <a:srgbClr val="FF0000"/>
                </a:solidFill>
              </a:rPr>
              <a:t>각각 다른 부분을 수정</a:t>
            </a:r>
            <a:r>
              <a:rPr lang="ko-KR" altLang="en-US" sz="1100" dirty="0" smtClean="0"/>
              <a:t>했을 때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087438"/>
            <a:ext cx="3278320" cy="168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31580" y="2171912"/>
            <a:ext cx="3307252" cy="39299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74110" y="1988840"/>
            <a:ext cx="50878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b="1" dirty="0" smtClean="0">
                <a:solidFill>
                  <a:srgbClr val="FF0000"/>
                </a:solidFill>
              </a:rPr>
              <a:t>Auto-merging failed.</a:t>
            </a: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어떤 파일이 충돌하였는지 표시됨</a:t>
            </a:r>
            <a:r>
              <a:rPr lang="en-US" altLang="ko-KR" sz="9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터미널에서 </a:t>
            </a:r>
            <a:r>
              <a:rPr lang="en-US" altLang="ko-KR" sz="900" dirty="0" smtClean="0">
                <a:solidFill>
                  <a:srgbClr val="FF0000"/>
                </a:solidFill>
              </a:rPr>
              <a:t>Ctrl </a:t>
            </a:r>
            <a:r>
              <a:rPr lang="ko-KR" altLang="en-US" sz="900" dirty="0" smtClean="0">
                <a:solidFill>
                  <a:srgbClr val="FF0000"/>
                </a:solidFill>
              </a:rPr>
              <a:t>키를 누른 상태로 충돌한 파일명을 누르면 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해당파일이 열리며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충돌된 부분이 표시됨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 smtClean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3843254" y="2335457"/>
            <a:ext cx="461674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3" y="3573016"/>
            <a:ext cx="4500500" cy="165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934119" y="4131519"/>
            <a:ext cx="3307252" cy="32649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28226" y="4533834"/>
            <a:ext cx="3307252" cy="26982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endCxn id="31" idx="1"/>
          </p:cNvCxnSpPr>
          <p:nvPr/>
        </p:nvCxnSpPr>
        <p:spPr>
          <a:xfrm>
            <a:off x="4249396" y="4275864"/>
            <a:ext cx="1015692" cy="1334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65088" y="4173794"/>
            <a:ext cx="566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내코드</a:t>
            </a:r>
            <a:endParaRPr lang="ko-KR" altLang="en-US" sz="900" dirty="0" smtClean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1032" y="4533834"/>
            <a:ext cx="3619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저장소의 최신코드</a:t>
            </a:r>
            <a:r>
              <a:rPr lang="en-US" altLang="ko-KR" sz="900" dirty="0" smtClean="0">
                <a:solidFill>
                  <a:srgbClr val="FF0000"/>
                </a:solidFill>
              </a:rPr>
              <a:t>(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다른사람이</a:t>
            </a:r>
            <a:r>
              <a:rPr lang="ko-KR" altLang="en-US" sz="900" dirty="0" smtClean="0">
                <a:solidFill>
                  <a:srgbClr val="FF0000"/>
                </a:solidFill>
              </a:rPr>
              <a:t> 수정한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최신본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  <a:endParaRPr lang="ko-KR" altLang="en-US" sz="900" dirty="0" smtClean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79676" y="3908734"/>
            <a:ext cx="4153570" cy="10250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5033246" y="3955864"/>
            <a:ext cx="944342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77588" y="384457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err="1" smtClean="0"/>
              <a:t>Aceept</a:t>
            </a:r>
            <a:r>
              <a:rPr lang="en-US" altLang="ko-KR" sz="900" dirty="0" smtClean="0"/>
              <a:t> Current Change :  </a:t>
            </a:r>
            <a:r>
              <a:rPr lang="ko-KR" altLang="en-US" sz="900" dirty="0" err="1" smtClean="0"/>
              <a:t>내코드로</a:t>
            </a:r>
            <a:r>
              <a:rPr lang="ko-KR" altLang="en-US" sz="900" dirty="0" smtClean="0"/>
              <a:t> 덮어씀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err="1" smtClean="0"/>
              <a:t>Aceept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InComing</a:t>
            </a:r>
            <a:r>
              <a:rPr lang="en-US" altLang="ko-KR" sz="900" dirty="0" smtClean="0"/>
              <a:t> Change :  </a:t>
            </a:r>
            <a:r>
              <a:rPr lang="ko-KR" altLang="en-US" sz="900" dirty="0" smtClean="0"/>
              <a:t>저장소의 코드로 덮어씀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0410" y="2987467"/>
            <a:ext cx="928903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ko-KR" altLang="en-US" sz="1100" dirty="0" smtClean="0"/>
              <a:t>충돌된 내용을 확인하여 </a:t>
            </a:r>
            <a:r>
              <a:rPr lang="en-US" altLang="ko-KR" sz="1100" dirty="0" err="1" smtClean="0"/>
              <a:t>Aceept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Current </a:t>
            </a:r>
            <a:r>
              <a:rPr lang="en-US" altLang="ko-KR" sz="1100" dirty="0" smtClean="0"/>
              <a:t>Change </a:t>
            </a:r>
            <a:r>
              <a:rPr lang="ko-KR" altLang="en-US" sz="1100" dirty="0" smtClean="0"/>
              <a:t>또는 </a:t>
            </a:r>
            <a:r>
              <a:rPr lang="en-US" altLang="ko-KR" sz="1100" dirty="0" err="1" smtClean="0"/>
              <a:t>Aceept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Incomming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Chage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둘 중 하나를 선택하여 자동으로 소스 충돌을 해결하거나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충돌된 부분을 직접 수정하여 충돌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내용을 정리합니다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66796" y="3510049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08283" y="5481198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776536" y="5428748"/>
            <a:ext cx="3619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충돌된 내용을 정리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07" y="5646200"/>
            <a:ext cx="2625597" cy="73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직선 화살표 연결선 42"/>
          <p:cNvCxnSpPr>
            <a:endCxn id="33" idx="1"/>
          </p:cNvCxnSpPr>
          <p:nvPr/>
        </p:nvCxnSpPr>
        <p:spPr>
          <a:xfrm flipV="1">
            <a:off x="4232920" y="4649250"/>
            <a:ext cx="1008112" cy="388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66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16496" y="715259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/>
              <a:t>CASE B : </a:t>
            </a:r>
            <a:r>
              <a:rPr lang="en-US" altLang="ko-KR" sz="1100" dirty="0"/>
              <a:t>CONFLICT ( = </a:t>
            </a:r>
            <a:r>
              <a:rPr lang="ko-KR" altLang="en-US" sz="1100" dirty="0"/>
              <a:t>내가 수정한 파일과 누군가 작업하여 저장소로 올린 파일이 같은 파일일 경우</a:t>
            </a:r>
            <a:r>
              <a:rPr lang="en-US" altLang="ko-KR" sz="1100" dirty="0"/>
              <a:t>, </a:t>
            </a:r>
            <a:r>
              <a:rPr lang="en-US" altLang="ko-KR" sz="1100" dirty="0">
                <a:solidFill>
                  <a:srgbClr val="FF0000"/>
                </a:solidFill>
              </a:rPr>
              <a:t>But </a:t>
            </a:r>
            <a:r>
              <a:rPr lang="ko-KR" altLang="en-US" sz="1100" dirty="0">
                <a:solidFill>
                  <a:srgbClr val="FF0000"/>
                </a:solidFill>
              </a:rPr>
              <a:t>각각 다른 부분을 수정</a:t>
            </a:r>
            <a:r>
              <a:rPr lang="ko-KR" altLang="en-US" sz="1100" dirty="0" smtClean="0"/>
              <a:t>했을 </a:t>
            </a:r>
            <a:r>
              <a:rPr lang="ko-KR" altLang="en-US" sz="1100" dirty="0"/>
              <a:t>때</a:t>
            </a:r>
            <a:r>
              <a:rPr lang="en-US" altLang="ko-KR" sz="1100" dirty="0"/>
              <a:t>) 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23" y="1604712"/>
            <a:ext cx="2475277" cy="183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10410" y="1052736"/>
            <a:ext cx="928903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2"/>
            </a:pPr>
            <a:r>
              <a:rPr lang="en-US" altLang="ko-KR" sz="1100" dirty="0" smtClean="0"/>
              <a:t> Source Control </a:t>
            </a:r>
            <a:r>
              <a:rPr lang="ko-KR" altLang="en-US" sz="1100" dirty="0" smtClean="0"/>
              <a:t>의</a:t>
            </a:r>
            <a:r>
              <a:rPr lang="en-US" altLang="ko-KR" sz="1100" dirty="0" smtClean="0"/>
              <a:t> [Merge Changes] </a:t>
            </a:r>
            <a:r>
              <a:rPr lang="ko-KR" altLang="en-US" sz="1100" dirty="0" smtClean="0"/>
              <a:t>에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있는 충돌 파일을 선택한 후 마우스 우 클릭</a:t>
            </a:r>
            <a:r>
              <a:rPr lang="en-US" altLang="ko-KR" sz="1100" dirty="0" smtClean="0"/>
              <a:t>&gt; [Stage Changes] </a:t>
            </a:r>
            <a:r>
              <a:rPr lang="ko-KR" altLang="en-US" sz="1100" dirty="0" smtClean="0"/>
              <a:t>하면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파일이  </a:t>
            </a:r>
            <a:r>
              <a:rPr lang="en-US" altLang="ko-KR" sz="1100" dirty="0" smtClean="0"/>
              <a:t>Staged </a:t>
            </a:r>
            <a:r>
              <a:rPr lang="en-US" altLang="ko-KR" sz="1100" dirty="0" err="1" smtClean="0"/>
              <a:t>Chages</a:t>
            </a:r>
            <a:r>
              <a:rPr lang="ko-KR" altLang="en-US" sz="1100" dirty="0" smtClean="0"/>
              <a:t>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이동합니다</a:t>
            </a:r>
            <a:r>
              <a:rPr lang="en-US" altLang="ko-KR" sz="1100" dirty="0" smtClean="0"/>
              <a:t>. </a:t>
            </a:r>
            <a:r>
              <a:rPr lang="ko-KR" altLang="en-US" sz="1100" dirty="0" err="1"/>
              <a:t>커밋메시지를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입력하</a:t>
            </a:r>
            <a:r>
              <a:rPr lang="ko-KR" altLang="en-US" sz="1100" dirty="0"/>
              <a:t>고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&gt;</a:t>
            </a:r>
            <a:r>
              <a:rPr lang="ko-KR" altLang="en-US" sz="1100" dirty="0"/>
              <a:t> </a:t>
            </a:r>
            <a:r>
              <a:rPr lang="en-US" altLang="ko-KR" sz="1100" dirty="0"/>
              <a:t>Ctrl + Enter &gt; [Terminal] </a:t>
            </a:r>
            <a:r>
              <a:rPr lang="ko-KR" altLang="en-US" sz="1100" dirty="0"/>
              <a:t>패널에서 </a:t>
            </a:r>
            <a:r>
              <a:rPr lang="en-US" altLang="ko-KR" sz="1100" dirty="0"/>
              <a:t>Push </a:t>
            </a:r>
            <a:r>
              <a:rPr lang="ko-KR" altLang="en-US" sz="1100" dirty="0"/>
              <a:t>명령어를</a:t>
            </a:r>
            <a:r>
              <a:rPr lang="en-US" altLang="ko-KR" sz="1100" dirty="0"/>
              <a:t> </a:t>
            </a:r>
            <a:r>
              <a:rPr lang="ko-KR" altLang="en-US" sz="1100" dirty="0"/>
              <a:t>진행합니다</a:t>
            </a:r>
            <a:r>
              <a:rPr lang="en-US" altLang="ko-KR" sz="1100" dirty="0"/>
              <a:t>.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28" name="아래쪽 화살표 27"/>
          <p:cNvSpPr/>
          <p:nvPr/>
        </p:nvSpPr>
        <p:spPr>
          <a:xfrm rot="16200000">
            <a:off x="3325217" y="2464495"/>
            <a:ext cx="216024" cy="272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64568" y="2580802"/>
            <a:ext cx="1368152" cy="2721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64" y="1600083"/>
            <a:ext cx="2606033" cy="184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4160912" y="2600906"/>
            <a:ext cx="1656184" cy="54006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16496" y="3646378"/>
            <a:ext cx="9289032" cy="48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※ Staged Changes</a:t>
            </a:r>
            <a:r>
              <a:rPr lang="ko-KR" altLang="en-US" sz="1100" dirty="0" smtClean="0"/>
              <a:t>에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내가 수정하지 않은 파일 목록이 뜰 수 있습니다</a:t>
            </a:r>
            <a:r>
              <a:rPr lang="en-US" altLang="ko-KR" sz="1100" dirty="0" smtClean="0"/>
              <a:t>. </a:t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저장소의 </a:t>
            </a:r>
            <a:r>
              <a:rPr lang="ko-KR" altLang="en-US" sz="1100" dirty="0" err="1" smtClean="0"/>
              <a:t>최신본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충돌나지</a:t>
            </a:r>
            <a:r>
              <a:rPr lang="ko-KR" altLang="en-US" sz="1100" dirty="0" smtClean="0"/>
              <a:t> 않았던 파일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들이며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충돌났던</a:t>
            </a:r>
            <a:r>
              <a:rPr lang="ko-KR" altLang="en-US" sz="1100" dirty="0" smtClean="0"/>
              <a:t> 파일과 함께 그대로  </a:t>
            </a:r>
            <a:r>
              <a:rPr lang="en-US" altLang="ko-KR" sz="1100" dirty="0" smtClean="0"/>
              <a:t>Push</a:t>
            </a:r>
            <a:r>
              <a:rPr lang="ko-KR" altLang="en-US" sz="1100" dirty="0" smtClean="0"/>
              <a:t>를 진행하면 됩니다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27774" y="2537940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2</a:t>
            </a:r>
            <a:r>
              <a:rPr lang="en-US" altLang="ko-KR" sz="800" dirty="0" smtClean="0"/>
              <a:t>-1</a:t>
            </a:r>
            <a:endParaRPr lang="ko-KR" altLang="en-US" sz="8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971313" y="2607816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2-2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4185626" y="2229579"/>
            <a:ext cx="2063518" cy="37823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096083" y="216661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2</a:t>
            </a:r>
            <a:r>
              <a:rPr lang="en-US" altLang="ko-KR" sz="800" dirty="0" smtClean="0"/>
              <a:t>-3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513218" y="4262899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push -u origin </a:t>
            </a:r>
            <a:r>
              <a:rPr lang="en-US" altLang="ko-KR" sz="1000" dirty="0" smtClean="0">
                <a:solidFill>
                  <a:schemeClr val="accent6"/>
                </a:solidFill>
              </a:rPr>
              <a:t>master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69617" y="419993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647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2928"/>
            <a:ext cx="9906000" cy="97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7347" y="538228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/>
              <a:t>GitHub </a:t>
            </a:r>
            <a:r>
              <a:rPr lang="ko-KR" altLang="en-US" b="1" spc="-150" dirty="0" smtClean="0"/>
              <a:t>사용가이드</a:t>
            </a:r>
            <a:endParaRPr lang="ko-KR" altLang="en-US" b="1" spc="-150" dirty="0"/>
          </a:p>
        </p:txBody>
      </p:sp>
      <p:sp>
        <p:nvSpPr>
          <p:cNvPr id="7" name="TextBox 6"/>
          <p:cNvSpPr txBox="1"/>
          <p:nvPr/>
        </p:nvSpPr>
        <p:spPr>
          <a:xfrm>
            <a:off x="560512" y="354259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타란유엑스디</a:t>
            </a:r>
            <a:endParaRPr lang="ko-KR" altLang="en-US" sz="10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279127"/>
              </p:ext>
            </p:extLst>
          </p:nvPr>
        </p:nvGraphicFramePr>
        <p:xfrm>
          <a:off x="787285" y="1232673"/>
          <a:ext cx="3805955" cy="3591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275"/>
                <a:gridCol w="300681"/>
                <a:gridCol w="2732732"/>
                <a:gridCol w="567267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문서의 목적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GitHub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란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GitHub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2-1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타란유엑스디</a:t>
                      </a:r>
                      <a:r>
                        <a:rPr lang="ko-KR" altLang="en-US" sz="105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GitHub </a:t>
                      </a:r>
                      <a:r>
                        <a:rPr lang="ko-KR" altLang="en-US" sz="105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2-2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Repository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2-3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로컬의 소스를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Repository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업로드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>
                      <a:noFill/>
                    </a:lnL>
                    <a:lnT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2-4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접근권한관리 </a:t>
                      </a:r>
                      <a:r>
                        <a:rPr lang="en-US" altLang="ko-KR" sz="105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- Collaborators </a:t>
                      </a:r>
                      <a:r>
                        <a:rPr lang="ko-KR" altLang="en-US" sz="105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추가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2-5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Repository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수정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삭제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>
                      <a:noFill/>
                    </a:lnL>
                    <a:lnT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0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 marT="36000" marB="0" anchor="ctr">
                    <a:lnL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GitHub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3-1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환경설정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3-2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프로젝트 </a:t>
                      </a:r>
                      <a:r>
                        <a:rPr lang="en-US" altLang="ko-KR" sz="105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Clone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3-3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Pull &amp; Commit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&amp; Push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3-4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충돌해결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3-5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Reset</a:t>
                      </a:r>
                      <a:r>
                        <a:rPr lang="en-US" altLang="ko-KR" sz="1050" baseline="0" dirty="0" smtClean="0"/>
                        <a:t> Commit</a:t>
                      </a:r>
                      <a:endParaRPr lang="ko-KR" altLang="en-US" sz="1050" dirty="0"/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7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3" y="3567397"/>
            <a:ext cx="6946736" cy="167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16496" y="715259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CASE C : </a:t>
            </a:r>
            <a:r>
              <a:rPr lang="en-US" altLang="ko-KR" sz="1100" dirty="0" smtClean="0"/>
              <a:t>Error ( = </a:t>
            </a:r>
            <a:r>
              <a:rPr lang="ko-KR" altLang="en-US" sz="1100" dirty="0" smtClean="0"/>
              <a:t>내가 수정한 파일과 누군가 작업하여 저장소로 올린 파일이 같</a:t>
            </a:r>
            <a:r>
              <a:rPr lang="ko-KR" altLang="en-US" sz="1100" dirty="0"/>
              <a:t>은</a:t>
            </a:r>
            <a:r>
              <a:rPr lang="ko-KR" altLang="en-US" sz="1100" dirty="0" smtClean="0"/>
              <a:t> 파일일 경우</a:t>
            </a:r>
            <a:r>
              <a:rPr lang="en-US" altLang="ko-KR" sz="1100" dirty="0" smtClean="0"/>
              <a:t> + </a:t>
            </a:r>
            <a:r>
              <a:rPr lang="ko-KR" altLang="en-US" sz="1100" dirty="0" smtClean="0">
                <a:solidFill>
                  <a:srgbClr val="FF0000"/>
                </a:solidFill>
              </a:rPr>
              <a:t>같은 부분을 수정했을 때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052736"/>
            <a:ext cx="3739639" cy="180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31580" y="2060848"/>
            <a:ext cx="3845356" cy="39299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4376936" y="2224393"/>
            <a:ext cx="461674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38610" y="1935773"/>
            <a:ext cx="508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b="1" dirty="0" smtClean="0">
                <a:solidFill>
                  <a:srgbClr val="FF0000"/>
                </a:solidFill>
              </a:rPr>
              <a:t>Error.</a:t>
            </a: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어떤 파일이 충돌하였는지 표시됨</a:t>
            </a:r>
            <a:r>
              <a:rPr lang="en-US" altLang="ko-KR" sz="900" dirty="0" smtClean="0">
                <a:solidFill>
                  <a:srgbClr val="FF0000"/>
                </a:solidFill>
              </a:rPr>
              <a:t>. </a:t>
            </a:r>
            <a:br>
              <a:rPr lang="en-US" altLang="ko-KR" sz="900" dirty="0" smtClean="0">
                <a:solidFill>
                  <a:srgbClr val="FF0000"/>
                </a:solidFill>
              </a:rPr>
            </a:br>
            <a:r>
              <a:rPr lang="en-US" altLang="ko-KR" sz="900" dirty="0" smtClean="0">
                <a:solidFill>
                  <a:srgbClr val="FF0000"/>
                </a:solidFill>
              </a:rPr>
              <a:t>Auto-merging Failed</a:t>
            </a:r>
            <a:r>
              <a:rPr lang="ko-KR" altLang="en-US" sz="900" dirty="0" smtClean="0">
                <a:solidFill>
                  <a:srgbClr val="FF0000"/>
                </a:solidFill>
              </a:rPr>
              <a:t>와 다르게 충돌부분이 표시되지 않음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 smtClean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0410" y="2987467"/>
            <a:ext cx="9289032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000" dirty="0"/>
              <a:t> </a:t>
            </a:r>
            <a:r>
              <a:rPr lang="ko-KR" altLang="en-US" sz="1000" dirty="0" smtClean="0"/>
              <a:t>충돌된 파일을 선택한 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마우스 우 클릭</a:t>
            </a:r>
            <a:r>
              <a:rPr lang="en-US" altLang="ko-KR" sz="1000" dirty="0" smtClean="0"/>
              <a:t> &gt;  [Stash Changes] : (stash</a:t>
            </a:r>
            <a:r>
              <a:rPr lang="ko-KR" altLang="en-US" sz="1000" dirty="0" smtClean="0"/>
              <a:t>란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풀을 정상적으로 받기 위해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내가 수정한 내용을 임시로 백업해두는 공간</a:t>
            </a:r>
            <a:r>
              <a:rPr lang="en-US" altLang="ko-KR" sz="1000" dirty="0" smtClean="0"/>
              <a:t>)</a:t>
            </a:r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000" dirty="0" smtClean="0"/>
              <a:t> </a:t>
            </a:r>
            <a:r>
              <a:rPr lang="en-US" altLang="ko-KR" sz="1000" dirty="0"/>
              <a:t>Stash </a:t>
            </a:r>
            <a:r>
              <a:rPr lang="ko-KR" altLang="en-US" sz="1000" dirty="0"/>
              <a:t>의 </a:t>
            </a:r>
            <a:r>
              <a:rPr lang="ko-KR" altLang="en-US" sz="1000" dirty="0" smtClean="0"/>
              <a:t>내용을 간단히 메모한 뒤 </a:t>
            </a:r>
            <a:r>
              <a:rPr lang="en-US" altLang="ko-KR" sz="1000" dirty="0" smtClean="0"/>
              <a:t>Enter</a:t>
            </a:r>
            <a:endParaRPr lang="en-US" altLang="ko-KR" sz="1000" dirty="0"/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000" dirty="0" smtClean="0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40" y="4651659"/>
            <a:ext cx="1195422" cy="1369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817945" y="4316264"/>
            <a:ext cx="2046824" cy="31381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787602" y="4237531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1724626" y="5654042"/>
            <a:ext cx="1183436" cy="1625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79785" y="565404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2144688" y="3781834"/>
            <a:ext cx="3816424" cy="51866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601072" y="3695218"/>
            <a:ext cx="119407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665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16496" y="715259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CASE C : </a:t>
            </a:r>
            <a:r>
              <a:rPr lang="en-US" altLang="ko-KR" sz="1100" dirty="0" smtClean="0"/>
              <a:t>Error ( = </a:t>
            </a:r>
            <a:r>
              <a:rPr lang="ko-KR" altLang="en-US" sz="1100" dirty="0" smtClean="0"/>
              <a:t>내가 수정한 파일과 누군가 작업하여 저장소로 올린 파일이 같</a:t>
            </a:r>
            <a:r>
              <a:rPr lang="ko-KR" altLang="en-US" sz="1100" dirty="0"/>
              <a:t>은</a:t>
            </a:r>
            <a:r>
              <a:rPr lang="ko-KR" altLang="en-US" sz="1100" dirty="0" smtClean="0"/>
              <a:t> 파일일 경우</a:t>
            </a:r>
            <a:r>
              <a:rPr lang="en-US" altLang="ko-KR" sz="1100" dirty="0" smtClean="0"/>
              <a:t> + </a:t>
            </a:r>
            <a:r>
              <a:rPr lang="ko-KR" altLang="en-US" sz="1100" dirty="0" smtClean="0">
                <a:solidFill>
                  <a:srgbClr val="FF0000"/>
                </a:solidFill>
              </a:rPr>
              <a:t>같은 부분을 수정했을 때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0410" y="1036326"/>
            <a:ext cx="928903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3"/>
            </a:pPr>
            <a:r>
              <a:rPr lang="en-US" altLang="ko-KR" sz="1100" dirty="0" smtClean="0"/>
              <a:t>Stash </a:t>
            </a:r>
            <a:r>
              <a:rPr lang="ko-KR" altLang="en-US" sz="1100" dirty="0" smtClean="0"/>
              <a:t>목록에 백업한 내용이 나타납니다</a:t>
            </a:r>
            <a:r>
              <a:rPr lang="en-US" altLang="ko-KR" sz="1100" dirty="0" smtClean="0"/>
              <a:t>. (* Stash </a:t>
            </a:r>
            <a:r>
              <a:rPr lang="ko-KR" altLang="en-US" sz="1100" dirty="0" smtClean="0"/>
              <a:t>영역이 없을 경우 </a:t>
            </a:r>
            <a:r>
              <a:rPr lang="en-US" altLang="ko-KR" sz="1100" dirty="0" smtClean="0"/>
              <a:t>VS Code </a:t>
            </a:r>
            <a:r>
              <a:rPr lang="ko-KR" altLang="en-US" sz="1100" dirty="0" smtClean="0"/>
              <a:t>확장기능 중 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Git</a:t>
            </a:r>
            <a:r>
              <a:rPr lang="en-US" altLang="ko-KR" sz="1100" dirty="0" smtClean="0"/>
              <a:t> Stash] </a:t>
            </a:r>
            <a:r>
              <a:rPr lang="ko-KR" altLang="en-US" sz="1100" dirty="0" smtClean="0"/>
              <a:t>설치</a:t>
            </a:r>
            <a:r>
              <a:rPr lang="en-US" altLang="ko-KR" sz="1100" dirty="0" smtClean="0"/>
              <a:t>)</a:t>
            </a:r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3"/>
            </a:pPr>
            <a:r>
              <a:rPr lang="ko-KR" altLang="en-US" sz="1100" dirty="0" smtClean="0"/>
              <a:t>터미널에서 다시 </a:t>
            </a:r>
            <a:r>
              <a:rPr lang="en-US" altLang="ko-KR" sz="1100" dirty="0" smtClean="0"/>
              <a:t>pull</a:t>
            </a:r>
            <a:r>
              <a:rPr lang="ko-KR" altLang="en-US" sz="1100" dirty="0" smtClean="0"/>
              <a:t>을 시도합니다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556792"/>
            <a:ext cx="6896976" cy="373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27162" y="3424156"/>
            <a:ext cx="2046824" cy="72492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69981" y="3353306"/>
            <a:ext cx="134805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2944943" y="4149080"/>
            <a:ext cx="2046824" cy="2160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87762" y="4078229"/>
            <a:ext cx="134805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04" y="5363530"/>
            <a:ext cx="2330974" cy="108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16496" y="5050430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※ </a:t>
            </a:r>
            <a:r>
              <a:rPr lang="ko-KR" altLang="en-US" sz="1100" dirty="0" smtClean="0"/>
              <a:t>충돌 났던 파일이 원격저장소에서 정상적으로 내려 받아 집니다</a:t>
            </a:r>
            <a:r>
              <a:rPr lang="en-US" altLang="ko-KR" sz="1100" dirty="0" smtClean="0"/>
              <a:t>. Stash</a:t>
            </a:r>
            <a:r>
              <a:rPr lang="ko-KR" altLang="en-US" sz="1100" dirty="0" smtClean="0"/>
              <a:t>에 넣어 두었던 파일을 꺼내와야 합니다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71204" y="6021289"/>
            <a:ext cx="2046824" cy="288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16496" y="715259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CASE C : </a:t>
            </a:r>
            <a:r>
              <a:rPr lang="en-US" altLang="ko-KR" sz="1100" dirty="0" smtClean="0"/>
              <a:t>Error ( = </a:t>
            </a:r>
            <a:r>
              <a:rPr lang="ko-KR" altLang="en-US" sz="1100" dirty="0" smtClean="0"/>
              <a:t>내가 수정한 파일과 누군가 작업하여 저장소로 올린 파일이 같</a:t>
            </a:r>
            <a:r>
              <a:rPr lang="ko-KR" altLang="en-US" sz="1100" dirty="0"/>
              <a:t>은</a:t>
            </a:r>
            <a:r>
              <a:rPr lang="ko-KR" altLang="en-US" sz="1100" dirty="0" smtClean="0"/>
              <a:t> 파일일 경우</a:t>
            </a:r>
            <a:r>
              <a:rPr lang="en-US" altLang="ko-KR" sz="1100" dirty="0" smtClean="0"/>
              <a:t> + </a:t>
            </a:r>
            <a:r>
              <a:rPr lang="ko-KR" altLang="en-US" sz="1100" dirty="0" smtClean="0">
                <a:solidFill>
                  <a:srgbClr val="FF0000"/>
                </a:solidFill>
              </a:rPr>
              <a:t>같은 부분을 수정했을 때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0410" y="1036326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5"/>
            </a:pPr>
            <a:r>
              <a:rPr lang="en-US" altLang="ko-KR" sz="1100" dirty="0" smtClean="0"/>
              <a:t>Stash </a:t>
            </a:r>
            <a:r>
              <a:rPr lang="ko-KR" altLang="en-US" sz="1100" dirty="0" smtClean="0"/>
              <a:t>목록에서 파일을 선택한 후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마우스 우 클릭 </a:t>
            </a:r>
            <a:r>
              <a:rPr lang="en-US" altLang="ko-KR" sz="1100" dirty="0" smtClean="0"/>
              <a:t>&gt; [Apply Changes] &gt; </a:t>
            </a:r>
            <a:r>
              <a:rPr lang="ko-KR" altLang="en-US" sz="1100" dirty="0" smtClean="0"/>
              <a:t>우측하단의 </a:t>
            </a:r>
            <a:r>
              <a:rPr lang="ko-KR" altLang="en-US" sz="1100" dirty="0" err="1" smtClean="0"/>
              <a:t>컨펌</a:t>
            </a:r>
            <a:r>
              <a:rPr lang="ko-KR" altLang="en-US" sz="1100" dirty="0" smtClean="0"/>
              <a:t> 메시지 창에서 </a:t>
            </a:r>
            <a:r>
              <a:rPr lang="en-US" altLang="ko-KR" sz="1100" dirty="0" smtClean="0"/>
              <a:t>[Yes]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412776"/>
            <a:ext cx="8743766" cy="396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03" y="4429229"/>
            <a:ext cx="43338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947181" y="4152352"/>
            <a:ext cx="1368152" cy="21275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0387" y="4109490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5-1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1928664" y="2420888"/>
            <a:ext cx="1368152" cy="21275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91870" y="2378026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5-2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8409384" y="4727664"/>
            <a:ext cx="432048" cy="35751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172590" y="4684803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5-3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5383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483145"/>
            <a:ext cx="8177267" cy="245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16496" y="715259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CASE C : </a:t>
            </a:r>
            <a:r>
              <a:rPr lang="en-US" altLang="ko-KR" sz="1100" dirty="0" smtClean="0"/>
              <a:t>Error ( = </a:t>
            </a:r>
            <a:r>
              <a:rPr lang="ko-KR" altLang="en-US" sz="1100" dirty="0" smtClean="0"/>
              <a:t>내가 수정한 파일과 누군가 작업하여 저장소로 올린 파일이 같</a:t>
            </a:r>
            <a:r>
              <a:rPr lang="ko-KR" altLang="en-US" sz="1100" dirty="0"/>
              <a:t>은</a:t>
            </a:r>
            <a:r>
              <a:rPr lang="ko-KR" altLang="en-US" sz="1100" dirty="0" smtClean="0"/>
              <a:t> 파일일 경우</a:t>
            </a:r>
            <a:r>
              <a:rPr lang="en-US" altLang="ko-KR" sz="1100" dirty="0" smtClean="0"/>
              <a:t> + </a:t>
            </a:r>
            <a:r>
              <a:rPr lang="ko-KR" altLang="en-US" sz="1100" dirty="0" smtClean="0">
                <a:solidFill>
                  <a:srgbClr val="FF0000"/>
                </a:solidFill>
              </a:rPr>
              <a:t>같은 부분을 수정했을 때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0410" y="1036326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6"/>
            </a:pPr>
            <a:r>
              <a:rPr lang="ko-KR" altLang="en-US" sz="1100" dirty="0" smtClean="0"/>
              <a:t>로컬의 수정사항과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원격저장소의 수정사항이 충돌 머지 됩니다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내용을 확인하고 머지 한 뒤</a:t>
            </a:r>
            <a:r>
              <a:rPr lang="en-US" altLang="ko-KR" sz="1100" dirty="0" smtClean="0"/>
              <a:t>, Commit + Push</a:t>
            </a:r>
            <a:r>
              <a:rPr lang="ko-KR" altLang="en-US" sz="1100" dirty="0" smtClean="0"/>
              <a:t>를 진행합니다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3279060" y="2852936"/>
            <a:ext cx="3307252" cy="32649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273167" y="3212976"/>
            <a:ext cx="3307252" cy="26982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22" idx="1"/>
          </p:cNvCxnSpPr>
          <p:nvPr/>
        </p:nvCxnSpPr>
        <p:spPr>
          <a:xfrm>
            <a:off x="6594337" y="2997281"/>
            <a:ext cx="1015691" cy="1334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10028" y="2895211"/>
            <a:ext cx="2245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원격저장소에서 </a:t>
            </a:r>
            <a:r>
              <a:rPr lang="en-US" altLang="ko-KR" sz="900" dirty="0" smtClean="0">
                <a:solidFill>
                  <a:srgbClr val="FF0000"/>
                </a:solidFill>
              </a:rPr>
              <a:t>Pull </a:t>
            </a:r>
            <a:r>
              <a:rPr lang="ko-KR" altLang="en-US" sz="900" dirty="0" smtClean="0">
                <a:solidFill>
                  <a:srgbClr val="FF0000"/>
                </a:solidFill>
              </a:rPr>
              <a:t>받은 최신상태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6577861" y="3370667"/>
            <a:ext cx="1008112" cy="388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22856" y="3262293"/>
            <a:ext cx="2010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Stash</a:t>
            </a:r>
            <a:r>
              <a:rPr lang="ko-KR" altLang="en-US" sz="900" dirty="0" smtClean="0">
                <a:solidFill>
                  <a:srgbClr val="FF0000"/>
                </a:solidFill>
              </a:rPr>
              <a:t>에 넣어두었던 내 원본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7" y="4149080"/>
            <a:ext cx="6695364" cy="217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995519" y="5245372"/>
            <a:ext cx="3307252" cy="55989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876112" y="517327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6-1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3728864" y="5805264"/>
            <a:ext cx="3619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충돌된 내용을 정리</a:t>
            </a:r>
          </a:p>
        </p:txBody>
      </p:sp>
    </p:spTree>
    <p:extLst>
      <p:ext uri="{BB962C8B-B14F-4D97-AF65-F5344CB8AC3E}">
        <p14:creationId xmlns:p14="http://schemas.microsoft.com/office/powerpoint/2010/main" val="31925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80" y="1606364"/>
            <a:ext cx="2690602" cy="168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131" y="2901844"/>
            <a:ext cx="1384309" cy="1977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6" y="1600083"/>
            <a:ext cx="2641269" cy="165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16496" y="715259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/>
              <a:t>CASE C : </a:t>
            </a:r>
            <a:r>
              <a:rPr lang="en-US" altLang="ko-KR" sz="1100" dirty="0"/>
              <a:t>Error ( = </a:t>
            </a:r>
            <a:r>
              <a:rPr lang="ko-KR" altLang="en-US" sz="1100" dirty="0"/>
              <a:t>내가 수정한 파일과 누군가 작업하여 저장소로 올린 파일이 같은 파일일 경우</a:t>
            </a:r>
            <a:r>
              <a:rPr lang="en-US" altLang="ko-KR" sz="1100" dirty="0"/>
              <a:t> + </a:t>
            </a:r>
            <a:r>
              <a:rPr lang="ko-KR" altLang="en-US" sz="1100" dirty="0">
                <a:solidFill>
                  <a:srgbClr val="FF0000"/>
                </a:solidFill>
              </a:rPr>
              <a:t>같은 부분을 수정했을 때</a:t>
            </a:r>
            <a:r>
              <a:rPr lang="en-US" altLang="ko-KR" sz="1100" dirty="0"/>
              <a:t>) 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0410" y="1052736"/>
            <a:ext cx="928903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7"/>
            </a:pPr>
            <a:r>
              <a:rPr lang="en-US" altLang="ko-KR" sz="1100" dirty="0" smtClean="0"/>
              <a:t> Source Control </a:t>
            </a:r>
            <a:r>
              <a:rPr lang="ko-KR" altLang="en-US" sz="1100" dirty="0" smtClean="0"/>
              <a:t>의</a:t>
            </a:r>
            <a:r>
              <a:rPr lang="en-US" altLang="ko-KR" sz="1100" dirty="0" smtClean="0"/>
              <a:t> [Merge Changes] </a:t>
            </a:r>
            <a:r>
              <a:rPr lang="ko-KR" altLang="en-US" sz="1100" dirty="0" smtClean="0"/>
              <a:t>에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있는 충돌 파일을 선택한 후 마우스 우 클릭</a:t>
            </a:r>
            <a:r>
              <a:rPr lang="en-US" altLang="ko-KR" sz="1100" dirty="0" smtClean="0"/>
              <a:t>&gt; [Stage Changes] </a:t>
            </a:r>
            <a:r>
              <a:rPr lang="ko-KR" altLang="en-US" sz="1100" dirty="0" smtClean="0"/>
              <a:t>하면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파일이  </a:t>
            </a:r>
            <a:r>
              <a:rPr lang="en-US" altLang="ko-KR" sz="1100" dirty="0" smtClean="0"/>
              <a:t>Staged </a:t>
            </a:r>
            <a:r>
              <a:rPr lang="en-US" altLang="ko-KR" sz="1100" dirty="0" err="1" smtClean="0"/>
              <a:t>Chages</a:t>
            </a:r>
            <a:r>
              <a:rPr lang="ko-KR" altLang="en-US" sz="1100" dirty="0" smtClean="0"/>
              <a:t>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이동합니다</a:t>
            </a:r>
            <a:r>
              <a:rPr lang="en-US" altLang="ko-KR" sz="1100" dirty="0" smtClean="0"/>
              <a:t>. </a:t>
            </a:r>
            <a:r>
              <a:rPr lang="ko-KR" altLang="en-US" sz="1100" dirty="0" err="1"/>
              <a:t>커밋메시지를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입력하</a:t>
            </a:r>
            <a:r>
              <a:rPr lang="ko-KR" altLang="en-US" sz="1100" dirty="0"/>
              <a:t>고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&gt;</a:t>
            </a:r>
            <a:r>
              <a:rPr lang="ko-KR" altLang="en-US" sz="1100" dirty="0"/>
              <a:t> </a:t>
            </a:r>
            <a:r>
              <a:rPr lang="en-US" altLang="ko-KR" sz="1100" dirty="0"/>
              <a:t>Ctrl + </a:t>
            </a:r>
            <a:r>
              <a:rPr lang="en-US" altLang="ko-KR" sz="1100" dirty="0" smtClean="0"/>
              <a:t>Enter</a:t>
            </a:r>
          </a:p>
        </p:txBody>
      </p:sp>
      <p:sp>
        <p:nvSpPr>
          <p:cNvPr id="28" name="아래쪽 화살표 27"/>
          <p:cNvSpPr/>
          <p:nvPr/>
        </p:nvSpPr>
        <p:spPr>
          <a:xfrm rot="16200000">
            <a:off x="3325217" y="2464495"/>
            <a:ext cx="216024" cy="272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64568" y="2537940"/>
            <a:ext cx="1368152" cy="31499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367428" y="2537941"/>
            <a:ext cx="1656184" cy="36390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827774" y="2537940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7-1</a:t>
            </a:r>
            <a:endParaRPr lang="ko-KR" altLang="en-US" sz="8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38122" y="2536563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7-3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4376936" y="2260454"/>
            <a:ext cx="2063518" cy="23244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096083" y="216661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7-4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1641131" y="3717032"/>
            <a:ext cx="1267662" cy="1625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96290" y="371703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7-2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416496" y="5229200"/>
            <a:ext cx="928903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8"/>
            </a:pPr>
            <a:r>
              <a:rPr lang="ko-KR" altLang="en-US" sz="1100" dirty="0" smtClean="0"/>
              <a:t>다시 </a:t>
            </a:r>
            <a:r>
              <a:rPr lang="en-US" altLang="ko-KR" sz="1100" dirty="0" smtClean="0"/>
              <a:t>[</a:t>
            </a:r>
            <a:r>
              <a:rPr lang="en-US" altLang="ko-KR" sz="1100" dirty="0"/>
              <a:t>Terminal] </a:t>
            </a:r>
            <a:r>
              <a:rPr lang="ko-KR" altLang="en-US" sz="1100" dirty="0"/>
              <a:t>패널에서 </a:t>
            </a:r>
            <a:r>
              <a:rPr lang="en-US" altLang="ko-KR" sz="1100" dirty="0" smtClean="0"/>
              <a:t>Push </a:t>
            </a:r>
            <a:r>
              <a:rPr lang="ko-KR" altLang="en-US" sz="1100" dirty="0" smtClean="0"/>
              <a:t>명령어를</a:t>
            </a:r>
            <a:r>
              <a:rPr lang="en-US" altLang="ko-KR" sz="1100" dirty="0" smtClean="0"/>
              <a:t> </a:t>
            </a:r>
            <a:r>
              <a:rPr lang="ko-KR" altLang="en-US" sz="1100" dirty="0"/>
              <a:t>진행합니다</a:t>
            </a:r>
            <a:r>
              <a:rPr lang="en-US" altLang="ko-KR" sz="1100" dirty="0"/>
              <a:t>.</a:t>
            </a:r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8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13218" y="5547573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push -u origin </a:t>
            </a:r>
            <a:r>
              <a:rPr lang="en-US" altLang="ko-KR" sz="1000" dirty="0" smtClean="0">
                <a:solidFill>
                  <a:schemeClr val="accent6"/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5019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16496" y="715259"/>
            <a:ext cx="9289032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Commit</a:t>
            </a:r>
            <a:r>
              <a:rPr lang="ko-KR" altLang="en-US" sz="1100" b="1" dirty="0" smtClean="0"/>
              <a:t>하고 </a:t>
            </a:r>
            <a:r>
              <a:rPr lang="en-US" altLang="ko-KR" sz="1100" b="1" dirty="0" smtClean="0"/>
              <a:t>Push</a:t>
            </a:r>
            <a:r>
              <a:rPr lang="ko-KR" altLang="en-US" sz="1100" b="1" dirty="0" smtClean="0"/>
              <a:t>한 내용을 되돌리고 싶은 경우</a:t>
            </a:r>
            <a:r>
              <a:rPr lang="en-US" altLang="ko-KR" sz="1100" b="1" dirty="0" smtClean="0"/>
              <a:t>.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err="1" smtClean="0"/>
              <a:t>git</a:t>
            </a:r>
            <a:r>
              <a:rPr lang="en-US" altLang="ko-KR" sz="1100" dirty="0" smtClean="0"/>
              <a:t> reset </a:t>
            </a:r>
            <a:r>
              <a:rPr lang="ko-KR" altLang="en-US" sz="1100" dirty="0" smtClean="0"/>
              <a:t>등의 명령어가 있으나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여러 사람이 작업할 경우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원하는 시점으로 돌아가기 위해 여러 번 </a:t>
            </a:r>
            <a:r>
              <a:rPr lang="en-US" altLang="ko-KR" sz="1100" dirty="0" smtClean="0"/>
              <a:t>Reset</a:t>
            </a:r>
            <a:r>
              <a:rPr lang="ko-KR" altLang="en-US" sz="1100" dirty="0" smtClean="0"/>
              <a:t>을 하는 등 비효율 적임</a:t>
            </a:r>
            <a:r>
              <a:rPr lang="en-US" altLang="ko-KR" sz="1100" dirty="0" smtClean="0"/>
              <a:t>.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GitHub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>Code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history</a:t>
            </a:r>
            <a:r>
              <a:rPr lang="ko-KR" altLang="en-US" sz="1100" dirty="0" smtClean="0"/>
              <a:t>에서 원하는 시점 코드를 복사한 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로컬에서 새로이 </a:t>
            </a:r>
            <a:r>
              <a:rPr lang="en-US" altLang="ko-KR" sz="1100" dirty="0" smtClean="0"/>
              <a:t>Commit &amp; Push </a:t>
            </a:r>
            <a:r>
              <a:rPr lang="ko-KR" altLang="en-US" sz="1100" dirty="0" smtClean="0"/>
              <a:t>하는 것이 좋음</a:t>
            </a:r>
            <a:r>
              <a:rPr lang="en-US" altLang="ko-KR" sz="1100" dirty="0" smtClean="0"/>
              <a:t>. </a:t>
            </a:r>
            <a:endParaRPr lang="en-US" altLang="ko-KR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82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3.5 Reset Commit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772816"/>
            <a:ext cx="5732682" cy="398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08955" y="3253452"/>
            <a:ext cx="504056" cy="23244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0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8904" y="2773377"/>
            <a:ext cx="17139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 smtClean="0">
                <a:solidFill>
                  <a:schemeClr val="bg1">
                    <a:lumMod val="85000"/>
                  </a:schemeClr>
                </a:solidFill>
              </a:rPr>
              <a:t>EOD</a:t>
            </a:r>
            <a:endParaRPr lang="ko-KR" altLang="en-US" sz="6000" b="1" spc="-1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7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79237" y="2357591"/>
            <a:ext cx="38884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21742" y="2357591"/>
            <a:ext cx="388843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9938" y="1772816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FF0000"/>
                </a:solidFill>
              </a:rPr>
              <a:t>1 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5024" y="17728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20850" y="2420888"/>
            <a:ext cx="3998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문서의 목적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b="0" i="0" u="none" strike="noStrike" dirty="0" smtClean="0">
                <a:effectLst/>
                <a:latin typeface="맑은 고딕" pitchFamily="50" charset="-127"/>
                <a:ea typeface="맑은 고딕" pitchFamily="50" charset="-127"/>
              </a:rPr>
              <a:t>1-2 GitHub</a:t>
            </a:r>
            <a:r>
              <a:rPr lang="ko-KR" altLang="en-US" sz="1400" b="0" i="0" u="none" strike="noStrike" dirty="0" smtClean="0">
                <a:effectLst/>
                <a:latin typeface="맑은 고딕" pitchFamily="50" charset="-127"/>
                <a:ea typeface="맑은 고딕" pitchFamily="50" charset="-127"/>
              </a:rPr>
              <a:t>란</a:t>
            </a:r>
            <a:r>
              <a:rPr lang="en-US" altLang="ko-KR" sz="1400" b="0" i="0" u="none" strike="noStrike" dirty="0" smtClean="0">
                <a:effectLst/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ko-KR" sz="1400" b="0" i="0" u="none" strike="noStrike" dirty="0" smtClean="0"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6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1.1 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문서의 목적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496" y="751844"/>
            <a:ext cx="9001000" cy="95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AutoNum type="arabicPeriod"/>
            </a:pPr>
            <a:r>
              <a:rPr lang="ko-KR" altLang="en-US" sz="1100" dirty="0" err="1" smtClean="0"/>
              <a:t>타란유엑스디</a:t>
            </a:r>
            <a:r>
              <a:rPr lang="ko-KR" altLang="en-US" sz="1100" dirty="0" smtClean="0"/>
              <a:t> 팀원 간 소스코드를 공유하고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이력관리를 하기 위함</a:t>
            </a:r>
            <a:endParaRPr lang="en-US" altLang="ko-KR" sz="1100" dirty="0" smtClean="0"/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AutoNum type="arabicPeriod"/>
            </a:pPr>
            <a:r>
              <a:rPr lang="ko-KR" altLang="en-US" sz="1100" dirty="0" smtClean="0"/>
              <a:t>프로젝트 산출물 관리</a:t>
            </a:r>
            <a:endParaRPr lang="en-US" altLang="ko-KR" sz="1100" dirty="0" smtClean="0"/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AutoNum type="arabicPeriod"/>
            </a:pPr>
            <a:r>
              <a:rPr lang="ko-KR" altLang="en-US" sz="1100" dirty="0" err="1" smtClean="0"/>
              <a:t>넥사크로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웹스퀘어</a:t>
            </a:r>
            <a:r>
              <a:rPr lang="ko-KR" altLang="en-US" sz="1100" dirty="0" smtClean="0"/>
              <a:t> 등 샘플파일 공유</a:t>
            </a:r>
            <a:endParaRPr lang="en-US" altLang="ko-KR" sz="1100" dirty="0" smtClean="0"/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AutoNum type="arabicPeriod"/>
            </a:pPr>
            <a:r>
              <a:rPr lang="ko-KR" altLang="en-US" sz="1100" dirty="0" smtClean="0"/>
              <a:t>필요 시 </a:t>
            </a:r>
            <a:r>
              <a:rPr lang="ko-KR" altLang="en-US" sz="1100" dirty="0" err="1" smtClean="0"/>
              <a:t>웹페이지</a:t>
            </a:r>
            <a:r>
              <a:rPr lang="ko-KR" altLang="en-US" sz="1100" dirty="0" smtClean="0"/>
              <a:t> 게시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호스팅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가능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1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79237" y="2357591"/>
            <a:ext cx="38884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21742" y="2357591"/>
            <a:ext cx="388843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9938" y="1772816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FF0000"/>
                </a:solidFill>
              </a:rPr>
              <a:t>2 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5024" y="1772816"/>
            <a:ext cx="2948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GitHub </a:t>
            </a:r>
            <a:r>
              <a:rPr lang="ko-KR" altLang="en-US" sz="3200" b="1" dirty="0" smtClean="0"/>
              <a:t>관리자</a:t>
            </a:r>
            <a:endParaRPr lang="ko-KR" alt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20850" y="2420888"/>
            <a:ext cx="3998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타란유엑스디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GitHub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계정</a:t>
            </a:r>
            <a:endParaRPr lang="ko-KR" altLang="ko-KR" sz="1400" b="0" i="0" u="none" strike="noStrike" dirty="0" smtClean="0">
              <a:effectLst/>
              <a:latin typeface="맑은 고딕" pitchFamily="50" charset="-127"/>
              <a:ea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</a:rPr>
              <a:t>Repository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2-3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</a:rPr>
              <a:t>로컬의 소스를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</a:rPr>
              <a:t>Repository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</a:rPr>
              <a:t>에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업로드</a:t>
            </a:r>
            <a:endParaRPr lang="en-US" altLang="ko-KR" sz="1400" dirty="0" smtClean="0">
              <a:solidFill>
                <a:srgbClr val="000000"/>
              </a:solidFill>
              <a:latin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2-4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접근권한관리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- Collaborators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추가</a:t>
            </a:r>
            <a:endParaRPr lang="en-US" altLang="ko-KR" sz="1400" dirty="0" smtClean="0">
              <a:solidFill>
                <a:srgbClr val="000000"/>
              </a:solidFill>
              <a:latin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2-5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</a:rPr>
              <a:t>Repository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수정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삭제</a:t>
            </a:r>
            <a:endParaRPr lang="en-US" altLang="ko-KR" sz="1400" dirty="0" smtClean="0">
              <a:solidFill>
                <a:srgbClr val="000000"/>
              </a:solidFill>
              <a:latin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b="0" i="0" u="none" strike="noStrike" dirty="0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2-6 </a:t>
            </a:r>
            <a:r>
              <a:rPr lang="ko-KR" altLang="en-US" sz="1400" b="0" i="0" u="none" strike="noStrike" dirty="0" err="1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웹호스팅</a:t>
            </a:r>
            <a:endParaRPr lang="ko-KR" altLang="ko-KR" sz="1400" b="0" i="0" u="none" strike="noStrike" dirty="0" smtClean="0"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2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634064"/>
            <a:ext cx="4792871" cy="29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2.1  </a:t>
            </a:r>
            <a:r>
              <a:rPr lang="ko-KR" altLang="en-US" b="1" spc="-150" dirty="0" err="1" smtClean="0">
                <a:latin typeface="맑은 고딕" pitchFamily="50" charset="-127"/>
                <a:ea typeface="맑은 고딕" pitchFamily="50" charset="-127"/>
              </a:rPr>
              <a:t>타란유엑스디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GitHub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계정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886" y="728023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-150" dirty="0" smtClean="0"/>
              <a:t>2.1.1 </a:t>
            </a:r>
            <a:r>
              <a:rPr lang="ko-KR" altLang="en-US" sz="1400" b="1" spc="-150" dirty="0" smtClean="0"/>
              <a:t>계정</a:t>
            </a:r>
            <a:endParaRPr lang="ko-KR" altLang="en-US" sz="1400" b="1" spc="-150" dirty="0"/>
          </a:p>
        </p:txBody>
      </p:sp>
      <p:sp>
        <p:nvSpPr>
          <p:cNvPr id="28" name="TextBox 27"/>
          <p:cNvSpPr txBox="1"/>
          <p:nvPr/>
        </p:nvSpPr>
        <p:spPr>
          <a:xfrm>
            <a:off x="416496" y="1047177"/>
            <a:ext cx="9001000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URL : </a:t>
            </a:r>
            <a:r>
              <a:rPr lang="en-US" altLang="ko-KR" sz="1100" dirty="0" smtClean="0">
                <a:hlinkClick r:id="rId3"/>
              </a:rPr>
              <a:t>https</a:t>
            </a:r>
            <a:r>
              <a:rPr lang="en-US" altLang="ko-KR" sz="1100" dirty="0">
                <a:hlinkClick r:id="rId3"/>
              </a:rPr>
              <a:t>://github.com/taranuxd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ID/PW : taran@ssding.com </a:t>
            </a:r>
            <a:r>
              <a:rPr lang="en-US" altLang="ko-KR" sz="1100" dirty="0"/>
              <a:t>/ </a:t>
            </a:r>
            <a:r>
              <a:rPr lang="en-US" altLang="ko-KR" sz="1100" dirty="0" smtClean="0"/>
              <a:t>*******</a:t>
            </a:r>
            <a:endParaRPr lang="en-US" altLang="ko-KR" sz="1100" dirty="0" smtClean="0"/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특정 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PC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에서 최초 로그인 시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디바이스 인증이 필요함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1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김수연대표의 </a:t>
            </a:r>
            <a:r>
              <a:rPr lang="ko-KR" altLang="en-US" sz="1100" spc="-150" dirty="0" err="1" smtClean="0">
                <a:latin typeface="맑은 고딕" pitchFamily="50" charset="-127"/>
                <a:ea typeface="맑은 고딕" pitchFamily="50" charset="-127"/>
              </a:rPr>
              <a:t>이메일을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 통한 인증코드 필요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100" spc="-150" dirty="0">
              <a:latin typeface="맑은 고딕" pitchFamily="50" charset="-127"/>
              <a:ea typeface="맑은 고딕" pitchFamily="50" charset="-127"/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400" b="1" dirty="0" smtClean="0">
              <a:latin typeface="+mn-ea"/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400" b="1" dirty="0" smtClean="0">
                <a:latin typeface="+mn-ea"/>
              </a:rPr>
              <a:t>2.1.2 </a:t>
            </a:r>
            <a:r>
              <a:rPr lang="ko-KR" altLang="en-US" sz="1400" b="1" dirty="0" smtClean="0">
                <a:latin typeface="+mn-ea"/>
              </a:rPr>
              <a:t>관리자</a:t>
            </a:r>
            <a:endParaRPr lang="en-US" altLang="ko-KR" sz="1400" b="1" dirty="0">
              <a:latin typeface="+mn-ea"/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ko-KR" altLang="en-US" sz="1100" dirty="0" smtClean="0"/>
              <a:t>김수연대표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엄승우팀장</a:t>
            </a:r>
            <a:endParaRPr lang="en-US" altLang="ko-KR" sz="1100" dirty="0"/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2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2711961"/>
            <a:ext cx="3442872" cy="3428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76" y="1107016"/>
            <a:ext cx="3990044" cy="122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205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2.2  Repository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496" y="753551"/>
            <a:ext cx="9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[+] </a:t>
            </a:r>
            <a:r>
              <a:rPr lang="ko-KR" altLang="en-US" sz="1100" dirty="0" smtClean="0"/>
              <a:t>버튼 </a:t>
            </a:r>
            <a:r>
              <a:rPr lang="en-US" altLang="ko-KR" sz="1100" dirty="0" smtClean="0"/>
              <a:t>&gt; [New repository]</a:t>
            </a: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2500" y="2368418"/>
            <a:ext cx="90010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2"/>
            </a:pPr>
            <a:r>
              <a:rPr lang="en-US" altLang="ko-KR" sz="1100" dirty="0" smtClean="0"/>
              <a:t>Repositories </a:t>
            </a:r>
            <a:r>
              <a:rPr lang="ko-KR" altLang="en-US" sz="1100" dirty="0" smtClean="0"/>
              <a:t>기본정보 입력 및 생성</a:t>
            </a:r>
            <a:endParaRPr lang="en-US" altLang="ko-KR" sz="1100" dirty="0"/>
          </a:p>
        </p:txBody>
      </p:sp>
      <p:sp>
        <p:nvSpPr>
          <p:cNvPr id="9" name="직사각형 8"/>
          <p:cNvSpPr/>
          <p:nvPr/>
        </p:nvSpPr>
        <p:spPr>
          <a:xfrm>
            <a:off x="1478128" y="3447971"/>
            <a:ext cx="1230170" cy="2045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41246" y="3920293"/>
            <a:ext cx="3460085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1247" y="4199532"/>
            <a:ext cx="899360" cy="59761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2603" y="5905188"/>
            <a:ext cx="735525" cy="23947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3"/>
          <p:cNvSpPr txBox="1"/>
          <p:nvPr/>
        </p:nvSpPr>
        <p:spPr>
          <a:xfrm>
            <a:off x="2817890" y="3421664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</a:t>
            </a:r>
            <a:r>
              <a:rPr lang="ko-KR" altLang="en-US" sz="900" dirty="0" smtClean="0">
                <a:solidFill>
                  <a:srgbClr val="FF0000"/>
                </a:solidFill>
              </a:rPr>
              <a:t>이름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60601" y="4380474"/>
            <a:ext cx="3732759" cy="50783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Private </a:t>
            </a:r>
            <a:r>
              <a:rPr lang="ko-KR" altLang="en-US" sz="900" dirty="0" smtClean="0">
                <a:solidFill>
                  <a:srgbClr val="FF0000"/>
                </a:solidFill>
              </a:rPr>
              <a:t>선택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rgbClr val="FF0000"/>
                </a:solidFill>
              </a:rPr>
              <a:t>Public :  </a:t>
            </a:r>
            <a:r>
              <a:rPr lang="ko-KR" altLang="en-US" sz="900" dirty="0" smtClean="0">
                <a:solidFill>
                  <a:srgbClr val="FF0000"/>
                </a:solidFill>
              </a:rPr>
              <a:t>소스코드를 불특정 다수에 오픈</a:t>
            </a:r>
            <a:r>
              <a:rPr lang="en-US" altLang="ko-KR" sz="900" dirty="0" smtClean="0">
                <a:solidFill>
                  <a:srgbClr val="FF0000"/>
                </a:solidFill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</a:rPr>
              <a:t>수정</a:t>
            </a:r>
            <a:r>
              <a:rPr lang="en-US" altLang="ko-KR" sz="900" dirty="0" smtClean="0">
                <a:solidFill>
                  <a:srgbClr val="FF0000"/>
                </a:solidFill>
              </a:rPr>
              <a:t>X, </a:t>
            </a:r>
            <a:r>
              <a:rPr lang="ko-KR" altLang="en-US" sz="900" dirty="0" smtClean="0">
                <a:solidFill>
                  <a:srgbClr val="FF0000"/>
                </a:solidFill>
              </a:rPr>
              <a:t>읽기 및 복사</a:t>
            </a:r>
            <a:r>
              <a:rPr lang="en-US" altLang="ko-KR" sz="900" dirty="0" smtClean="0">
                <a:solidFill>
                  <a:srgbClr val="FF0000"/>
                </a:solidFill>
              </a:rPr>
              <a:t>O)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rgbClr val="FF0000"/>
                </a:solidFill>
              </a:rPr>
              <a:t>Private :  </a:t>
            </a:r>
            <a:r>
              <a:rPr lang="ko-KR" altLang="en-US" sz="900" dirty="0" smtClean="0">
                <a:solidFill>
                  <a:srgbClr val="FF0000"/>
                </a:solidFill>
              </a:rPr>
              <a:t>초대된 사람에만 소스코드 공유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522499" y="5926861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</a:t>
            </a:r>
            <a:r>
              <a:rPr lang="ko-KR" altLang="en-US" sz="900" dirty="0" smtClean="0">
                <a:solidFill>
                  <a:srgbClr val="FF0000"/>
                </a:solidFill>
              </a:rPr>
              <a:t>생성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21415" y="1131730"/>
            <a:ext cx="1406617" cy="120179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5"/>
          <p:cNvSpPr txBox="1"/>
          <p:nvPr/>
        </p:nvSpPr>
        <p:spPr>
          <a:xfrm>
            <a:off x="4323264" y="3912364"/>
            <a:ext cx="2213912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</a:t>
            </a:r>
            <a:r>
              <a:rPr lang="ko-KR" altLang="en-US" sz="900" dirty="0" smtClean="0">
                <a:solidFill>
                  <a:srgbClr val="FF0000"/>
                </a:solidFill>
              </a:rPr>
              <a:t>설</a:t>
            </a:r>
            <a:r>
              <a:rPr lang="ko-KR" altLang="en-US" sz="900" dirty="0">
                <a:solidFill>
                  <a:srgbClr val="FF0000"/>
                </a:solidFill>
              </a:rPr>
              <a:t>명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1663422" y="4528204"/>
            <a:ext cx="2762725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3216570" y="1024976"/>
            <a:ext cx="126000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564956" y="3355410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2-1</a:t>
            </a:r>
            <a:endParaRPr lang="ko-KR" altLang="en-US" sz="8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066114" y="3847611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2-2</a:t>
            </a:r>
            <a:endParaRPr lang="ko-KR" altLang="en-US" sz="8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620487" y="4220164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2-3</a:t>
            </a:r>
            <a:endParaRPr lang="ko-KR" altLang="en-US" sz="8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78944" y="5821740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5332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" y="1143619"/>
            <a:ext cx="5864807" cy="494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205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2.2  Repository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496" y="753551"/>
            <a:ext cx="9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3"/>
            </a:pPr>
            <a:r>
              <a:rPr lang="ko-KR" altLang="en-US" sz="1100" dirty="0" smtClean="0"/>
              <a:t>생성된 </a:t>
            </a:r>
            <a:r>
              <a:rPr lang="en-US" altLang="ko-KR" sz="1100" dirty="0" err="1" smtClean="0"/>
              <a:t>Repositiory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확인</a:t>
            </a: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362935" y="1588978"/>
            <a:ext cx="792089" cy="20275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TextBox 13"/>
          <p:cNvSpPr txBox="1"/>
          <p:nvPr/>
        </p:nvSpPr>
        <p:spPr>
          <a:xfrm>
            <a:off x="2130151" y="1573268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</a:t>
            </a:r>
            <a:r>
              <a:rPr lang="ko-KR" altLang="en-US" sz="900" dirty="0" smtClean="0">
                <a:solidFill>
                  <a:srgbClr val="FF0000"/>
                </a:solidFill>
              </a:rPr>
              <a:t>이름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48744" y="2612198"/>
            <a:ext cx="3456384" cy="2160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TextBox 13"/>
          <p:cNvSpPr txBox="1"/>
          <p:nvPr/>
        </p:nvSpPr>
        <p:spPr>
          <a:xfrm>
            <a:off x="6208965" y="2585201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url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1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100" spc="-15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13622</TotalTime>
  <Words>1693</Words>
  <Application>Microsoft Office PowerPoint</Application>
  <PresentationFormat>A4 용지(210x297mm)</PresentationFormat>
  <Paragraphs>332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taran</cp:lastModifiedBy>
  <cp:revision>638</cp:revision>
  <dcterms:created xsi:type="dcterms:W3CDTF">2021-12-13T04:52:36Z</dcterms:created>
  <dcterms:modified xsi:type="dcterms:W3CDTF">2022-03-21T07:56:35Z</dcterms:modified>
</cp:coreProperties>
</file>