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embeddedFont>
    <p:embeddedFont>
      <p:font typeface="Source Sans Pro"/>
      <p:regular r:id="rId27"/>
      <p:bold r:id="rId28"/>
      <p:italic r:id="rId29"/>
      <p:boldItalic r:id="rId30"/>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SourceSansPro-bold.fntdata"/><Relationship Id="rId27" Type="http://schemas.openxmlformats.org/officeDocument/2006/relationships/font" Target="fonts/SourceSansPr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SansPr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SourceSansPr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7.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80700" y="2651100"/>
            <a:ext cx="8982599" cy="2411700"/>
          </a:xfrm>
          <a:prstGeom prst="rect">
            <a:avLst/>
          </a:prstGeom>
          <a:solidFill>
            <a:schemeClr val="accent2"/>
          </a:solidFill>
          <a:ln>
            <a:noFill/>
          </a:ln>
        </p:spPr>
        <p:txBody>
          <a:bodyPr anchorCtr="0" anchor="ctr" bIns="91425" lIns="91425" rIns="91425" tIns="91425">
            <a:noAutofit/>
          </a:bodyPr>
          <a:lstStyle/>
          <a:p>
            <a:pPr>
              <a:spcBef>
                <a:spcPts val="0"/>
              </a:spcBef>
              <a:buNone/>
            </a:pPr>
            <a:r>
              <a:t/>
            </a:r>
            <a:endParaRPr/>
          </a:p>
        </p:txBody>
      </p:sp>
      <p:sp>
        <p:nvSpPr>
          <p:cNvPr id="10" name="Shape 10"/>
          <p:cNvSpPr txBox="1"/>
          <p:nvPr>
            <p:ph type="ctrTitle"/>
          </p:nvPr>
        </p:nvSpPr>
        <p:spPr>
          <a:xfrm>
            <a:off x="485875" y="264475"/>
            <a:ext cx="8183700" cy="1473600"/>
          </a:xfrm>
          <a:prstGeom prst="rect">
            <a:avLst/>
          </a:prstGeom>
        </p:spPr>
        <p:txBody>
          <a:bodyPr anchorCtr="0" anchor="b" bIns="91425" lIns="91425" rIns="91425" tIns="91425"/>
          <a:lstStyle>
            <a:lvl1pPr>
              <a:spcBef>
                <a:spcPts val="0"/>
              </a:spcBef>
              <a:buSzPct val="100000"/>
              <a:defRPr sz="4200"/>
            </a:lvl1pPr>
            <a:lvl2pPr>
              <a:spcBef>
                <a:spcPts val="0"/>
              </a:spcBef>
              <a:buSzPct val="100000"/>
              <a:defRPr sz="4200"/>
            </a:lvl2pPr>
            <a:lvl3pPr>
              <a:spcBef>
                <a:spcPts val="0"/>
              </a:spcBef>
              <a:buSzPct val="100000"/>
              <a:defRPr sz="4200"/>
            </a:lvl3pPr>
            <a:lvl4pPr>
              <a:spcBef>
                <a:spcPts val="0"/>
              </a:spcBef>
              <a:buSzPct val="100000"/>
              <a:defRPr sz="4200"/>
            </a:lvl4pPr>
            <a:lvl5pPr>
              <a:spcBef>
                <a:spcPts val="0"/>
              </a:spcBef>
              <a:buSzPct val="100000"/>
              <a:defRPr sz="4200"/>
            </a:lvl5pPr>
            <a:lvl6pPr>
              <a:spcBef>
                <a:spcPts val="0"/>
              </a:spcBef>
              <a:buSzPct val="100000"/>
              <a:defRPr sz="4200"/>
            </a:lvl6pPr>
            <a:lvl7pPr>
              <a:spcBef>
                <a:spcPts val="0"/>
              </a:spcBef>
              <a:buSzPct val="100000"/>
              <a:defRPr sz="4200"/>
            </a:lvl7pPr>
            <a:lvl8pPr>
              <a:spcBef>
                <a:spcPts val="0"/>
              </a:spcBef>
              <a:buSzPct val="100000"/>
              <a:defRPr sz="4200"/>
            </a:lvl8pPr>
            <a:lvl9pPr>
              <a:spcBef>
                <a:spcPts val="0"/>
              </a:spcBef>
              <a:buSzPct val="100000"/>
              <a:defRPr sz="4200"/>
            </a:lvl9pPr>
          </a:lstStyle>
          <a:p/>
        </p:txBody>
      </p:sp>
      <p:sp>
        <p:nvSpPr>
          <p:cNvPr id="11" name="Shape 11"/>
          <p:cNvSpPr txBox="1"/>
          <p:nvPr>
            <p:ph idx="1" type="subTitle"/>
          </p:nvPr>
        </p:nvSpPr>
        <p:spPr>
          <a:xfrm>
            <a:off x="485875" y="1738075"/>
            <a:ext cx="8183700" cy="861000"/>
          </a:xfrm>
          <a:prstGeom prst="rect">
            <a:avLst/>
          </a:prstGeom>
        </p:spPr>
        <p:txBody>
          <a:bodyPr anchorCtr="0" anchor="t" bIns="91425" lIns="91425" rIns="91425" tIns="91425"/>
          <a:lstStyle>
            <a:lvl1pPr>
              <a:lnSpc>
                <a:spcPct val="100000"/>
              </a:lnSpc>
              <a:spcBef>
                <a:spcPts val="0"/>
              </a:spcBef>
              <a:spcAft>
                <a:spcPts val="0"/>
              </a:spcAft>
              <a:buSzPct val="100000"/>
              <a:buNone/>
              <a:defRPr sz="2400"/>
            </a:lvl1pPr>
            <a:lvl2pPr>
              <a:lnSpc>
                <a:spcPct val="100000"/>
              </a:lnSpc>
              <a:spcBef>
                <a:spcPts val="0"/>
              </a:spcBef>
              <a:spcAft>
                <a:spcPts val="0"/>
              </a:spcAft>
              <a:buSzPct val="100000"/>
              <a:buNone/>
              <a:defRPr sz="2400"/>
            </a:lvl2pPr>
            <a:lvl3pPr>
              <a:lnSpc>
                <a:spcPct val="100000"/>
              </a:lnSpc>
              <a:spcBef>
                <a:spcPts val="0"/>
              </a:spcBef>
              <a:spcAft>
                <a:spcPts val="0"/>
              </a:spcAft>
              <a:buSzPct val="100000"/>
              <a:buNone/>
              <a:defRPr sz="2400"/>
            </a:lvl3pPr>
            <a:lvl4pPr>
              <a:lnSpc>
                <a:spcPct val="100000"/>
              </a:lnSpc>
              <a:spcBef>
                <a:spcPts val="0"/>
              </a:spcBef>
              <a:spcAft>
                <a:spcPts val="0"/>
              </a:spcAft>
              <a:buSzPct val="100000"/>
              <a:buNone/>
              <a:defRPr sz="2400"/>
            </a:lvl4pPr>
            <a:lvl5pPr>
              <a:lnSpc>
                <a:spcPct val="100000"/>
              </a:lnSpc>
              <a:spcBef>
                <a:spcPts val="0"/>
              </a:spcBef>
              <a:spcAft>
                <a:spcPts val="0"/>
              </a:spcAft>
              <a:buSzPct val="100000"/>
              <a:buNone/>
              <a:defRPr sz="2400"/>
            </a:lvl5pPr>
            <a:lvl6pPr>
              <a:lnSpc>
                <a:spcPct val="100000"/>
              </a:lnSpc>
              <a:spcBef>
                <a:spcPts val="0"/>
              </a:spcBef>
              <a:spcAft>
                <a:spcPts val="0"/>
              </a:spcAft>
              <a:buSzPct val="100000"/>
              <a:buNone/>
              <a:defRPr sz="2400"/>
            </a:lvl6pPr>
            <a:lvl7pPr>
              <a:lnSpc>
                <a:spcPct val="100000"/>
              </a:lnSpc>
              <a:spcBef>
                <a:spcPts val="0"/>
              </a:spcBef>
              <a:spcAft>
                <a:spcPts val="0"/>
              </a:spcAft>
              <a:buSzPct val="100000"/>
              <a:buNone/>
              <a:defRPr sz="2400"/>
            </a:lvl7pPr>
            <a:lvl8pPr>
              <a:lnSpc>
                <a:spcPct val="100000"/>
              </a:lnSpc>
              <a:spcBef>
                <a:spcPts val="0"/>
              </a:spcBef>
              <a:spcAft>
                <a:spcPts val="0"/>
              </a:spcAft>
              <a:buSzPct val="100000"/>
              <a:buNone/>
              <a:defRPr sz="2400"/>
            </a:lvl8pPr>
            <a:lvl9pPr>
              <a:lnSpc>
                <a:spcPct val="100000"/>
              </a:lnSpc>
              <a:spcBef>
                <a:spcPts val="0"/>
              </a:spcBef>
              <a:spcAft>
                <a:spcPts val="0"/>
              </a:spcAft>
              <a:buSzPct val="100000"/>
              <a:buNone/>
              <a:defRPr sz="2400"/>
            </a:lvl9pPr>
          </a:lstStyle>
          <a:p/>
        </p:txBody>
      </p:sp>
      <p:sp>
        <p:nvSpPr>
          <p:cNvPr id="12" name="Shape 12"/>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p:nvPr/>
        </p:nvSpPr>
        <p:spPr>
          <a:xfrm>
            <a:off x="80700" y="2651100"/>
            <a:ext cx="8982599" cy="2411700"/>
          </a:xfrm>
          <a:prstGeom prst="rect">
            <a:avLst/>
          </a:prstGeom>
          <a:solidFill>
            <a:schemeClr val="accent2"/>
          </a:solidFill>
          <a:ln>
            <a:noFill/>
          </a:ln>
        </p:spPr>
        <p:txBody>
          <a:bodyPr anchorCtr="0" anchor="ctr" bIns="91425" lIns="91425" rIns="91425" tIns="91425">
            <a:noAutofit/>
          </a:bodyPr>
          <a:lstStyle/>
          <a:p>
            <a:pPr>
              <a:spcBef>
                <a:spcPts val="0"/>
              </a:spcBef>
              <a:buNone/>
            </a:pPr>
            <a:r>
              <a:t/>
            </a:r>
            <a:endParaRPr/>
          </a:p>
        </p:txBody>
      </p:sp>
      <p:sp>
        <p:nvSpPr>
          <p:cNvPr id="48" name="Shape 48"/>
          <p:cNvSpPr txBox="1"/>
          <p:nvPr>
            <p:ph type="title"/>
          </p:nvPr>
        </p:nvSpPr>
        <p:spPr>
          <a:xfrm>
            <a:off x="311700" y="743000"/>
            <a:ext cx="8520599" cy="2006399"/>
          </a:xfrm>
          <a:prstGeom prst="rect">
            <a:avLst/>
          </a:prstGeom>
        </p:spPr>
        <p:txBody>
          <a:bodyPr anchorCtr="0" anchor="b" bIns="91425" lIns="91425" rIns="91425" tIns="91425"/>
          <a:lstStyle>
            <a:lvl1pPr algn="ctr">
              <a:spcBef>
                <a:spcPts val="0"/>
              </a:spcBef>
              <a:buSzPct val="100000"/>
              <a:buFont typeface="Source Sans Pro"/>
              <a:defRPr sz="12000">
                <a:latin typeface="Source Sans Pro"/>
                <a:ea typeface="Source Sans Pro"/>
                <a:cs typeface="Source Sans Pro"/>
                <a:sym typeface="Source Sans Pro"/>
              </a:defRPr>
            </a:lvl1pPr>
            <a:lvl2pPr algn="ctr">
              <a:spcBef>
                <a:spcPts val="0"/>
              </a:spcBef>
              <a:buSzPct val="100000"/>
              <a:buFont typeface="Source Sans Pro"/>
              <a:defRPr sz="12000">
                <a:latin typeface="Source Sans Pro"/>
                <a:ea typeface="Source Sans Pro"/>
                <a:cs typeface="Source Sans Pro"/>
                <a:sym typeface="Source Sans Pro"/>
              </a:defRPr>
            </a:lvl2pPr>
            <a:lvl3pPr algn="ctr">
              <a:spcBef>
                <a:spcPts val="0"/>
              </a:spcBef>
              <a:buSzPct val="100000"/>
              <a:buFont typeface="Source Sans Pro"/>
              <a:defRPr sz="12000">
                <a:latin typeface="Source Sans Pro"/>
                <a:ea typeface="Source Sans Pro"/>
                <a:cs typeface="Source Sans Pro"/>
                <a:sym typeface="Source Sans Pro"/>
              </a:defRPr>
            </a:lvl3pPr>
            <a:lvl4pPr algn="ctr">
              <a:spcBef>
                <a:spcPts val="0"/>
              </a:spcBef>
              <a:buSzPct val="100000"/>
              <a:buFont typeface="Source Sans Pro"/>
              <a:defRPr sz="12000">
                <a:latin typeface="Source Sans Pro"/>
                <a:ea typeface="Source Sans Pro"/>
                <a:cs typeface="Source Sans Pro"/>
                <a:sym typeface="Source Sans Pro"/>
              </a:defRPr>
            </a:lvl4pPr>
            <a:lvl5pPr algn="ctr">
              <a:spcBef>
                <a:spcPts val="0"/>
              </a:spcBef>
              <a:buSzPct val="100000"/>
              <a:buFont typeface="Source Sans Pro"/>
              <a:defRPr sz="12000">
                <a:latin typeface="Source Sans Pro"/>
                <a:ea typeface="Source Sans Pro"/>
                <a:cs typeface="Source Sans Pro"/>
                <a:sym typeface="Source Sans Pro"/>
              </a:defRPr>
            </a:lvl5pPr>
            <a:lvl6pPr algn="ctr">
              <a:spcBef>
                <a:spcPts val="0"/>
              </a:spcBef>
              <a:buSzPct val="100000"/>
              <a:buFont typeface="Source Sans Pro"/>
              <a:defRPr sz="12000">
                <a:latin typeface="Source Sans Pro"/>
                <a:ea typeface="Source Sans Pro"/>
                <a:cs typeface="Source Sans Pro"/>
                <a:sym typeface="Source Sans Pro"/>
              </a:defRPr>
            </a:lvl6pPr>
            <a:lvl7pPr algn="ctr">
              <a:spcBef>
                <a:spcPts val="0"/>
              </a:spcBef>
              <a:buSzPct val="100000"/>
              <a:buFont typeface="Source Sans Pro"/>
              <a:defRPr sz="12000">
                <a:latin typeface="Source Sans Pro"/>
                <a:ea typeface="Source Sans Pro"/>
                <a:cs typeface="Source Sans Pro"/>
                <a:sym typeface="Source Sans Pro"/>
              </a:defRPr>
            </a:lvl7pPr>
            <a:lvl8pPr algn="ctr">
              <a:spcBef>
                <a:spcPts val="0"/>
              </a:spcBef>
              <a:buSzPct val="100000"/>
              <a:buFont typeface="Source Sans Pro"/>
              <a:defRPr sz="12000">
                <a:latin typeface="Source Sans Pro"/>
                <a:ea typeface="Source Sans Pro"/>
                <a:cs typeface="Source Sans Pro"/>
                <a:sym typeface="Source Sans Pro"/>
              </a:defRPr>
            </a:lvl8pPr>
            <a:lvl9pPr algn="ctr">
              <a:spcBef>
                <a:spcPts val="0"/>
              </a:spcBef>
              <a:buSzPct val="100000"/>
              <a:buFont typeface="Source Sans Pro"/>
              <a:defRPr sz="12000">
                <a:latin typeface="Source Sans Pro"/>
                <a:ea typeface="Source Sans Pro"/>
                <a:cs typeface="Source Sans Pro"/>
                <a:sym typeface="Source Sans Pro"/>
              </a:defRPr>
            </a:lvl9pPr>
          </a:lstStyle>
          <a:p/>
        </p:txBody>
      </p:sp>
      <p:sp>
        <p:nvSpPr>
          <p:cNvPr id="49" name="Shape 49"/>
          <p:cNvSpPr txBox="1"/>
          <p:nvPr>
            <p:ph idx="1" type="body"/>
          </p:nvPr>
        </p:nvSpPr>
        <p:spPr>
          <a:xfrm>
            <a:off x="311700" y="2845181"/>
            <a:ext cx="8520599" cy="1300800"/>
          </a:xfrm>
          <a:prstGeom prst="rect">
            <a:avLst/>
          </a:prstGeom>
        </p:spPr>
        <p:txBody>
          <a:bodyPr anchorCtr="0" anchor="t" bIns="91425" lIns="91425" rIns="91425" tIns="91425"/>
          <a:lstStyle>
            <a:lvl1pPr algn="ctr">
              <a:spcBef>
                <a:spcPts val="0"/>
              </a:spcBef>
              <a:buClr>
                <a:schemeClr val="lt1"/>
              </a:buClr>
              <a:defRPr>
                <a:solidFill>
                  <a:schemeClr val="lt1"/>
                </a:solidFill>
              </a:defRPr>
            </a:lvl1pPr>
            <a:lvl2pPr algn="ctr">
              <a:spcBef>
                <a:spcPts val="0"/>
              </a:spcBef>
              <a:buClr>
                <a:schemeClr val="lt1"/>
              </a:buClr>
              <a:defRPr>
                <a:solidFill>
                  <a:schemeClr val="lt1"/>
                </a:solidFill>
              </a:defRPr>
            </a:lvl2pPr>
            <a:lvl3pPr algn="ctr">
              <a:spcBef>
                <a:spcPts val="0"/>
              </a:spcBef>
              <a:buClr>
                <a:schemeClr val="lt1"/>
              </a:buClr>
              <a:defRPr>
                <a:solidFill>
                  <a:schemeClr val="lt1"/>
                </a:solidFill>
              </a:defRPr>
            </a:lvl3pPr>
            <a:lvl4pPr algn="ctr">
              <a:spcBef>
                <a:spcPts val="0"/>
              </a:spcBef>
              <a:buClr>
                <a:schemeClr val="lt1"/>
              </a:buClr>
              <a:defRPr>
                <a:solidFill>
                  <a:schemeClr val="lt1"/>
                </a:solidFill>
              </a:defRPr>
            </a:lvl4pPr>
            <a:lvl5pPr algn="ctr">
              <a:spcBef>
                <a:spcPts val="0"/>
              </a:spcBef>
              <a:buClr>
                <a:schemeClr val="lt1"/>
              </a:buClr>
              <a:defRPr>
                <a:solidFill>
                  <a:schemeClr val="lt1"/>
                </a:solidFill>
              </a:defRPr>
            </a:lvl5pPr>
            <a:lvl6pPr algn="ctr">
              <a:spcBef>
                <a:spcPts val="0"/>
              </a:spcBef>
              <a:buClr>
                <a:schemeClr val="lt1"/>
              </a:buClr>
              <a:defRPr>
                <a:solidFill>
                  <a:schemeClr val="lt1"/>
                </a:solidFill>
              </a:defRPr>
            </a:lvl6pPr>
            <a:lvl7pPr algn="ctr">
              <a:spcBef>
                <a:spcPts val="0"/>
              </a:spcBef>
              <a:buClr>
                <a:schemeClr val="lt1"/>
              </a:buClr>
              <a:defRPr>
                <a:solidFill>
                  <a:schemeClr val="lt1"/>
                </a:solidFill>
              </a:defRPr>
            </a:lvl7pPr>
            <a:lvl8pPr algn="ctr">
              <a:spcBef>
                <a:spcPts val="0"/>
              </a:spcBef>
              <a:buClr>
                <a:schemeClr val="lt1"/>
              </a:buClr>
              <a:defRPr>
                <a:solidFill>
                  <a:schemeClr val="lt1"/>
                </a:solidFill>
              </a:defRPr>
            </a:lvl8pPr>
            <a:lvl9pPr algn="ctr">
              <a:spcBef>
                <a:spcPts val="0"/>
              </a:spcBef>
              <a:buClr>
                <a:schemeClr val="lt1"/>
              </a:buClr>
              <a:defRPr>
                <a:solidFill>
                  <a:schemeClr val="lt1"/>
                </a:solidFill>
              </a:defRPr>
            </a:lvl9pPr>
          </a:lstStyle>
          <a:p/>
        </p:txBody>
      </p:sp>
      <p:sp>
        <p:nvSpPr>
          <p:cNvPr id="50" name="Shape 50"/>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1" name="Shape 51"/>
        <p:cNvGrpSpPr/>
        <p:nvPr/>
      </p:nvGrpSpPr>
      <p:grpSpPr>
        <a:xfrm>
          <a:off x="0" y="0"/>
          <a:ext cx="0" cy="0"/>
          <a:chOff x="0" y="0"/>
          <a:chExt cx="0" cy="0"/>
        </a:xfrm>
      </p:grpSpPr>
      <p:sp>
        <p:nvSpPr>
          <p:cNvPr id="52" name="Shape 52"/>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3" name="Shape 13"/>
        <p:cNvGrpSpPr/>
        <p:nvPr/>
      </p:nvGrpSpPr>
      <p:grpSpPr>
        <a:xfrm>
          <a:off x="0" y="0"/>
          <a:ext cx="0" cy="0"/>
          <a:chOff x="0" y="0"/>
          <a:chExt cx="0" cy="0"/>
        </a:xfrm>
      </p:grpSpPr>
      <p:sp>
        <p:nvSpPr>
          <p:cNvPr id="14" name="Shape 14"/>
          <p:cNvSpPr/>
          <p:nvPr/>
        </p:nvSpPr>
        <p:spPr>
          <a:xfrm>
            <a:off x="80700" y="2651100"/>
            <a:ext cx="8982599" cy="2411700"/>
          </a:xfrm>
          <a:prstGeom prst="rect">
            <a:avLst/>
          </a:prstGeom>
          <a:solidFill>
            <a:schemeClr val="accent2"/>
          </a:solidFill>
          <a:ln>
            <a:noFill/>
          </a:ln>
        </p:spPr>
        <p:txBody>
          <a:bodyPr anchorCtr="0" anchor="ctr" bIns="91425" lIns="91425" rIns="91425" tIns="91425">
            <a:noAutofit/>
          </a:bodyPr>
          <a:lstStyle/>
          <a:p>
            <a:pPr>
              <a:spcBef>
                <a:spcPts val="0"/>
              </a:spcBef>
              <a:buNone/>
            </a:pPr>
            <a:r>
              <a:t/>
            </a:r>
            <a:endParaRPr/>
          </a:p>
        </p:txBody>
      </p:sp>
      <p:sp>
        <p:nvSpPr>
          <p:cNvPr id="15" name="Shape 15"/>
          <p:cNvSpPr txBox="1"/>
          <p:nvPr>
            <p:ph type="title"/>
          </p:nvPr>
        </p:nvSpPr>
        <p:spPr>
          <a:xfrm>
            <a:off x="485875" y="1714500"/>
            <a:ext cx="8183700" cy="785700"/>
          </a:xfrm>
          <a:prstGeom prst="rect">
            <a:avLst/>
          </a:prstGeom>
        </p:spPr>
        <p:txBody>
          <a:bodyPr anchorCtr="0" anchor="b" bIns="91425" lIns="91425" rIns="91425" tIns="91425"/>
          <a:lstStyle>
            <a:lvl1pPr>
              <a:spcBef>
                <a:spcPts val="0"/>
              </a:spcBef>
              <a:buSzPct val="100000"/>
              <a:defRPr sz="3600"/>
            </a:lvl1pPr>
            <a:lvl2pPr>
              <a:spcBef>
                <a:spcPts val="0"/>
              </a:spcBef>
              <a:buSzPct val="100000"/>
              <a:defRPr sz="3600"/>
            </a:lvl2pPr>
            <a:lvl3pPr>
              <a:spcBef>
                <a:spcPts val="0"/>
              </a:spcBef>
              <a:buSzPct val="100000"/>
              <a:defRPr sz="3600"/>
            </a:lvl3pPr>
            <a:lvl4pPr>
              <a:spcBef>
                <a:spcPts val="0"/>
              </a:spcBef>
              <a:buSzPct val="100000"/>
              <a:defRPr sz="3600"/>
            </a:lvl4pPr>
            <a:lvl5pPr>
              <a:spcBef>
                <a:spcPts val="0"/>
              </a:spcBef>
              <a:buSzPct val="100000"/>
              <a:defRPr sz="3600"/>
            </a:lvl5pPr>
            <a:lvl6pPr>
              <a:spcBef>
                <a:spcPts val="0"/>
              </a:spcBef>
              <a:buSzPct val="100000"/>
              <a:defRPr sz="3600"/>
            </a:lvl6pPr>
            <a:lvl7pPr>
              <a:spcBef>
                <a:spcPts val="0"/>
              </a:spcBef>
              <a:buSzPct val="100000"/>
              <a:defRPr sz="3600"/>
            </a:lvl7pPr>
            <a:lvl8pPr>
              <a:spcBef>
                <a:spcPts val="0"/>
              </a:spcBef>
              <a:buSzPct val="100000"/>
              <a:defRPr sz="3600"/>
            </a:lvl8pPr>
            <a:lvl9pPr>
              <a:spcBef>
                <a:spcPts val="0"/>
              </a:spcBef>
              <a:buSzPct val="100000"/>
              <a:defRPr sz="3600"/>
            </a:lvl9pPr>
          </a:lstStyle>
          <a:p/>
        </p:txBody>
      </p:sp>
      <p:sp>
        <p:nvSpPr>
          <p:cNvPr id="16" name="Shape 16"/>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599" cy="623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 type="body"/>
          </p:nvPr>
        </p:nvSpPr>
        <p:spPr>
          <a:xfrm>
            <a:off x="311700" y="1152475"/>
            <a:ext cx="8520599" cy="3416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599" cy="623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 type="body"/>
          </p:nvPr>
        </p:nvSpPr>
        <p:spPr>
          <a:xfrm>
            <a:off x="3117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4" name="Shape 24"/>
          <p:cNvSpPr txBox="1"/>
          <p:nvPr>
            <p:ph idx="2" type="body"/>
          </p:nvPr>
        </p:nvSpPr>
        <p:spPr>
          <a:xfrm>
            <a:off x="48324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5" name="Shape 25"/>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599" cy="623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8" name="Shape 28"/>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31" name="Shape 31"/>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2" name="Shape 32"/>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2"/>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04000" cy="4090800"/>
          </a:xfrm>
          <a:prstGeom prst="rect">
            <a:avLst/>
          </a:prstGeom>
        </p:spPr>
        <p:txBody>
          <a:bodyPr anchorCtr="0" anchor="ctr" bIns="91425" lIns="91425" rIns="91425" tIns="91425"/>
          <a:lstStyle>
            <a:lvl1pPr>
              <a:spcBef>
                <a:spcPts val="0"/>
              </a:spcBef>
              <a:buClr>
                <a:schemeClr val="lt1"/>
              </a:buClr>
              <a:buSzPct val="100000"/>
              <a:defRPr sz="4800">
                <a:solidFill>
                  <a:schemeClr val="lt1"/>
                </a:solidFill>
              </a:defRPr>
            </a:lvl1pPr>
            <a:lvl2pPr>
              <a:spcBef>
                <a:spcPts val="0"/>
              </a:spcBef>
              <a:buClr>
                <a:schemeClr val="lt1"/>
              </a:buClr>
              <a:buSzPct val="100000"/>
              <a:defRPr sz="4800">
                <a:solidFill>
                  <a:schemeClr val="lt1"/>
                </a:solidFill>
              </a:defRPr>
            </a:lvl2pPr>
            <a:lvl3pPr>
              <a:spcBef>
                <a:spcPts val="0"/>
              </a:spcBef>
              <a:buClr>
                <a:schemeClr val="lt1"/>
              </a:buClr>
              <a:buSzPct val="100000"/>
              <a:defRPr sz="4800">
                <a:solidFill>
                  <a:schemeClr val="lt1"/>
                </a:solidFill>
              </a:defRPr>
            </a:lvl3pPr>
            <a:lvl4pPr>
              <a:spcBef>
                <a:spcPts val="0"/>
              </a:spcBef>
              <a:buClr>
                <a:schemeClr val="lt1"/>
              </a:buClr>
              <a:buSzPct val="100000"/>
              <a:defRPr sz="4800">
                <a:solidFill>
                  <a:schemeClr val="lt1"/>
                </a:solidFill>
              </a:defRPr>
            </a:lvl4pPr>
            <a:lvl5pPr>
              <a:spcBef>
                <a:spcPts val="0"/>
              </a:spcBef>
              <a:buClr>
                <a:schemeClr val="lt1"/>
              </a:buClr>
              <a:buSzPct val="100000"/>
              <a:defRPr sz="4800">
                <a:solidFill>
                  <a:schemeClr val="lt1"/>
                </a:solidFill>
              </a:defRPr>
            </a:lvl5pPr>
            <a:lvl6pPr>
              <a:spcBef>
                <a:spcPts val="0"/>
              </a:spcBef>
              <a:buClr>
                <a:schemeClr val="lt1"/>
              </a:buClr>
              <a:buSzPct val="100000"/>
              <a:defRPr sz="4800">
                <a:solidFill>
                  <a:schemeClr val="lt1"/>
                </a:solidFill>
              </a:defRPr>
            </a:lvl6pPr>
            <a:lvl7pPr>
              <a:spcBef>
                <a:spcPts val="0"/>
              </a:spcBef>
              <a:buClr>
                <a:schemeClr val="lt1"/>
              </a:buClr>
              <a:buSzPct val="100000"/>
              <a:defRPr sz="4800">
                <a:solidFill>
                  <a:schemeClr val="lt1"/>
                </a:solidFill>
              </a:defRPr>
            </a:lvl7pPr>
            <a:lvl8pPr>
              <a:spcBef>
                <a:spcPts val="0"/>
              </a:spcBef>
              <a:buClr>
                <a:schemeClr val="lt1"/>
              </a:buClr>
              <a:buSzPct val="100000"/>
              <a:defRPr sz="4800">
                <a:solidFill>
                  <a:schemeClr val="lt1"/>
                </a:solidFill>
              </a:defRPr>
            </a:lvl8pPr>
            <a:lvl9pPr>
              <a:spcBef>
                <a:spcPts val="0"/>
              </a:spcBef>
              <a:buClr>
                <a:schemeClr val="lt1"/>
              </a:buClr>
              <a:buSzPct val="100000"/>
              <a:defRPr sz="4800">
                <a:solidFill>
                  <a:schemeClr val="lt1"/>
                </a:solidFill>
              </a:defRPr>
            </a:lvl9pPr>
          </a:lstStyle>
          <a:p/>
        </p:txBody>
      </p:sp>
      <p:sp>
        <p:nvSpPr>
          <p:cNvPr id="35" name="Shape 35"/>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Shape 37"/>
          <p:cNvSpPr/>
          <p:nvPr/>
        </p:nvSpPr>
        <p:spPr>
          <a:xfrm>
            <a:off x="4636800" y="80700"/>
            <a:ext cx="4426499" cy="4982099"/>
          </a:xfrm>
          <a:prstGeom prst="rect">
            <a:avLst/>
          </a:prstGeom>
          <a:solidFill>
            <a:schemeClr val="accent2"/>
          </a:solidFill>
          <a:ln>
            <a:noFill/>
          </a:ln>
        </p:spPr>
        <p:txBody>
          <a:bodyPr anchorCtr="0" anchor="ctr" bIns="91425" lIns="91425" rIns="91425" tIns="91425">
            <a:noAutofit/>
          </a:bodyPr>
          <a:lstStyle/>
          <a:p>
            <a:pPr>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9" name="Shape 39"/>
          <p:cNvSpPr txBox="1"/>
          <p:nvPr>
            <p:ph type="title"/>
          </p:nvPr>
        </p:nvSpPr>
        <p:spPr>
          <a:xfrm>
            <a:off x="265500" y="1181700"/>
            <a:ext cx="4045199" cy="1533600"/>
          </a:xfrm>
          <a:prstGeom prst="rect">
            <a:avLst/>
          </a:prstGeom>
        </p:spPr>
        <p:txBody>
          <a:bodyPr anchorCtr="0" anchor="b" bIns="91425" lIns="91425" rIns="91425" tIns="91425"/>
          <a:lstStyle>
            <a:lvl1pPr algn="ctr">
              <a:spcBef>
                <a:spcPts val="0"/>
              </a:spcBef>
              <a:buSzPct val="100000"/>
              <a:defRPr sz="3800"/>
            </a:lvl1pPr>
            <a:lvl2pPr algn="ctr">
              <a:spcBef>
                <a:spcPts val="0"/>
              </a:spcBef>
              <a:buSzPct val="100000"/>
              <a:defRPr sz="3800"/>
            </a:lvl2pPr>
            <a:lvl3pPr algn="ctr">
              <a:spcBef>
                <a:spcPts val="0"/>
              </a:spcBef>
              <a:buSzPct val="100000"/>
              <a:defRPr sz="3800"/>
            </a:lvl3pPr>
            <a:lvl4pPr algn="ctr">
              <a:spcBef>
                <a:spcPts val="0"/>
              </a:spcBef>
              <a:buSzPct val="100000"/>
              <a:defRPr sz="3800"/>
            </a:lvl4pPr>
            <a:lvl5pPr algn="ctr">
              <a:spcBef>
                <a:spcPts val="0"/>
              </a:spcBef>
              <a:buSzPct val="100000"/>
              <a:defRPr sz="3800"/>
            </a:lvl5pPr>
            <a:lvl6pPr algn="ctr">
              <a:spcBef>
                <a:spcPts val="0"/>
              </a:spcBef>
              <a:buSzPct val="100000"/>
              <a:defRPr sz="3800"/>
            </a:lvl6pPr>
            <a:lvl7pPr algn="ctr">
              <a:spcBef>
                <a:spcPts val="0"/>
              </a:spcBef>
              <a:buSzPct val="100000"/>
              <a:defRPr sz="3800"/>
            </a:lvl7pPr>
            <a:lvl8pPr algn="ctr">
              <a:spcBef>
                <a:spcPts val="0"/>
              </a:spcBef>
              <a:buSzPct val="100000"/>
              <a:defRPr sz="3800"/>
            </a:lvl8pPr>
            <a:lvl9pPr algn="ctr">
              <a:spcBef>
                <a:spcPts val="0"/>
              </a:spcBef>
              <a:buSzPct val="100000"/>
              <a:defRPr sz="3800"/>
            </a:lvl9pPr>
          </a:lstStyle>
          <a:p/>
        </p:txBody>
      </p:sp>
      <p:sp>
        <p:nvSpPr>
          <p:cNvPr id="40" name="Shape 40"/>
          <p:cNvSpPr txBox="1"/>
          <p:nvPr>
            <p:ph idx="1" type="subTitle"/>
          </p:nvPr>
        </p:nvSpPr>
        <p:spPr>
          <a:xfrm>
            <a:off x="265500" y="2769000"/>
            <a:ext cx="4045199" cy="13455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41" name="Shape 41"/>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42" name="Shape 42"/>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1700" y="4230575"/>
            <a:ext cx="5998800" cy="605100"/>
          </a:xfrm>
          <a:prstGeom prst="rect">
            <a:avLst/>
          </a:prstGeom>
        </p:spPr>
        <p:txBody>
          <a:bodyPr anchorCtr="0" anchor="ctr" bIns="91425" lIns="91425" rIns="91425" tIns="91425"/>
          <a:lstStyle>
            <a:lvl1pPr>
              <a:lnSpc>
                <a:spcPct val="100000"/>
              </a:lnSpc>
              <a:spcBef>
                <a:spcPts val="0"/>
              </a:spcBef>
              <a:spcAft>
                <a:spcPts val="0"/>
              </a:spcAft>
              <a:buSzPct val="100000"/>
              <a:buNone/>
              <a:defRPr sz="2100"/>
            </a:lvl1pPr>
          </a:lstStyle>
          <a:p/>
        </p:txBody>
      </p:sp>
      <p:sp>
        <p:nvSpPr>
          <p:cNvPr id="45" name="Shape 45"/>
          <p:cNvSpPr txBox="1"/>
          <p:nvPr>
            <p:ph idx="12" type="sldNum"/>
          </p:nvPr>
        </p:nvSpPr>
        <p:spPr>
          <a:xfrm>
            <a:off x="8497999" y="4688758"/>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623400"/>
          </a:xfrm>
          <a:prstGeom prst="rect">
            <a:avLst/>
          </a:prstGeom>
          <a:noFill/>
          <a:ln>
            <a:noFill/>
          </a:ln>
        </p:spPr>
        <p:txBody>
          <a:bodyPr anchorCtr="0" anchor="t" bIns="91425" lIns="91425" rIns="91425" tIns="91425"/>
          <a:lstStyle>
            <a:lvl1pPr>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lt2"/>
              </a:buClr>
              <a:buSzPct val="100000"/>
              <a:buFont typeface="Source Sans Pro"/>
              <a:defRPr sz="1800">
                <a:solidFill>
                  <a:schemeClr val="lt2"/>
                </a:solidFill>
                <a:latin typeface="Source Sans Pro"/>
                <a:ea typeface="Source Sans Pro"/>
                <a:cs typeface="Source Sans Pro"/>
                <a:sym typeface="Source Sans Pro"/>
              </a:defRPr>
            </a:lvl1pPr>
            <a:lvl2pPr>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2pPr>
            <a:lvl3pPr>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3pPr>
            <a:lvl4pPr>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4pPr>
            <a:lvl5pPr>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5pPr>
            <a:lvl6pPr>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6pPr>
            <a:lvl7pPr>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7pPr>
            <a:lvl8pPr>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8pPr>
            <a:lvl9pPr>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9pPr>
          </a:lstStyle>
          <a:p/>
        </p:txBody>
      </p:sp>
      <p:sp>
        <p:nvSpPr>
          <p:cNvPr id="7" name="Shape 7"/>
          <p:cNvSpPr txBox="1"/>
          <p:nvPr>
            <p:ph idx="12" type="sldNum"/>
          </p:nvPr>
        </p:nvSpPr>
        <p:spPr>
          <a:xfrm>
            <a:off x="8497999" y="4688758"/>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lt2"/>
                </a:solidFill>
                <a:latin typeface="Source Sans Pro"/>
                <a:ea typeface="Source Sans Pro"/>
                <a:cs typeface="Source Sans Pro"/>
                <a:sym typeface="Source Sans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00.jpg"/><Relationship Id="rId4"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0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0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0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00.jpg"/><Relationship Id="rId4" Type="http://schemas.openxmlformats.org/officeDocument/2006/relationships/image" Target="../media/image0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0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0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0.jpg"/><Relationship Id="rId4" Type="http://schemas.openxmlformats.org/officeDocument/2006/relationships/hyperlink" Target="http://www.conwaylife.com/wiki/Universal_comput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0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0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0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Shape 54"/>
          <p:cNvSpPr txBox="1"/>
          <p:nvPr>
            <p:ph type="ctrTitle"/>
          </p:nvPr>
        </p:nvSpPr>
        <p:spPr>
          <a:xfrm>
            <a:off x="545950" y="3112200"/>
            <a:ext cx="8183700" cy="1473600"/>
          </a:xfrm>
          <a:prstGeom prst="rect">
            <a:avLst/>
          </a:prstGeom>
        </p:spPr>
        <p:txBody>
          <a:bodyPr anchorCtr="0" anchor="b" bIns="91425" lIns="91425" rIns="91425" tIns="91425">
            <a:noAutofit/>
          </a:bodyPr>
          <a:lstStyle/>
          <a:p>
            <a:pPr rtl="0">
              <a:spcBef>
                <a:spcPts val="0"/>
              </a:spcBef>
              <a:buNone/>
            </a:pPr>
            <a:r>
              <a:rPr lang="en">
                <a:solidFill>
                  <a:srgbClr val="F1C232"/>
                </a:solidFill>
              </a:rPr>
              <a:t>OOM Project:</a:t>
            </a:r>
          </a:p>
          <a:p>
            <a:pPr>
              <a:spcBef>
                <a:spcPts val="0"/>
              </a:spcBef>
              <a:buNone/>
            </a:pPr>
            <a:r>
              <a:rPr lang="en">
                <a:solidFill>
                  <a:srgbClr val="F1C232"/>
                </a:solidFill>
              </a:rPr>
              <a:t>Game Of Life (Project No. 8)</a:t>
            </a:r>
          </a:p>
        </p:txBody>
      </p:sp>
      <p:sp>
        <p:nvSpPr>
          <p:cNvPr id="55" name="Shape 55"/>
          <p:cNvSpPr txBox="1"/>
          <p:nvPr>
            <p:ph idx="1" type="subTitle"/>
          </p:nvPr>
        </p:nvSpPr>
        <p:spPr>
          <a:xfrm>
            <a:off x="618050" y="1344725"/>
            <a:ext cx="8183700" cy="1254299"/>
          </a:xfrm>
          <a:prstGeom prst="rect">
            <a:avLst/>
          </a:prstGeom>
        </p:spPr>
        <p:txBody>
          <a:bodyPr anchorCtr="0" anchor="t" bIns="91425" lIns="91425" rIns="91425" tIns="91425">
            <a:noAutofit/>
          </a:bodyPr>
          <a:lstStyle/>
          <a:p>
            <a:pPr rtl="0">
              <a:spcBef>
                <a:spcPts val="0"/>
              </a:spcBef>
              <a:buNone/>
            </a:pPr>
            <a:r>
              <a:rPr b="1" lang="en">
                <a:solidFill>
                  <a:srgbClr val="000000"/>
                </a:solidFill>
              </a:rPr>
              <a:t>Epari Aneesh 				(IWM2014502)</a:t>
            </a:r>
          </a:p>
          <a:p>
            <a:pPr rtl="0">
              <a:spcBef>
                <a:spcPts val="0"/>
              </a:spcBef>
              <a:buNone/>
            </a:pPr>
            <a:r>
              <a:rPr b="1" lang="en">
                <a:solidFill>
                  <a:srgbClr val="000000"/>
                </a:solidFill>
              </a:rPr>
              <a:t>Tara Prasad Tripathy	(IHM2014003)</a:t>
            </a:r>
          </a:p>
          <a:p>
            <a:pPr>
              <a:spcBef>
                <a:spcPts val="0"/>
              </a:spcBef>
              <a:buNone/>
            </a:pPr>
            <a:r>
              <a:rPr b="1" lang="en">
                <a:solidFill>
                  <a:srgbClr val="000000"/>
                </a:solidFill>
              </a:rPr>
              <a:t>Saurabh Singh			(IWM2014004)	</a:t>
            </a:r>
            <a:r>
              <a:rPr lang="en"/>
              <a:t>						• </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000"/>
                                        <p:tgtEl>
                                          <p:spTgt spid="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Shape 108"/>
          <p:cNvSpPr txBox="1"/>
          <p:nvPr>
            <p:ph type="title"/>
          </p:nvPr>
        </p:nvSpPr>
        <p:spPr>
          <a:xfrm>
            <a:off x="490250" y="526350"/>
            <a:ext cx="4099500" cy="4090800"/>
          </a:xfrm>
          <a:prstGeom prst="rect">
            <a:avLst/>
          </a:prstGeom>
        </p:spPr>
        <p:txBody>
          <a:bodyPr anchorCtr="0" anchor="ctr" bIns="91425" lIns="91425" rIns="91425" tIns="91425">
            <a:noAutofit/>
          </a:bodyPr>
          <a:lstStyle/>
          <a:p>
            <a:pPr lvl="0" rtl="0">
              <a:spcBef>
                <a:spcPts val="0"/>
              </a:spcBef>
              <a:buNone/>
            </a:pPr>
            <a:r>
              <a:rPr lang="en">
                <a:solidFill>
                  <a:srgbClr val="274E13"/>
                </a:solidFill>
              </a:rPr>
              <a:t>Rules Of LIFE          </a:t>
            </a:r>
          </a:p>
        </p:txBody>
      </p:sp>
      <p:pic>
        <p:nvPicPr>
          <p:cNvPr id="109" name="Shape 109"/>
          <p:cNvPicPr preferRelativeResize="0"/>
          <p:nvPr/>
        </p:nvPicPr>
        <p:blipFill>
          <a:blip r:embed="rId4">
            <a:alphaModFix/>
          </a:blip>
          <a:stretch>
            <a:fillRect/>
          </a:stretch>
        </p:blipFill>
        <p:spPr>
          <a:xfrm>
            <a:off x="5897087" y="1457325"/>
            <a:ext cx="1990725" cy="2228850"/>
          </a:xfrm>
          <a:prstGeom prst="rect">
            <a:avLst/>
          </a:prstGeom>
          <a:noFill/>
          <a:ln>
            <a:noFill/>
          </a:ln>
        </p:spPr>
      </p:pic>
      <p:cxnSp>
        <p:nvCxnSpPr>
          <p:cNvPr id="110" name="Shape 110"/>
          <p:cNvCxnSpPr/>
          <p:nvPr/>
        </p:nvCxnSpPr>
        <p:spPr>
          <a:xfrm rot="10800000">
            <a:off x="5502750" y="1195999"/>
            <a:ext cx="1005299" cy="904800"/>
          </a:xfrm>
          <a:prstGeom prst="straightConnector1">
            <a:avLst/>
          </a:prstGeom>
          <a:noFill/>
          <a:ln cap="flat" cmpd="sng" w="9525">
            <a:solidFill>
              <a:schemeClr val="dk2"/>
            </a:solidFill>
            <a:prstDash val="solid"/>
            <a:round/>
            <a:headEnd len="lg" w="lg" type="none"/>
            <a:tailEnd len="lg" w="lg" type="none"/>
          </a:ln>
        </p:spPr>
      </p:cxnSp>
      <p:sp>
        <p:nvSpPr>
          <p:cNvPr id="111" name="Shape 111"/>
          <p:cNvSpPr txBox="1"/>
          <p:nvPr/>
        </p:nvSpPr>
        <p:spPr>
          <a:xfrm>
            <a:off x="3492300" y="861000"/>
            <a:ext cx="2840099" cy="561299"/>
          </a:xfrm>
          <a:prstGeom prst="rect">
            <a:avLst/>
          </a:prstGeom>
          <a:noFill/>
          <a:ln>
            <a:noFill/>
          </a:ln>
        </p:spPr>
        <p:txBody>
          <a:bodyPr anchorCtr="0" anchor="t" bIns="91425" lIns="91425" rIns="91425" tIns="91425">
            <a:noAutofit/>
          </a:bodyPr>
          <a:lstStyle/>
          <a:p>
            <a:pPr>
              <a:spcBef>
                <a:spcPts val="0"/>
              </a:spcBef>
              <a:buNone/>
            </a:pPr>
            <a:r>
              <a:rPr lang="en"/>
              <a:t>Remains DEAD (2 Neighbors)</a:t>
            </a:r>
          </a:p>
        </p:txBody>
      </p:sp>
      <p:cxnSp>
        <p:nvCxnSpPr>
          <p:cNvPr id="112" name="Shape 112"/>
          <p:cNvCxnSpPr/>
          <p:nvPr/>
        </p:nvCxnSpPr>
        <p:spPr>
          <a:xfrm flipH="1">
            <a:off x="6943675" y="3022275"/>
            <a:ext cx="435599" cy="1340399"/>
          </a:xfrm>
          <a:prstGeom prst="straightConnector1">
            <a:avLst/>
          </a:prstGeom>
          <a:noFill/>
          <a:ln cap="flat" cmpd="sng" w="9525">
            <a:solidFill>
              <a:schemeClr val="dk2"/>
            </a:solidFill>
            <a:prstDash val="solid"/>
            <a:round/>
            <a:headEnd len="lg" w="lg" type="none"/>
            <a:tailEnd len="lg" w="lg" type="none"/>
          </a:ln>
        </p:spPr>
      </p:cxnSp>
      <p:cxnSp>
        <p:nvCxnSpPr>
          <p:cNvPr id="113" name="Shape 113"/>
          <p:cNvCxnSpPr/>
          <p:nvPr/>
        </p:nvCxnSpPr>
        <p:spPr>
          <a:xfrm flipH="1">
            <a:off x="4455199" y="2976825"/>
            <a:ext cx="2286900" cy="1214700"/>
          </a:xfrm>
          <a:prstGeom prst="straightConnector1">
            <a:avLst/>
          </a:prstGeom>
          <a:noFill/>
          <a:ln cap="flat" cmpd="sng" w="9525">
            <a:solidFill>
              <a:schemeClr val="dk2"/>
            </a:solidFill>
            <a:prstDash val="solid"/>
            <a:round/>
            <a:headEnd len="lg" w="lg" type="none"/>
            <a:tailEnd len="lg" w="lg" type="none"/>
          </a:ln>
        </p:spPr>
      </p:cxnSp>
      <p:cxnSp>
        <p:nvCxnSpPr>
          <p:cNvPr id="114" name="Shape 114"/>
          <p:cNvCxnSpPr/>
          <p:nvPr/>
        </p:nvCxnSpPr>
        <p:spPr>
          <a:xfrm flipH="1" rot="10800000">
            <a:off x="7287125" y="777249"/>
            <a:ext cx="150899" cy="1306800"/>
          </a:xfrm>
          <a:prstGeom prst="straightConnector1">
            <a:avLst/>
          </a:prstGeom>
          <a:noFill/>
          <a:ln cap="flat" cmpd="sng" w="9525">
            <a:solidFill>
              <a:schemeClr val="dk2"/>
            </a:solidFill>
            <a:prstDash val="solid"/>
            <a:round/>
            <a:headEnd len="lg" w="lg" type="none"/>
            <a:tailEnd len="lg" w="lg" type="none"/>
          </a:ln>
        </p:spPr>
      </p:cxnSp>
      <p:sp>
        <p:nvSpPr>
          <p:cNvPr id="115" name="Shape 115"/>
          <p:cNvSpPr txBox="1"/>
          <p:nvPr/>
        </p:nvSpPr>
        <p:spPr>
          <a:xfrm>
            <a:off x="6294450" y="484150"/>
            <a:ext cx="2709899" cy="293099"/>
          </a:xfrm>
          <a:prstGeom prst="rect">
            <a:avLst/>
          </a:prstGeom>
          <a:noFill/>
          <a:ln>
            <a:noFill/>
          </a:ln>
        </p:spPr>
        <p:txBody>
          <a:bodyPr anchorCtr="0" anchor="t" bIns="91425" lIns="91425" rIns="91425" tIns="91425">
            <a:noAutofit/>
          </a:bodyPr>
          <a:lstStyle/>
          <a:p>
            <a:pPr>
              <a:spcBef>
                <a:spcPts val="0"/>
              </a:spcBef>
              <a:buNone/>
            </a:pPr>
            <a:r>
              <a:rPr lang="en"/>
              <a:t>Remains ALIVE (2 Neighbors)</a:t>
            </a:r>
          </a:p>
        </p:txBody>
      </p:sp>
      <p:sp>
        <p:nvSpPr>
          <p:cNvPr id="116" name="Shape 116"/>
          <p:cNvSpPr txBox="1"/>
          <p:nvPr/>
        </p:nvSpPr>
        <p:spPr>
          <a:xfrm>
            <a:off x="2431425" y="4044125"/>
            <a:ext cx="2445899" cy="678599"/>
          </a:xfrm>
          <a:prstGeom prst="rect">
            <a:avLst/>
          </a:prstGeom>
          <a:noFill/>
          <a:ln>
            <a:noFill/>
          </a:ln>
        </p:spPr>
        <p:txBody>
          <a:bodyPr anchorCtr="0" anchor="t" bIns="91425" lIns="91425" rIns="91425" tIns="91425">
            <a:noAutofit/>
          </a:bodyPr>
          <a:lstStyle/>
          <a:p>
            <a:pPr>
              <a:spcBef>
                <a:spcPts val="0"/>
              </a:spcBef>
              <a:buNone/>
            </a:pPr>
            <a:r>
              <a:rPr lang="en"/>
              <a:t>Acquires LIFE (3 Neighbors)</a:t>
            </a:r>
          </a:p>
        </p:txBody>
      </p:sp>
      <p:sp>
        <p:nvSpPr>
          <p:cNvPr id="117" name="Shape 117"/>
          <p:cNvSpPr txBox="1"/>
          <p:nvPr/>
        </p:nvSpPr>
        <p:spPr>
          <a:xfrm>
            <a:off x="6131100" y="4429625"/>
            <a:ext cx="1756800" cy="293099"/>
          </a:xfrm>
          <a:prstGeom prst="rect">
            <a:avLst/>
          </a:prstGeom>
          <a:noFill/>
          <a:ln>
            <a:noFill/>
          </a:ln>
        </p:spPr>
        <p:txBody>
          <a:bodyPr anchorCtr="0" anchor="t" bIns="91425" lIns="91425" rIns="91425" tIns="91425">
            <a:noAutofit/>
          </a:bodyPr>
          <a:lstStyle/>
          <a:p>
            <a:pPr>
              <a:spcBef>
                <a:spcPts val="0"/>
              </a:spcBef>
              <a:buNone/>
            </a:pPr>
            <a:r>
              <a:rPr lang="en"/>
              <a:t>DIES (1 Neighbors)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599" cy="623400"/>
          </a:xfrm>
          <a:prstGeom prst="rect">
            <a:avLst/>
          </a:prstGeom>
          <a:solidFill>
            <a:srgbClr val="93C47D"/>
          </a:solidFill>
        </p:spPr>
        <p:txBody>
          <a:bodyPr anchorCtr="0" anchor="t" bIns="91425" lIns="91425" rIns="91425" tIns="91425">
            <a:noAutofit/>
          </a:bodyPr>
          <a:lstStyle/>
          <a:p>
            <a:pPr>
              <a:spcBef>
                <a:spcPts val="0"/>
              </a:spcBef>
              <a:buNone/>
            </a:pPr>
            <a:r>
              <a:rPr lang="en"/>
              <a:t>Physical Rules Governing the Simulation</a:t>
            </a:r>
          </a:p>
        </p:txBody>
      </p:sp>
      <p:sp>
        <p:nvSpPr>
          <p:cNvPr id="123" name="Shape 123"/>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381000" lvl="0" marL="457200" rtl="0">
              <a:spcBef>
                <a:spcPts val="0"/>
              </a:spcBef>
              <a:buClr>
                <a:srgbClr val="000000"/>
              </a:buClr>
              <a:buSzPct val="100000"/>
              <a:buAutoNum type="arabicPeriod"/>
            </a:pPr>
            <a:r>
              <a:rPr lang="en" sz="2400">
                <a:solidFill>
                  <a:srgbClr val="000000"/>
                </a:solidFill>
              </a:rPr>
              <a:t>Any live cell with fewer than two live neighbours dies, as if caused by </a:t>
            </a:r>
            <a:r>
              <a:rPr b="1" lang="en" sz="2400" u="sng">
                <a:solidFill>
                  <a:srgbClr val="000000"/>
                </a:solidFill>
              </a:rPr>
              <a:t>UNDER-POPULATION.</a:t>
            </a:r>
          </a:p>
          <a:p>
            <a:pPr indent="-381000" lvl="0" marL="457200" rtl="0">
              <a:spcBef>
                <a:spcPts val="0"/>
              </a:spcBef>
              <a:buClr>
                <a:srgbClr val="000000"/>
              </a:buClr>
              <a:buSzPct val="100000"/>
              <a:buAutoNum type="arabicPeriod"/>
            </a:pPr>
            <a:r>
              <a:rPr lang="en" sz="2400">
                <a:solidFill>
                  <a:srgbClr val="000000"/>
                </a:solidFill>
              </a:rPr>
              <a:t>Any live cell with two or three live neighbours lives on to the next generation by </a:t>
            </a:r>
            <a:r>
              <a:rPr b="1" lang="en" sz="2400" u="sng">
                <a:solidFill>
                  <a:schemeClr val="dk2"/>
                </a:solidFill>
              </a:rPr>
              <a:t> PROCREATION.</a:t>
            </a:r>
            <a:r>
              <a:rPr lang="en" sz="2400">
                <a:solidFill>
                  <a:srgbClr val="000000"/>
                </a:solidFill>
              </a:rPr>
              <a:t>.</a:t>
            </a:r>
          </a:p>
          <a:p>
            <a:pPr indent="-381000" lvl="0" marL="457200" rtl="0">
              <a:spcBef>
                <a:spcPts val="0"/>
              </a:spcBef>
              <a:buClr>
                <a:srgbClr val="000000"/>
              </a:buClr>
              <a:buSzPct val="100000"/>
              <a:buAutoNum type="arabicPeriod"/>
            </a:pPr>
            <a:r>
              <a:rPr lang="en" sz="2400">
                <a:solidFill>
                  <a:srgbClr val="000000"/>
                </a:solidFill>
              </a:rPr>
              <a:t>Any live cell with more than three live neighbours dies, as if by </a:t>
            </a:r>
            <a:r>
              <a:rPr b="1" lang="en" sz="2400" u="sng">
                <a:solidFill>
                  <a:srgbClr val="000000"/>
                </a:solidFill>
              </a:rPr>
              <a:t>OVERCROWDING.</a:t>
            </a:r>
          </a:p>
          <a:p>
            <a:pPr indent="-381000" lvl="0" marL="457200" rtl="0">
              <a:spcBef>
                <a:spcPts val="0"/>
              </a:spcBef>
              <a:buClr>
                <a:srgbClr val="000000"/>
              </a:buClr>
              <a:buSzPct val="100000"/>
              <a:buAutoNum type="arabicPeriod"/>
            </a:pPr>
            <a:r>
              <a:rPr lang="en" sz="2400">
                <a:solidFill>
                  <a:srgbClr val="000000"/>
                </a:solidFill>
              </a:rPr>
              <a:t>Any dead cell with exactly three live neighbours becomes a live cell, as if by </a:t>
            </a:r>
            <a:r>
              <a:rPr b="1" lang="en" sz="2400" u="sng">
                <a:solidFill>
                  <a:srgbClr val="000000"/>
                </a:solidFill>
              </a:rPr>
              <a:t>REPRODUCTION.</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Shape 128"/>
          <p:cNvSpPr txBox="1"/>
          <p:nvPr>
            <p:ph type="title"/>
          </p:nvPr>
        </p:nvSpPr>
        <p:spPr>
          <a:xfrm>
            <a:off x="490250" y="526350"/>
            <a:ext cx="5604000" cy="4090800"/>
          </a:xfrm>
          <a:prstGeom prst="rect">
            <a:avLst/>
          </a:prstGeom>
        </p:spPr>
        <p:txBody>
          <a:bodyPr anchorCtr="0" anchor="ctr" bIns="91425" lIns="91425" rIns="91425" tIns="91425">
            <a:noAutofit/>
          </a:bodyPr>
          <a:lstStyle/>
          <a:p>
            <a:pPr lvl="0" rtl="0" algn="ctr">
              <a:spcBef>
                <a:spcPts val="0"/>
              </a:spcBef>
              <a:buNone/>
            </a:pPr>
            <a:r>
              <a:t/>
            </a:r>
            <a:endParaRPr sz="3800">
              <a:solidFill>
                <a:schemeClr val="dk2"/>
              </a:solidFill>
            </a:endParaRPr>
          </a:p>
          <a:p>
            <a:pPr lvl="0" rtl="0" algn="ctr">
              <a:spcBef>
                <a:spcPts val="0"/>
              </a:spcBef>
              <a:buNone/>
            </a:pPr>
            <a:r>
              <a:t/>
            </a:r>
            <a:endParaRPr>
              <a:solidFill>
                <a:schemeClr val="dk2"/>
              </a:solidFill>
            </a:endParaRPr>
          </a:p>
          <a:p>
            <a:pPr lvl="0" rtl="0" algn="ctr">
              <a:spcBef>
                <a:spcPts val="0"/>
              </a:spcBef>
              <a:buClr>
                <a:schemeClr val="dk2"/>
              </a:buClr>
              <a:buSzPct val="25000"/>
              <a:buFont typeface="Arial"/>
              <a:buNone/>
            </a:pPr>
            <a:r>
              <a:rPr lang="en">
                <a:solidFill>
                  <a:schemeClr val="dk2"/>
                </a:solidFill>
              </a:rPr>
              <a:t>Object Oriented Planning</a:t>
            </a:r>
          </a:p>
          <a:p>
            <a:pPr lvl="0" rtl="0">
              <a:spcBef>
                <a:spcPts val="0"/>
              </a:spcBef>
              <a:buNone/>
            </a:pPr>
            <a:r>
              <a:t/>
            </a:r>
            <a:endParaRPr>
              <a:solidFill>
                <a:srgbClr val="274E13"/>
              </a:solidFil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599" cy="623400"/>
          </a:xfrm>
          <a:prstGeom prst="rect">
            <a:avLst/>
          </a:prstGeom>
          <a:solidFill>
            <a:srgbClr val="93C47D"/>
          </a:solidFill>
        </p:spPr>
        <p:txBody>
          <a:bodyPr anchorCtr="0" anchor="t" bIns="91425" lIns="91425" rIns="91425" tIns="91425">
            <a:noAutofit/>
          </a:bodyPr>
          <a:lstStyle/>
          <a:p>
            <a:pPr lvl="0" rtl="0">
              <a:spcBef>
                <a:spcPts val="0"/>
              </a:spcBef>
              <a:buNone/>
            </a:pPr>
            <a:r>
              <a:rPr lang="en"/>
              <a:t>Object Oriented Planning </a:t>
            </a:r>
          </a:p>
        </p:txBody>
      </p:sp>
      <p:sp>
        <p:nvSpPr>
          <p:cNvPr id="134" name="Shape 134"/>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lnSpc>
                <a:spcPct val="100000"/>
              </a:lnSpc>
              <a:spcBef>
                <a:spcPts val="0"/>
              </a:spcBef>
              <a:spcAft>
                <a:spcPts val="1200"/>
              </a:spcAft>
              <a:buNone/>
            </a:pPr>
            <a:r>
              <a:rPr b="1" lang="en" sz="2400">
                <a:solidFill>
                  <a:srgbClr val="000000"/>
                </a:solidFill>
              </a:rPr>
              <a:t>STEP 1</a:t>
            </a:r>
            <a:r>
              <a:rPr lang="en" sz="2400">
                <a:solidFill>
                  <a:srgbClr val="000000"/>
                </a:solidFill>
              </a:rPr>
              <a:t>: Writing the use case description from the given project requirements.</a:t>
            </a:r>
          </a:p>
          <a:p>
            <a:pPr rtl="0">
              <a:lnSpc>
                <a:spcPct val="100000"/>
              </a:lnSpc>
              <a:spcBef>
                <a:spcPts val="0"/>
              </a:spcBef>
              <a:spcAft>
                <a:spcPts val="1200"/>
              </a:spcAft>
              <a:buNone/>
            </a:pPr>
            <a:r>
              <a:rPr b="1" lang="en" sz="2400">
                <a:solidFill>
                  <a:srgbClr val="000000"/>
                </a:solidFill>
              </a:rPr>
              <a:t>STEP 2</a:t>
            </a:r>
            <a:r>
              <a:rPr lang="en" sz="2400">
                <a:solidFill>
                  <a:srgbClr val="000000"/>
                </a:solidFill>
              </a:rPr>
              <a:t>: Making a conceptual model of the application by finding out the main objects and drawing associations between the related objects of the application. These objects are the </a:t>
            </a:r>
            <a:r>
              <a:rPr b="1" lang="en" sz="2400">
                <a:solidFill>
                  <a:srgbClr val="000000"/>
                </a:solidFill>
              </a:rPr>
              <a:t>nouns </a:t>
            </a:r>
            <a:r>
              <a:rPr lang="en" sz="2400">
                <a:solidFill>
                  <a:srgbClr val="000000"/>
                </a:solidFill>
              </a:rPr>
              <a:t>found in the use case descriptions. </a:t>
            </a:r>
          </a:p>
          <a:p>
            <a:pPr lvl="0" rtl="0">
              <a:lnSpc>
                <a:spcPct val="100000"/>
              </a:lnSpc>
              <a:spcBef>
                <a:spcPts val="0"/>
              </a:spcBef>
              <a:spcAft>
                <a:spcPts val="1200"/>
              </a:spcAft>
              <a:buNone/>
            </a:pPr>
            <a:r>
              <a:rPr lang="en" sz="2400">
                <a:solidFill>
                  <a:srgbClr val="000000"/>
                </a:solidFill>
              </a:rPr>
              <a:t>Ex:- Grid, Configuration, Generation, Cell, Pattern, Simulation, Rules, Neighbors etc.																				</a:t>
            </a:r>
          </a:p>
        </p:txBody>
      </p:sp>
      <p:sp>
        <p:nvSpPr>
          <p:cNvPr id="135" name="Shape 135"/>
          <p:cNvSpPr txBox="1"/>
          <p:nvPr/>
        </p:nvSpPr>
        <p:spPr>
          <a:xfrm>
            <a:off x="6792075" y="4732675"/>
            <a:ext cx="1998000" cy="296999"/>
          </a:xfrm>
          <a:prstGeom prst="rect">
            <a:avLst/>
          </a:prstGeom>
          <a:noFill/>
          <a:ln>
            <a:noFill/>
          </a:ln>
        </p:spPr>
        <p:txBody>
          <a:bodyPr anchorCtr="0" anchor="t" bIns="91425" lIns="91425" rIns="91425" tIns="91425">
            <a:noAutofit/>
          </a:bodyPr>
          <a:lstStyle/>
          <a:p>
            <a:pPr indent="0" marL="457200">
              <a:spcBef>
                <a:spcPts val="0"/>
              </a:spcBef>
              <a:buNone/>
            </a:pPr>
            <a:r>
              <a:rPr b="1" lang="en"/>
              <a:t>… Continued</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599" cy="623400"/>
          </a:xfrm>
          <a:prstGeom prst="rect">
            <a:avLst/>
          </a:prstGeom>
          <a:solidFill>
            <a:srgbClr val="93C47D"/>
          </a:solidFill>
        </p:spPr>
        <p:txBody>
          <a:bodyPr anchorCtr="0" anchor="t" bIns="91425" lIns="91425" rIns="91425" tIns="91425">
            <a:noAutofit/>
          </a:bodyPr>
          <a:lstStyle/>
          <a:p>
            <a:pPr lvl="0" rtl="0">
              <a:spcBef>
                <a:spcPts val="0"/>
              </a:spcBef>
              <a:buNone/>
            </a:pPr>
            <a:r>
              <a:rPr lang="en"/>
              <a:t>Object Oriented Planning (Continued)</a:t>
            </a:r>
          </a:p>
        </p:txBody>
      </p:sp>
      <p:sp>
        <p:nvSpPr>
          <p:cNvPr id="141" name="Shape 141"/>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lnSpc>
                <a:spcPct val="100000"/>
              </a:lnSpc>
              <a:spcBef>
                <a:spcPts val="0"/>
              </a:spcBef>
              <a:spcAft>
                <a:spcPts val="1200"/>
              </a:spcAft>
              <a:buNone/>
            </a:pPr>
            <a:r>
              <a:rPr b="1" lang="en" sz="2400">
                <a:solidFill>
                  <a:srgbClr val="000000"/>
                </a:solidFill>
              </a:rPr>
              <a:t>STEP 3</a:t>
            </a:r>
            <a:r>
              <a:rPr lang="en" sz="2400">
                <a:solidFill>
                  <a:srgbClr val="000000"/>
                </a:solidFill>
              </a:rPr>
              <a:t>: Some of the objects identified in Step 2 gets converted into classes. Appropriate class relationships are forged wherever required. </a:t>
            </a:r>
          </a:p>
          <a:p>
            <a:pPr lvl="0" rtl="0">
              <a:lnSpc>
                <a:spcPct val="100000"/>
              </a:lnSpc>
              <a:spcBef>
                <a:spcPts val="0"/>
              </a:spcBef>
              <a:spcAft>
                <a:spcPts val="1200"/>
              </a:spcAft>
              <a:buNone/>
            </a:pPr>
            <a:r>
              <a:rPr lang="en" sz="2200">
                <a:solidFill>
                  <a:srgbClr val="000000"/>
                </a:solidFill>
              </a:rPr>
              <a:t>Ex- Grid, Rules, Generation, Simulation etc.</a:t>
            </a:r>
          </a:p>
          <a:p>
            <a:pPr rtl="0">
              <a:lnSpc>
                <a:spcPct val="100000"/>
              </a:lnSpc>
              <a:spcBef>
                <a:spcPts val="0"/>
              </a:spcBef>
              <a:spcAft>
                <a:spcPts val="1200"/>
              </a:spcAft>
              <a:buNone/>
            </a:pPr>
            <a:r>
              <a:rPr b="1" lang="en" sz="2400">
                <a:solidFill>
                  <a:srgbClr val="000000"/>
                </a:solidFill>
              </a:rPr>
              <a:t>STEP 4</a:t>
            </a:r>
            <a:r>
              <a:rPr lang="en" sz="2400">
                <a:solidFill>
                  <a:srgbClr val="000000"/>
                </a:solidFill>
              </a:rPr>
              <a:t>: Finding the responsibilities of each of the classes formed in Step 3. These responsibilities are the </a:t>
            </a:r>
            <a:r>
              <a:rPr b="1" lang="en" sz="2400">
                <a:solidFill>
                  <a:srgbClr val="000000"/>
                </a:solidFill>
              </a:rPr>
              <a:t>verbs </a:t>
            </a:r>
            <a:r>
              <a:rPr lang="en" sz="2400">
                <a:solidFill>
                  <a:srgbClr val="000000"/>
                </a:solidFill>
              </a:rPr>
              <a:t>found in the use case description.</a:t>
            </a:r>
          </a:p>
          <a:p>
            <a:pPr rtl="0">
              <a:lnSpc>
                <a:spcPct val="100000"/>
              </a:lnSpc>
              <a:spcBef>
                <a:spcPts val="0"/>
              </a:spcBef>
              <a:spcAft>
                <a:spcPts val="1200"/>
              </a:spcAft>
              <a:buNone/>
            </a:pPr>
            <a:r>
              <a:rPr lang="en" sz="2200">
                <a:solidFill>
                  <a:srgbClr val="000000"/>
                </a:solidFill>
              </a:rPr>
              <a:t>Ex- Generation class has to calculate neighbors and generate next generation.	</a:t>
            </a:r>
            <a:r>
              <a:rPr lang="en" sz="2400">
                <a:solidFill>
                  <a:srgbClr val="000000"/>
                </a:solidFill>
              </a:rPr>
              <a:t>				</a:t>
            </a:r>
          </a:p>
          <a:p>
            <a:pPr lvl="0" rtl="0">
              <a:spcBef>
                <a:spcPts val="0"/>
              </a:spcBef>
              <a:spcAft>
                <a:spcPts val="1200"/>
              </a:spcAft>
              <a:buNone/>
            </a:pPr>
            <a:r>
              <a:rPr lang="en" sz="2400">
                <a:solidFill>
                  <a:srgbClr val="000000"/>
                </a:solidFill>
              </a:rPr>
              <a:t>										</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Shape 146"/>
          <p:cNvSpPr txBox="1"/>
          <p:nvPr>
            <p:ph type="title"/>
          </p:nvPr>
        </p:nvSpPr>
        <p:spPr>
          <a:xfrm>
            <a:off x="490250" y="526350"/>
            <a:ext cx="5604000" cy="4090800"/>
          </a:xfrm>
          <a:prstGeom prst="rect">
            <a:avLst/>
          </a:prstGeom>
        </p:spPr>
        <p:txBody>
          <a:bodyPr anchorCtr="0" anchor="ctr" bIns="91425" lIns="91425" rIns="91425" tIns="91425">
            <a:noAutofit/>
          </a:bodyPr>
          <a:lstStyle/>
          <a:p>
            <a:pPr>
              <a:spcBef>
                <a:spcPts val="0"/>
              </a:spcBef>
              <a:buNone/>
            </a:pPr>
            <a:r>
              <a:rPr lang="en">
                <a:solidFill>
                  <a:srgbClr val="000000"/>
                </a:solidFill>
              </a:rPr>
              <a:t>Patterns in Life</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599" cy="623400"/>
          </a:xfrm>
          <a:prstGeom prst="rect">
            <a:avLst/>
          </a:prstGeom>
          <a:solidFill>
            <a:srgbClr val="93C47D"/>
          </a:solidFill>
        </p:spPr>
        <p:txBody>
          <a:bodyPr anchorCtr="0" anchor="t" bIns="91425" lIns="91425" rIns="91425" tIns="91425">
            <a:noAutofit/>
          </a:bodyPr>
          <a:lstStyle/>
          <a:p>
            <a:pPr lvl="0" rtl="0">
              <a:spcBef>
                <a:spcPts val="0"/>
              </a:spcBef>
              <a:buClr>
                <a:schemeClr val="dk2"/>
              </a:buClr>
              <a:buSzPct val="36666"/>
              <a:buFont typeface="Arial"/>
              <a:buNone/>
            </a:pPr>
            <a:r>
              <a:rPr b="0" lang="en">
                <a:latin typeface="Source Sans Pro"/>
                <a:ea typeface="Source Sans Pro"/>
                <a:cs typeface="Source Sans Pro"/>
                <a:sym typeface="Source Sans Pro"/>
              </a:rPr>
              <a:t>Why is </a:t>
            </a:r>
            <a:r>
              <a:rPr lang="en">
                <a:latin typeface="Source Sans Pro"/>
                <a:ea typeface="Source Sans Pro"/>
                <a:cs typeface="Source Sans Pro"/>
                <a:sym typeface="Source Sans Pro"/>
              </a:rPr>
              <a:t>LIFE</a:t>
            </a:r>
            <a:r>
              <a:rPr b="0" lang="en">
                <a:latin typeface="Source Sans Pro"/>
                <a:ea typeface="Source Sans Pro"/>
                <a:cs typeface="Source Sans Pro"/>
                <a:sym typeface="Source Sans Pro"/>
              </a:rPr>
              <a:t> So Interesting?</a:t>
            </a:r>
          </a:p>
          <a:p>
            <a:pPr>
              <a:spcBef>
                <a:spcPts val="0"/>
              </a:spcBef>
              <a:buNone/>
            </a:pPr>
            <a:r>
              <a:t/>
            </a:r>
            <a:endParaRPr/>
          </a:p>
        </p:txBody>
      </p:sp>
      <p:sp>
        <p:nvSpPr>
          <p:cNvPr id="152" name="Shape 152"/>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lr>
                <a:schemeClr val="dk2"/>
              </a:buClr>
              <a:buSzPct val="100000"/>
            </a:pPr>
            <a:r>
              <a:rPr lang="en" sz="2400">
                <a:solidFill>
                  <a:schemeClr val="dk2"/>
                </a:solidFill>
              </a:rPr>
              <a:t>A popular implication is that a simple configuration on being subjected to changes over generation can lead to amusing </a:t>
            </a:r>
            <a:r>
              <a:rPr b="1" lang="en" sz="2400">
                <a:solidFill>
                  <a:schemeClr val="dk2"/>
                </a:solidFill>
              </a:rPr>
              <a:t>patterns </a:t>
            </a:r>
            <a:r>
              <a:rPr lang="en" sz="2400">
                <a:solidFill>
                  <a:schemeClr val="dk2"/>
                </a:solidFill>
              </a:rPr>
              <a:t>in life.</a:t>
            </a:r>
          </a:p>
          <a:p>
            <a:pPr indent="-228600" lvl="0" marL="457200" rtl="0">
              <a:spcBef>
                <a:spcPts val="0"/>
              </a:spcBef>
              <a:buClr>
                <a:schemeClr val="dk2"/>
              </a:buClr>
              <a:buSzPct val="100000"/>
            </a:pPr>
            <a:r>
              <a:rPr lang="en" sz="2400">
                <a:solidFill>
                  <a:schemeClr val="dk2"/>
                </a:solidFill>
              </a:rPr>
              <a:t>Many different types of patterns occur in the Game of Life  including static patterns ("</a:t>
            </a:r>
            <a:r>
              <a:rPr b="1" lang="en" sz="2400">
                <a:solidFill>
                  <a:schemeClr val="dk2"/>
                </a:solidFill>
              </a:rPr>
              <a:t>still lives</a:t>
            </a:r>
            <a:r>
              <a:rPr lang="en" sz="2400">
                <a:solidFill>
                  <a:schemeClr val="dk2"/>
                </a:solidFill>
              </a:rPr>
              <a:t>"), repeating patterns ("</a:t>
            </a:r>
            <a:r>
              <a:rPr b="1" lang="en" sz="2400">
                <a:solidFill>
                  <a:schemeClr val="dk2"/>
                </a:solidFill>
              </a:rPr>
              <a:t>oscillators</a:t>
            </a:r>
            <a:r>
              <a:rPr lang="en" sz="2400">
                <a:solidFill>
                  <a:schemeClr val="dk2"/>
                </a:solidFill>
              </a:rPr>
              <a:t>"), and patterns that translate themselves across the board ("</a:t>
            </a:r>
            <a:r>
              <a:rPr b="1" lang="en" sz="2400">
                <a:solidFill>
                  <a:schemeClr val="dk2"/>
                </a:solidFill>
              </a:rPr>
              <a:t>spaceships</a:t>
            </a:r>
            <a:r>
              <a:rPr lang="en" sz="2400">
                <a:solidFill>
                  <a:schemeClr val="dk2"/>
                </a:solidFill>
              </a:rPr>
              <a:t>"). </a:t>
            </a:r>
          </a:p>
          <a:p>
            <a:pPr>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56" name="Shape 156"/>
        <p:cNvGrpSpPr/>
        <p:nvPr/>
      </p:nvGrpSpPr>
      <p:grpSpPr>
        <a:xfrm>
          <a:off x="0" y="0"/>
          <a:ext cx="0" cy="0"/>
          <a:chOff x="0" y="0"/>
          <a:chExt cx="0" cy="0"/>
        </a:xfrm>
      </p:grpSpPr>
      <p:sp>
        <p:nvSpPr>
          <p:cNvPr id="157" name="Shape 157"/>
          <p:cNvSpPr txBox="1"/>
          <p:nvPr>
            <p:ph type="title"/>
          </p:nvPr>
        </p:nvSpPr>
        <p:spPr>
          <a:xfrm>
            <a:off x="490250" y="526350"/>
            <a:ext cx="5604000" cy="4090800"/>
          </a:xfrm>
          <a:prstGeom prst="rect">
            <a:avLst/>
          </a:prstGeom>
        </p:spPr>
        <p:txBody>
          <a:bodyPr anchorCtr="0" anchor="ctr" bIns="91425" lIns="91425" rIns="91425" tIns="91425">
            <a:noAutofit/>
          </a:bodyPr>
          <a:lstStyle/>
          <a:p>
            <a:pPr lvl="0" rtl="0">
              <a:spcBef>
                <a:spcPts val="0"/>
              </a:spcBef>
              <a:buNone/>
            </a:pPr>
            <a:r>
              <a:rPr lang="en">
                <a:solidFill>
                  <a:srgbClr val="000000"/>
                </a:solidFill>
              </a:rPr>
              <a:t>Implementation</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61" name="Shape 161"/>
        <p:cNvGrpSpPr/>
        <p:nvPr/>
      </p:nvGrpSpPr>
      <p:grpSpPr>
        <a:xfrm>
          <a:off x="0" y="0"/>
          <a:ext cx="0" cy="0"/>
          <a:chOff x="0" y="0"/>
          <a:chExt cx="0" cy="0"/>
        </a:xfrm>
      </p:grpSpPr>
      <p:pic>
        <p:nvPicPr>
          <p:cNvPr id="162" name="Shape 162"/>
          <p:cNvPicPr preferRelativeResize="0"/>
          <p:nvPr/>
        </p:nvPicPr>
        <p:blipFill>
          <a:blip r:embed="rId4">
            <a:alphaModFix/>
          </a:blip>
          <a:stretch>
            <a:fillRect/>
          </a:stretch>
        </p:blipFill>
        <p:spPr>
          <a:xfrm>
            <a:off x="0" y="0"/>
            <a:ext cx="9144001" cy="5096049"/>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Shape 167"/>
          <p:cNvSpPr txBox="1"/>
          <p:nvPr/>
        </p:nvSpPr>
        <p:spPr>
          <a:xfrm>
            <a:off x="983850" y="399375"/>
            <a:ext cx="7176300" cy="3346799"/>
          </a:xfrm>
          <a:prstGeom prst="rect">
            <a:avLst/>
          </a:prstGeom>
          <a:noFill/>
          <a:ln>
            <a:noFill/>
          </a:ln>
        </p:spPr>
        <p:txBody>
          <a:bodyPr anchorCtr="0" anchor="t" bIns="91425" lIns="91425" rIns="91425" tIns="91425">
            <a:noAutofit/>
          </a:bodyPr>
          <a:lstStyle/>
          <a:p>
            <a:pPr indent="457200" rtl="0">
              <a:spcBef>
                <a:spcPts val="0"/>
              </a:spcBef>
              <a:buNone/>
            </a:pPr>
            <a:r>
              <a:t/>
            </a:r>
            <a:endParaRPr sz="9600">
              <a:latin typeface="Comic Sans MS"/>
              <a:ea typeface="Comic Sans MS"/>
              <a:cs typeface="Comic Sans MS"/>
              <a:sym typeface="Comic Sans MS"/>
            </a:endParaRPr>
          </a:p>
          <a:p>
            <a:pPr indent="457200">
              <a:spcBef>
                <a:spcPts val="0"/>
              </a:spcBef>
              <a:buNone/>
            </a:pPr>
            <a:r>
              <a:rPr lang="en" sz="9600">
                <a:latin typeface="Source Sans Pro"/>
                <a:ea typeface="Source Sans Pro"/>
                <a:cs typeface="Source Sans Pro"/>
                <a:sym typeface="Source Sans Pro"/>
              </a:rPr>
              <a:t>Thank You</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Shape 60"/>
          <p:cNvSpPr txBox="1"/>
          <p:nvPr>
            <p:ph type="title"/>
          </p:nvPr>
        </p:nvSpPr>
        <p:spPr>
          <a:xfrm>
            <a:off x="173475" y="1804950"/>
            <a:ext cx="4045199" cy="1533600"/>
          </a:xfrm>
          <a:prstGeom prst="rect">
            <a:avLst/>
          </a:prstGeom>
        </p:spPr>
        <p:txBody>
          <a:bodyPr anchorCtr="0" anchor="ctr" bIns="91425" lIns="91425" rIns="91425" tIns="91425">
            <a:noAutofit/>
          </a:bodyPr>
          <a:lstStyle/>
          <a:p>
            <a:pPr>
              <a:spcBef>
                <a:spcPts val="0"/>
              </a:spcBef>
              <a:buNone/>
            </a:pPr>
            <a:r>
              <a:rPr lang="en"/>
              <a:t>Overview</a:t>
            </a:r>
          </a:p>
        </p:txBody>
      </p:sp>
      <p:sp>
        <p:nvSpPr>
          <p:cNvPr id="61" name="Shape 61"/>
          <p:cNvSpPr txBox="1"/>
          <p:nvPr>
            <p:ph idx="1" type="body"/>
          </p:nvPr>
        </p:nvSpPr>
        <p:spPr>
          <a:xfrm>
            <a:off x="4939500" y="724200"/>
            <a:ext cx="3837000" cy="3695099"/>
          </a:xfrm>
          <a:prstGeom prst="rect">
            <a:avLst/>
          </a:prstGeom>
        </p:spPr>
        <p:txBody>
          <a:bodyPr anchorCtr="0" anchor="ctr" bIns="91425" lIns="91425" rIns="91425" tIns="91425">
            <a:noAutofit/>
          </a:bodyPr>
          <a:lstStyle/>
          <a:p>
            <a:pPr indent="-228600" lvl="0" marL="457200" rtl="0">
              <a:spcBef>
                <a:spcPts val="0"/>
              </a:spcBef>
              <a:buSzPct val="83333"/>
            </a:pPr>
            <a:r>
              <a:rPr b="1" lang="en"/>
              <a:t>Motivation</a:t>
            </a:r>
          </a:p>
          <a:p>
            <a:pPr indent="-228600" lvl="0" marL="457200" rtl="0">
              <a:spcBef>
                <a:spcPts val="0"/>
              </a:spcBef>
            </a:pPr>
            <a:r>
              <a:rPr b="1" lang="en"/>
              <a:t>Project Goals</a:t>
            </a:r>
          </a:p>
          <a:p>
            <a:pPr indent="-228600" lvl="0" marL="457200" rtl="0">
              <a:spcBef>
                <a:spcPts val="0"/>
              </a:spcBef>
            </a:pPr>
            <a:r>
              <a:rPr b="1" lang="en"/>
              <a:t>Project Tasks</a:t>
            </a:r>
          </a:p>
          <a:p>
            <a:pPr indent="-228600" lvl="0" marL="457200" rtl="0">
              <a:spcBef>
                <a:spcPts val="0"/>
              </a:spcBef>
            </a:pPr>
            <a:r>
              <a:rPr b="1" lang="en"/>
              <a:t>About the Project</a:t>
            </a:r>
          </a:p>
          <a:p>
            <a:pPr indent="-228600" lvl="0" marL="457200" rtl="0">
              <a:spcBef>
                <a:spcPts val="0"/>
              </a:spcBef>
            </a:pPr>
            <a:r>
              <a:rPr b="1" lang="en"/>
              <a:t>Planning Process</a:t>
            </a:r>
          </a:p>
          <a:p>
            <a:pPr indent="-228600" lvl="0" marL="457200" rtl="0">
              <a:spcBef>
                <a:spcPts val="0"/>
              </a:spcBef>
            </a:pPr>
            <a:r>
              <a:rPr b="1" lang="en"/>
              <a:t>Patterns in LIFE</a:t>
            </a:r>
          </a:p>
          <a:p>
            <a:pPr indent="-228600" lvl="0" marL="457200" rtl="0">
              <a:spcBef>
                <a:spcPts val="0"/>
              </a:spcBef>
            </a:pPr>
            <a:r>
              <a:rPr b="1" lang="en"/>
              <a:t>Implementation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Shape 66"/>
          <p:cNvSpPr txBox="1"/>
          <p:nvPr>
            <p:ph type="title"/>
          </p:nvPr>
        </p:nvSpPr>
        <p:spPr>
          <a:xfrm>
            <a:off x="490250" y="526350"/>
            <a:ext cx="5604000" cy="4090800"/>
          </a:xfrm>
          <a:prstGeom prst="rect">
            <a:avLst/>
          </a:prstGeom>
        </p:spPr>
        <p:txBody>
          <a:bodyPr anchorCtr="0" anchor="ctr" bIns="91425" lIns="91425" rIns="91425" tIns="91425">
            <a:noAutofit/>
          </a:bodyPr>
          <a:lstStyle/>
          <a:p>
            <a:pPr lvl="0" rtl="0">
              <a:spcBef>
                <a:spcPts val="0"/>
              </a:spcBef>
              <a:buNone/>
            </a:pPr>
            <a:r>
              <a:rPr lang="en">
                <a:solidFill>
                  <a:srgbClr val="274E13"/>
                </a:solidFill>
              </a:rPr>
              <a:t>MOTIVATION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599" cy="623400"/>
          </a:xfrm>
          <a:prstGeom prst="rect">
            <a:avLst/>
          </a:prstGeom>
          <a:solidFill>
            <a:srgbClr val="93C47D"/>
          </a:solidFill>
        </p:spPr>
        <p:txBody>
          <a:bodyPr anchorCtr="0" anchor="t" bIns="91425" lIns="91425" rIns="91425" tIns="91425">
            <a:noAutofit/>
          </a:bodyPr>
          <a:lstStyle/>
          <a:p>
            <a:pPr lvl="0" rtl="0">
              <a:spcBef>
                <a:spcPts val="0"/>
              </a:spcBef>
              <a:buClr>
                <a:schemeClr val="dk2"/>
              </a:buClr>
              <a:buSzPct val="36666"/>
              <a:buFont typeface="Arial"/>
              <a:buNone/>
            </a:pPr>
            <a:r>
              <a:rPr lang="en"/>
              <a:t>MOTIVATION</a:t>
            </a:r>
          </a:p>
          <a:p>
            <a:pPr indent="0" lvl="0" marL="0" marR="0" rtl="0" algn="l">
              <a:lnSpc>
                <a:spcPct val="100000"/>
              </a:lnSpc>
              <a:spcBef>
                <a:spcPts val="0"/>
              </a:spcBef>
              <a:spcAft>
                <a:spcPts val="0"/>
              </a:spcAft>
              <a:buNone/>
            </a:pPr>
            <a:r>
              <a:t/>
            </a:r>
            <a:endParaRPr/>
          </a:p>
        </p:txBody>
      </p:sp>
      <p:sp>
        <p:nvSpPr>
          <p:cNvPr id="72" name="Shape 72"/>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lr>
                <a:srgbClr val="000000"/>
              </a:buClr>
              <a:buSzPct val="100000"/>
            </a:pPr>
            <a:r>
              <a:rPr lang="en" sz="2400">
                <a:solidFill>
                  <a:srgbClr val="000000"/>
                </a:solidFill>
              </a:rPr>
              <a:t>Game Of Life offered a great chance to explore various Java Technologies and play around with different graphical tools.</a:t>
            </a:r>
          </a:p>
          <a:p>
            <a:pPr indent="-228600" lvl="0" marL="457200" rtl="0">
              <a:spcBef>
                <a:spcPts val="0"/>
              </a:spcBef>
              <a:buClr>
                <a:srgbClr val="000000"/>
              </a:buClr>
              <a:buSzPct val="100000"/>
            </a:pPr>
            <a:r>
              <a:rPr lang="en" sz="2400">
                <a:solidFill>
                  <a:srgbClr val="000000"/>
                </a:solidFill>
              </a:rPr>
              <a:t>From a theoretical point of view, Game Of Life is fascinating because it has the power of a </a:t>
            </a:r>
            <a:r>
              <a:rPr lang="en" sz="2400">
                <a:solidFill>
                  <a:srgbClr val="000000"/>
                </a:solidFill>
                <a:hlinkClick r:id="rId4"/>
              </a:rPr>
              <a:t>universal Turing machine</a:t>
            </a:r>
            <a:r>
              <a:rPr lang="en" sz="2400">
                <a:solidFill>
                  <a:srgbClr val="000000"/>
                </a:solidFill>
              </a:rPr>
              <a:t>: that is, anything that can be computed algorithmically can be computed within Conway's Game of Life.</a:t>
            </a:r>
          </a:p>
          <a:p>
            <a:pPr lvl="0" rtl="0">
              <a:lnSpc>
                <a:spcPct val="100000"/>
              </a:lnSpc>
              <a:spcBef>
                <a:spcPts val="0"/>
              </a:spcBef>
              <a:buNone/>
            </a:pPr>
            <a:r>
              <a:rPr lang="en" sz="2400">
                <a:solidFill>
                  <a:schemeClr val="dk2"/>
                </a:solidFill>
              </a:rPr>
              <a:t>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6" name="Shape 76"/>
        <p:cNvGrpSpPr/>
        <p:nvPr/>
      </p:nvGrpSpPr>
      <p:grpSpPr>
        <a:xfrm>
          <a:off x="0" y="0"/>
          <a:ext cx="0" cy="0"/>
          <a:chOff x="0" y="0"/>
          <a:chExt cx="0" cy="0"/>
        </a:xfrm>
      </p:grpSpPr>
      <p:sp>
        <p:nvSpPr>
          <p:cNvPr id="77" name="Shape 77"/>
          <p:cNvSpPr txBox="1"/>
          <p:nvPr>
            <p:ph type="title"/>
          </p:nvPr>
        </p:nvSpPr>
        <p:spPr>
          <a:xfrm>
            <a:off x="265500" y="1181700"/>
            <a:ext cx="4045199" cy="1533600"/>
          </a:xfrm>
          <a:prstGeom prst="rect">
            <a:avLst/>
          </a:prstGeom>
        </p:spPr>
        <p:txBody>
          <a:bodyPr anchorCtr="0" anchor="b" bIns="91425" lIns="91425" rIns="91425" tIns="91425">
            <a:noAutofit/>
          </a:bodyPr>
          <a:lstStyle/>
          <a:p>
            <a:pPr>
              <a:spcBef>
                <a:spcPts val="0"/>
              </a:spcBef>
              <a:buNone/>
            </a:pPr>
            <a:r>
              <a:rPr lang="en"/>
              <a:t>Project Tasks</a:t>
            </a:r>
          </a:p>
        </p:txBody>
      </p:sp>
      <p:sp>
        <p:nvSpPr>
          <p:cNvPr id="78" name="Shape 78"/>
          <p:cNvSpPr txBox="1"/>
          <p:nvPr>
            <p:ph idx="1" type="body"/>
          </p:nvPr>
        </p:nvSpPr>
        <p:spPr>
          <a:xfrm>
            <a:off x="4939500" y="724200"/>
            <a:ext cx="3837000" cy="3695099"/>
          </a:xfrm>
          <a:prstGeom prst="rect">
            <a:avLst/>
          </a:prstGeom>
        </p:spPr>
        <p:txBody>
          <a:bodyPr anchorCtr="0" anchor="ctr" bIns="91425" lIns="91425" rIns="91425" tIns="91425">
            <a:noAutofit/>
          </a:bodyPr>
          <a:lstStyle/>
          <a:p>
            <a:pPr indent="-228600" lvl="0" marL="457200" rtl="0">
              <a:spcBef>
                <a:spcPts val="0"/>
              </a:spcBef>
            </a:pPr>
            <a:r>
              <a:rPr lang="en"/>
              <a:t>Designing and Modelling Using OOM Principles.</a:t>
            </a:r>
          </a:p>
          <a:p>
            <a:pPr indent="-228600" lvl="0" marL="457200" rtl="0">
              <a:spcBef>
                <a:spcPts val="0"/>
              </a:spcBef>
            </a:pPr>
            <a:r>
              <a:rPr lang="en"/>
              <a:t>Prepare Class Diagrams, Use-Case Analysis, CRC Diagrams of the Project.</a:t>
            </a:r>
          </a:p>
          <a:p>
            <a:pPr indent="-228600" lvl="0" marL="457200">
              <a:spcBef>
                <a:spcPts val="0"/>
              </a:spcBef>
            </a:pPr>
            <a:r>
              <a:rPr lang="en"/>
              <a:t>Implementing an Graphical User Interface and Simulate the Game using JAVA’s Applet, Swing, AWT and 2D Graphics Libraries.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Shape 83"/>
          <p:cNvSpPr txBox="1"/>
          <p:nvPr>
            <p:ph type="title"/>
          </p:nvPr>
        </p:nvSpPr>
        <p:spPr>
          <a:xfrm>
            <a:off x="285950" y="1948625"/>
            <a:ext cx="4045199" cy="1533600"/>
          </a:xfrm>
          <a:prstGeom prst="rect">
            <a:avLst/>
          </a:prstGeom>
        </p:spPr>
        <p:txBody>
          <a:bodyPr anchorCtr="0" anchor="ctr" bIns="91425" lIns="91425" rIns="91425" tIns="91425">
            <a:noAutofit/>
          </a:bodyPr>
          <a:lstStyle/>
          <a:p>
            <a:pPr rtl="0">
              <a:spcBef>
                <a:spcPts val="0"/>
              </a:spcBef>
              <a:buNone/>
            </a:pPr>
            <a:r>
              <a:rPr lang="en">
                <a:solidFill>
                  <a:srgbClr val="000000"/>
                </a:solidFill>
              </a:rPr>
              <a:t>Project Goals</a:t>
            </a:r>
          </a:p>
          <a:p>
            <a:pPr lvl="0" rtl="0">
              <a:spcBef>
                <a:spcPts val="0"/>
              </a:spcBef>
              <a:buNone/>
            </a:pPr>
            <a:r>
              <a:t/>
            </a:r>
            <a:endParaRPr/>
          </a:p>
        </p:txBody>
      </p:sp>
      <p:sp>
        <p:nvSpPr>
          <p:cNvPr id="84" name="Shape 84"/>
          <p:cNvSpPr txBox="1"/>
          <p:nvPr>
            <p:ph idx="1" type="body"/>
          </p:nvPr>
        </p:nvSpPr>
        <p:spPr>
          <a:xfrm>
            <a:off x="4939500" y="724200"/>
            <a:ext cx="3837000" cy="3695099"/>
          </a:xfrm>
          <a:prstGeom prst="rect">
            <a:avLst/>
          </a:prstGeom>
        </p:spPr>
        <p:txBody>
          <a:bodyPr anchorCtr="0" anchor="ctr" bIns="91425" lIns="91425" rIns="91425" tIns="91425">
            <a:noAutofit/>
          </a:bodyPr>
          <a:lstStyle/>
          <a:p>
            <a:pPr rtl="0">
              <a:spcBef>
                <a:spcPts val="0"/>
              </a:spcBef>
              <a:spcAft>
                <a:spcPts val="1600"/>
              </a:spcAft>
              <a:buNone/>
            </a:pPr>
            <a:r>
              <a:rPr b="1" lang="en"/>
              <a:t>The player interacting with the game should be able to:</a:t>
            </a:r>
          </a:p>
          <a:p>
            <a:pPr indent="-228600" lvl="0" marL="457200" rtl="0">
              <a:spcBef>
                <a:spcPts val="0"/>
              </a:spcBef>
              <a:spcAft>
                <a:spcPts val="1600"/>
              </a:spcAft>
            </a:pPr>
            <a:r>
              <a:rPr lang="en"/>
              <a:t>Set an initial configuration of the grid before the game starts.</a:t>
            </a:r>
          </a:p>
          <a:p>
            <a:pPr indent="-228600" lvl="0" marL="457200" rtl="0">
              <a:spcBef>
                <a:spcPts val="0"/>
              </a:spcBef>
              <a:spcAft>
                <a:spcPts val="1600"/>
              </a:spcAft>
            </a:pPr>
            <a:r>
              <a:rPr lang="en"/>
              <a:t>Pause or restart the game, add,redraw or clear configurations to/from the grid.</a:t>
            </a:r>
          </a:p>
          <a:p>
            <a:pPr indent="-228600" lvl="0" marL="457200" rtl="0">
              <a:spcBef>
                <a:spcPts val="0"/>
              </a:spcBef>
              <a:spcAft>
                <a:spcPts val="1600"/>
              </a:spcAft>
            </a:pPr>
            <a:r>
              <a:rPr lang="en"/>
              <a:t>Exercise control over the rate of change of patterns and switch among the available rates.</a:t>
            </a:r>
          </a:p>
          <a:p>
            <a:pPr lvl="0" rtl="0">
              <a:spcBef>
                <a:spcPts val="0"/>
              </a:spcBef>
              <a:spcAft>
                <a:spcPts val="1600"/>
              </a:spcAft>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Shape 89"/>
          <p:cNvSpPr txBox="1"/>
          <p:nvPr>
            <p:ph type="title"/>
          </p:nvPr>
        </p:nvSpPr>
        <p:spPr>
          <a:xfrm>
            <a:off x="490250" y="526350"/>
            <a:ext cx="4007999" cy="4090800"/>
          </a:xfrm>
          <a:prstGeom prst="rect">
            <a:avLst/>
          </a:prstGeom>
        </p:spPr>
        <p:txBody>
          <a:bodyPr anchorCtr="0" anchor="ctr" bIns="91425" lIns="91425" rIns="91425" tIns="91425">
            <a:noAutofit/>
          </a:bodyPr>
          <a:lstStyle/>
          <a:p>
            <a:pPr>
              <a:spcBef>
                <a:spcPts val="0"/>
              </a:spcBef>
              <a:buNone/>
            </a:pPr>
            <a:r>
              <a:rPr lang="en">
                <a:solidFill>
                  <a:srgbClr val="274E13"/>
                </a:solidFill>
              </a:rPr>
              <a:t>About LIFE          </a:t>
            </a:r>
          </a:p>
        </p:txBody>
      </p:sp>
      <p:sp>
        <p:nvSpPr>
          <p:cNvPr id="90" name="Shape 90"/>
          <p:cNvSpPr txBox="1"/>
          <p:nvPr/>
        </p:nvSpPr>
        <p:spPr>
          <a:xfrm>
            <a:off x="4647750" y="415350"/>
            <a:ext cx="4209900" cy="4312800"/>
          </a:xfrm>
          <a:prstGeom prst="rect">
            <a:avLst/>
          </a:prstGeom>
          <a:noFill/>
          <a:ln>
            <a:noFill/>
          </a:ln>
        </p:spPr>
        <p:txBody>
          <a:bodyPr anchorCtr="0" anchor="t" bIns="91425" lIns="91425" rIns="91425" tIns="91425">
            <a:noAutofit/>
          </a:bodyPr>
          <a:lstStyle/>
          <a:p>
            <a:pPr rtl="0">
              <a:spcBef>
                <a:spcPts val="0"/>
              </a:spcBef>
              <a:buNone/>
            </a:pPr>
            <a:r>
              <a:t/>
            </a:r>
            <a:endParaRPr sz="2400">
              <a:latin typeface="Comic Sans MS"/>
              <a:ea typeface="Comic Sans MS"/>
              <a:cs typeface="Comic Sans MS"/>
              <a:sym typeface="Comic Sans MS"/>
            </a:endParaRPr>
          </a:p>
          <a:p>
            <a:pPr rtl="0">
              <a:spcBef>
                <a:spcPts val="0"/>
              </a:spcBef>
              <a:buNone/>
            </a:pPr>
            <a:r>
              <a:t/>
            </a:r>
            <a:endParaRPr sz="2400">
              <a:latin typeface="Comic Sans MS"/>
              <a:ea typeface="Comic Sans MS"/>
              <a:cs typeface="Comic Sans MS"/>
              <a:sym typeface="Comic Sans MS"/>
            </a:endParaRPr>
          </a:p>
          <a:p>
            <a:pPr algn="ctr">
              <a:spcBef>
                <a:spcPts val="0"/>
              </a:spcBef>
              <a:buNone/>
            </a:pPr>
            <a:r>
              <a:rPr lang="en" sz="2400">
                <a:latin typeface="Source Sans Pro"/>
                <a:ea typeface="Source Sans Pro"/>
                <a:cs typeface="Source Sans Pro"/>
                <a:sym typeface="Source Sans Pro"/>
              </a:rPr>
              <a:t>Game of Life has analogies with the rise, fall and alterations of a society of living organisms. Thus, it belongs to the group of 'simulation games' (games that resemble real life processes).</a:t>
            </a:r>
          </a:p>
        </p:txBody>
      </p:sp>
      <p:cxnSp>
        <p:nvCxnSpPr>
          <p:cNvPr id="91" name="Shape 91"/>
          <p:cNvCxnSpPr/>
          <p:nvPr/>
        </p:nvCxnSpPr>
        <p:spPr>
          <a:xfrm>
            <a:off x="4563725" y="83100"/>
            <a:ext cx="0" cy="5059499"/>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599" cy="623400"/>
          </a:xfrm>
          <a:prstGeom prst="rect">
            <a:avLst/>
          </a:prstGeom>
          <a:solidFill>
            <a:srgbClr val="93C47D"/>
          </a:solidFill>
        </p:spPr>
        <p:txBody>
          <a:bodyPr anchorCtr="0" anchor="t" bIns="91425" lIns="91425" rIns="91425" tIns="91425">
            <a:noAutofit/>
          </a:bodyPr>
          <a:lstStyle/>
          <a:p>
            <a:pPr indent="0" marL="0" marR="0" rtl="0" algn="l">
              <a:lnSpc>
                <a:spcPct val="100000"/>
              </a:lnSpc>
              <a:spcBef>
                <a:spcPts val="0"/>
              </a:spcBef>
              <a:spcAft>
                <a:spcPts val="0"/>
              </a:spcAft>
              <a:buNone/>
            </a:pPr>
            <a:r>
              <a:rPr lang="en"/>
              <a:t>Conway’s Game of Life </a:t>
            </a:r>
          </a:p>
        </p:txBody>
      </p:sp>
      <p:sp>
        <p:nvSpPr>
          <p:cNvPr id="97" name="Shape 97"/>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lnSpc>
                <a:spcPct val="115000"/>
              </a:lnSpc>
              <a:spcBef>
                <a:spcPts val="1000"/>
              </a:spcBef>
              <a:buClr>
                <a:schemeClr val="dk2"/>
              </a:buClr>
              <a:buSzPct val="100000"/>
            </a:pPr>
            <a:r>
              <a:rPr lang="en" sz="2400">
                <a:solidFill>
                  <a:schemeClr val="dk2"/>
                </a:solidFill>
              </a:rPr>
              <a:t>The "</a:t>
            </a:r>
            <a:r>
              <a:rPr b="1" lang="en" sz="2400">
                <a:solidFill>
                  <a:schemeClr val="dk2"/>
                </a:solidFill>
              </a:rPr>
              <a:t>GAME</a:t>
            </a:r>
            <a:r>
              <a:rPr lang="en" sz="2400">
                <a:solidFill>
                  <a:schemeClr val="dk2"/>
                </a:solidFill>
              </a:rPr>
              <a:t>" is a zero-player game, meaning that its evolution is determined by its initial state, requiring no further input. Nonetheless, one can interact with the game while it runs by redrawing configurations on the grid.</a:t>
            </a:r>
          </a:p>
          <a:p>
            <a:pPr indent="-228600" lvl="0" marL="457200" rtl="0">
              <a:lnSpc>
                <a:spcPct val="115000"/>
              </a:lnSpc>
              <a:spcBef>
                <a:spcPts val="1000"/>
              </a:spcBef>
              <a:buClr>
                <a:schemeClr val="dk2"/>
              </a:buClr>
              <a:buSzPct val="100000"/>
            </a:pPr>
            <a:r>
              <a:rPr lang="en" sz="2400">
                <a:solidFill>
                  <a:schemeClr val="dk2"/>
                </a:solidFill>
              </a:rPr>
              <a:t>The game of life is played on an finite 2-Dimensional rectangular </a:t>
            </a:r>
            <a:r>
              <a:rPr b="1" lang="en" sz="2400">
                <a:solidFill>
                  <a:schemeClr val="dk2"/>
                </a:solidFill>
              </a:rPr>
              <a:t>GRID</a:t>
            </a:r>
            <a:r>
              <a:rPr lang="en" sz="2400">
                <a:solidFill>
                  <a:schemeClr val="dk2"/>
                </a:solidFill>
              </a:rPr>
              <a:t> of cells.</a:t>
            </a:r>
          </a:p>
          <a:p>
            <a:pPr indent="-228600" lvl="0" marL="457200" rtl="0">
              <a:lnSpc>
                <a:spcPct val="115000"/>
              </a:lnSpc>
              <a:spcBef>
                <a:spcPts val="1000"/>
              </a:spcBef>
              <a:buClr>
                <a:schemeClr val="dk2"/>
              </a:buClr>
              <a:buSzPct val="100000"/>
            </a:pPr>
            <a:r>
              <a:rPr lang="en" sz="2400">
                <a:solidFill>
                  <a:schemeClr val="dk2"/>
                </a:solidFill>
              </a:rPr>
              <a:t>Each </a:t>
            </a:r>
            <a:r>
              <a:rPr b="1" lang="en" sz="2400">
                <a:solidFill>
                  <a:schemeClr val="dk2"/>
                </a:solidFill>
              </a:rPr>
              <a:t>CELL </a:t>
            </a:r>
            <a:r>
              <a:rPr lang="en" sz="2400">
                <a:solidFill>
                  <a:schemeClr val="dk2"/>
                </a:solidFill>
              </a:rPr>
              <a:t>can be alive or dead.</a:t>
            </a:r>
          </a:p>
          <a:p>
            <a:pPr lvl="0" rtl="0">
              <a:lnSpc>
                <a:spcPct val="100000"/>
              </a:lnSpc>
              <a:spcBef>
                <a:spcPts val="0"/>
              </a:spcBef>
              <a:buNone/>
            </a:pPr>
            <a:r>
              <a:rPr lang="en" sz="2400">
                <a:solidFill>
                  <a:schemeClr val="dk2"/>
                </a:solidFill>
              </a:rPr>
              <a:t>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599" cy="623400"/>
          </a:xfrm>
          <a:prstGeom prst="rect">
            <a:avLst/>
          </a:prstGeom>
          <a:solidFill>
            <a:srgbClr val="93C47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en"/>
              <a:t>Conway’s Game of Life </a:t>
            </a:r>
          </a:p>
        </p:txBody>
      </p:sp>
      <p:sp>
        <p:nvSpPr>
          <p:cNvPr id="103" name="Shape 103"/>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lnSpc>
                <a:spcPct val="100000"/>
              </a:lnSpc>
              <a:spcBef>
                <a:spcPts val="1000"/>
              </a:spcBef>
              <a:buClr>
                <a:schemeClr val="dk2"/>
              </a:buClr>
              <a:buSzPct val="100000"/>
            </a:pPr>
            <a:r>
              <a:rPr lang="en" sz="2400">
                <a:solidFill>
                  <a:schemeClr val="dk2"/>
                </a:solidFill>
              </a:rPr>
              <a:t>The status of a cell changes with each turn of the game, also called a </a:t>
            </a:r>
            <a:r>
              <a:rPr b="1" lang="en" sz="2400">
                <a:solidFill>
                  <a:schemeClr val="dk2"/>
                </a:solidFill>
              </a:rPr>
              <a:t>GENERATION</a:t>
            </a:r>
            <a:r>
              <a:rPr lang="en" sz="2400">
                <a:solidFill>
                  <a:schemeClr val="dk2"/>
                </a:solidFill>
              </a:rPr>
              <a:t>, depending on the statuses of the cell’s neighbors.</a:t>
            </a:r>
          </a:p>
          <a:p>
            <a:pPr indent="-228600" lvl="0" marL="457200" rtl="0">
              <a:lnSpc>
                <a:spcPct val="100000"/>
              </a:lnSpc>
              <a:spcBef>
                <a:spcPts val="1000"/>
              </a:spcBef>
              <a:buClr>
                <a:schemeClr val="dk2"/>
              </a:buClr>
              <a:buSzPct val="100000"/>
            </a:pPr>
            <a:r>
              <a:rPr b="1" lang="en" sz="2400">
                <a:solidFill>
                  <a:schemeClr val="dk2"/>
                </a:solidFill>
              </a:rPr>
              <a:t>NEIGHBORS</a:t>
            </a:r>
            <a:r>
              <a:rPr lang="en" sz="2400">
                <a:solidFill>
                  <a:schemeClr val="dk2"/>
                </a:solidFill>
              </a:rPr>
              <a:t> of a cell are cells that touch that cell from any direction - horizontal, vertical, and even diagonally.</a:t>
            </a:r>
          </a:p>
          <a:p>
            <a:pPr indent="-228600" lvl="0" marL="457200" rtl="0">
              <a:lnSpc>
                <a:spcPct val="100000"/>
              </a:lnSpc>
              <a:spcBef>
                <a:spcPts val="1000"/>
              </a:spcBef>
              <a:buClr>
                <a:schemeClr val="dk2"/>
              </a:buClr>
              <a:buSzPct val="100000"/>
            </a:pPr>
            <a:r>
              <a:rPr lang="en" sz="2400">
                <a:solidFill>
                  <a:schemeClr val="dk2"/>
                </a:solidFill>
              </a:rPr>
              <a:t>The initial </a:t>
            </a:r>
            <a:r>
              <a:rPr b="1" lang="en" sz="2400">
                <a:solidFill>
                  <a:schemeClr val="dk2"/>
                </a:solidFill>
              </a:rPr>
              <a:t>CONFIGURATION</a:t>
            </a:r>
            <a:r>
              <a:rPr lang="en" sz="2400">
                <a:solidFill>
                  <a:schemeClr val="dk2"/>
                </a:solidFill>
              </a:rPr>
              <a:t> is the first generation.	</a:t>
            </a:r>
          </a:p>
          <a:p>
            <a:pPr indent="-228600" lvl="0" marL="457200" rtl="0">
              <a:lnSpc>
                <a:spcPct val="100000"/>
              </a:lnSpc>
              <a:spcBef>
                <a:spcPts val="1000"/>
              </a:spcBef>
              <a:buClr>
                <a:schemeClr val="dk2"/>
              </a:buClr>
              <a:buSzPct val="91666"/>
            </a:pPr>
            <a:r>
              <a:rPr lang="en" sz="2400">
                <a:solidFill>
                  <a:schemeClr val="dk2"/>
                </a:solidFill>
              </a:rPr>
              <a:t>The next generation is evolved from applying the rules of the game simultaneously to each </a:t>
            </a:r>
            <a:r>
              <a:rPr b="1" lang="en" sz="2400">
                <a:solidFill>
                  <a:schemeClr val="dk2"/>
                </a:solidFill>
              </a:rPr>
              <a:t>CELL.</a:t>
            </a:r>
            <a:r>
              <a:rPr lang="en" sz="2200">
                <a:solidFill>
                  <a:schemeClr val="dk2"/>
                </a:solidFill>
              </a:rPr>
              <a:t>	</a:t>
            </a:r>
            <a:r>
              <a:rPr lang="en">
                <a:solidFill>
                  <a:schemeClr val="dk2"/>
                </a:solidFill>
              </a:rPr>
              <a:t>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