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60" r:id="rId4"/>
    <p:sldId id="30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5143500" type="screen16x9"/>
  <p:notesSz cx="6858000" cy="9144000"/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7B3"/>
    <a:srgbClr val="C3C3BE"/>
    <a:srgbClr val="6D6D6D"/>
    <a:srgbClr val="A7CF21"/>
    <a:srgbClr val="87A81C"/>
    <a:srgbClr val="228EAC"/>
    <a:srgbClr val="3E96B3"/>
    <a:srgbClr val="BE3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7"/>
    <p:restoredTop sz="94646"/>
  </p:normalViewPr>
  <p:slideViewPr>
    <p:cSldViewPr snapToGrid="0" snapToObjects="1">
      <p:cViewPr varScale="1">
        <p:scale>
          <a:sx n="130" d="100"/>
          <a:sy n="130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6397-F63B-2144-B1A8-A7CD91562B51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4A115-774E-1F4F-828C-B41F3B1C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15f3cb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15f3cb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56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2094417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2094417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259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b2094417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b2094417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Sad to not have APM, but it takes separate effort to set it 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f4793d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f4793d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956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b2094417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b2094417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12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b2094417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b2094417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680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e31cd91f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e31cd91f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707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e31cd91f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e31cd91f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52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b2094417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b2094417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725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e31cd91f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e31cd91f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311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ef4793d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ef4793d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13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b2094417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b2094417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6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b2094417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b2094417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3E48"/>
                </a:solidFill>
                <a:highlight>
                  <a:srgbClr val="F6F7F8"/>
                </a:highlight>
                <a:latin typeface="Roboto"/>
                <a:ea typeface="Roboto"/>
                <a:cs typeface="Roboto"/>
                <a:sym typeface="Roboto"/>
              </a:rPr>
              <a:t>How to test efficiently, by focusing on practical outcomes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759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80d1c83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80d1c83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784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7aa3aac5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7aa3aac5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after hump is underperforming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1157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80d1c83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80d1c83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506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7aa3aac5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7aa3aac5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350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80d1c8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80d1c8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320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80d1c83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80d1c83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952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80d1c83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80d1c83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442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80d1c83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80d1c83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548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e31cd91f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e31cd91f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22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80d1c83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80d1c83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Might spot important diagnostic “unknowns”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341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e31cd91f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e31cd91f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6790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e31cd91f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e31cd91f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012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b209441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b209441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4445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7aa3aac5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97aa3aac5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334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97aa3aac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97aa3aac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Types of Bottlenecks,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5602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80d1c83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80d1c83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USE method, TSA method.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790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b2094417d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b2094417d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002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f15f3cbd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f15f3cbd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481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b2094417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b2094417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0299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7aa3aac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97aa3aac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356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7aa3aac5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7aa3aac5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1217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f15f3cbd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f15f3cbd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706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ef4793d5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ef4793d5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2820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f15f3cbd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f15f3cbd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790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97aa3aac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97aa3aac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7451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97aa3aac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97aa3aac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7005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80d1c83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80d1c83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Ancombe’s quadrant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1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80d1c8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80d1c8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10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b2094417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b2094417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16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b2094417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b2094417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93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7aa3aac5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7aa3aac5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33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15f3cb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15f3cb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6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7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36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54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252800" y="450150"/>
            <a:ext cx="5356200" cy="16533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050" y="1827725"/>
            <a:ext cx="1135100" cy="14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572625" y="2103450"/>
            <a:ext cx="5043600" cy="2472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 rtl="0">
              <a:spcBef>
                <a:spcPts val="9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2385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2pPr>
            <a:lvl3pPr marL="1371600" lvl="2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3pPr>
            <a:lvl4pPr marL="1828800" lvl="3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4pPr>
            <a:lvl5pPr marL="2286000" lvl="4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marL="2743200" lvl="5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809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/>
          <a:lstStyle>
            <a:lvl1pPr marL="457200" lvl="0" indent="-393700" rtl="0">
              <a:spcBef>
                <a:spcPts val="9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2385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2pPr>
            <a:lvl3pPr marL="1371600" lvl="2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3pPr>
            <a:lvl4pPr marL="1828800" lvl="3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4pPr>
            <a:lvl5pPr marL="2286000" lvl="4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marL="2743200" lvl="5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716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ED">
  <p:cSld name="Title and body - RED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558000" y="445025"/>
            <a:ext cx="7914300" cy="5727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558000" y="1452925"/>
            <a:ext cx="7914300" cy="3116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 rtl="0">
              <a:spcBef>
                <a:spcPts val="9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2385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2pPr>
            <a:lvl3pPr marL="1371600" lvl="2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3pPr>
            <a:lvl4pPr marL="1828800" lvl="3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4pPr>
            <a:lvl5pPr marL="2286000" lvl="4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/>
            </a:lvl5pPr>
            <a:lvl6pPr marL="2743200" lvl="5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0" y="0"/>
            <a:ext cx="9144000" cy="1265100"/>
          </a:xfrm>
          <a:prstGeom prst="rect">
            <a:avLst/>
          </a:prstGeom>
          <a:solidFill>
            <a:srgbClr val="228EAC">
              <a:alpha val="2039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08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ircuitry">
  <p:cSld name="Section Circuitr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2919" y="4862118"/>
            <a:ext cx="1493044" cy="20233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0" y="1759973"/>
            <a:ext cx="9144000" cy="1816127"/>
          </a:xfrm>
          <a:prstGeom prst="rect">
            <a:avLst/>
          </a:prstGeom>
          <a:solidFill>
            <a:srgbClr val="C3C3BE">
              <a:alpha val="41000"/>
            </a:srgbClr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35107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78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62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6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47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68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8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0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35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744" y="1314140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D962-1259-1F43-B02B-AEE9A8F99CFC}" type="datetimeFigureOut">
              <a:rPr lang="es-ES" smtClean="0"/>
              <a:t>26/5/19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83AB0-F306-AD4F-9948-E4937645C124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0E854A-8D7C-4846-A2C1-DC1690D1410E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85968" y="4813387"/>
            <a:ext cx="3144884" cy="241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9CD6B4-E631-124B-9CA8-6D3440FAF68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536603" y="172404"/>
            <a:ext cx="2372008" cy="58171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986369" y="855557"/>
            <a:ext cx="1922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</a:rPr>
              <a:t>#expoQA19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9" y="887323"/>
            <a:ext cx="268675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2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ettauru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azedem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demoblaze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ettaurus.org/docs/YAMLTutoria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AA675B-0A35-0041-AED5-B95C162E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6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2504" y="15205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Text-based configuration file format, 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executed by the command-line tool, 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which uses other popular testing tools inside, 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and connects to cloud services for extra features.</a:t>
            </a:r>
            <a:endParaRPr sz="2400" dirty="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04" y="403170"/>
            <a:ext cx="3149999" cy="945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15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Taurus Open Source Tool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Common ground for multiple OSS tools</a:t>
            </a:r>
            <a:endParaRPr sz="2400" dirty="0"/>
          </a:p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Simplified scripting</a:t>
            </a:r>
            <a:endParaRPr sz="2400" dirty="0"/>
          </a:p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Instant reporting, built-in failure criteria</a:t>
            </a:r>
            <a:endParaRPr sz="2400" dirty="0"/>
          </a:p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Typical pre/post actions</a:t>
            </a:r>
            <a:endParaRPr sz="2400" dirty="0"/>
          </a:p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Connects to cloud platform for reporting &amp; scale</a:t>
            </a:r>
            <a:endParaRPr sz="2400" dirty="0"/>
          </a:p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 err="1"/>
              <a:t>Func</a:t>
            </a:r>
            <a:r>
              <a:rPr lang="en" sz="2400" dirty="0"/>
              <a:t>/Perf script reuse for some tool types</a:t>
            </a:r>
            <a:endParaRPr sz="2400" dirty="0"/>
          </a:p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Python, Open Source under permissive license</a:t>
            </a:r>
            <a:endParaRPr sz="2400"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None/>
            </a:pPr>
            <a:endParaRPr sz="2400" dirty="0"/>
          </a:p>
        </p:txBody>
      </p:sp>
      <p:sp>
        <p:nvSpPr>
          <p:cNvPr id="176" name="Google Shape;176;p30"/>
          <p:cNvSpPr txBox="1"/>
          <p:nvPr/>
        </p:nvSpPr>
        <p:spPr>
          <a:xfrm>
            <a:off x="-1304925" y="3522350"/>
            <a:ext cx="34731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653" y="4698475"/>
            <a:ext cx="1339847" cy="360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5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Installing Taurus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None/>
            </a:pPr>
            <a:r>
              <a:rPr lang="en" sz="2400" u="sng" dirty="0">
                <a:solidFill>
                  <a:schemeClr val="accent1"/>
                </a:solidFill>
                <a:hlinkClick r:id="rId3"/>
              </a:rPr>
              <a:t>http://gettaurus.org</a:t>
            </a:r>
            <a:r>
              <a:rPr lang="en" sz="2400" dirty="0"/>
              <a:t> =&gt; “Installation”, platform on the right</a:t>
            </a:r>
            <a:endParaRPr sz="2400" dirty="0"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None/>
            </a:pPr>
            <a:endParaRPr sz="2400" dirty="0"/>
          </a:p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Installer for Windows</a:t>
            </a:r>
            <a:br>
              <a:rPr lang="en" sz="2400" dirty="0"/>
            </a:br>
            <a:endParaRPr sz="24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MacOS:</a:t>
            </a:r>
            <a:br>
              <a:rPr lang="en" sz="2400" dirty="0"/>
            </a:br>
            <a:br>
              <a:rPr lang="en" sz="2400" dirty="0"/>
            </a:br>
            <a:endParaRPr sz="24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Java needs to be installed for default JMeter</a:t>
            </a:r>
            <a:endParaRPr sz="2400"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None/>
            </a:pPr>
            <a:endParaRPr sz="2400" dirty="0"/>
          </a:p>
        </p:txBody>
      </p:sp>
      <p:sp>
        <p:nvSpPr>
          <p:cNvPr id="184" name="Google Shape;184;p31"/>
          <p:cNvSpPr txBox="1"/>
          <p:nvPr/>
        </p:nvSpPr>
        <p:spPr>
          <a:xfrm>
            <a:off x="2226300" y="2960300"/>
            <a:ext cx="5869500" cy="79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brew install bzt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17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Check it Works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Open Command Prompt or Terminal</a:t>
            </a:r>
            <a:br>
              <a:rPr lang="en" sz="2400" dirty="0"/>
            </a:br>
            <a:endParaRPr sz="24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Check with:</a:t>
            </a:r>
            <a:br>
              <a:rPr lang="en" sz="2400" dirty="0"/>
            </a:br>
            <a:endParaRPr sz="24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>
                <a:solidFill>
                  <a:srgbClr val="4897B3"/>
                </a:solidFill>
              </a:rPr>
              <a:t>Docker image available, “examples/</a:t>
            </a:r>
            <a:r>
              <a:rPr lang="en" sz="2400" dirty="0" err="1">
                <a:solidFill>
                  <a:srgbClr val="4897B3"/>
                </a:solidFill>
              </a:rPr>
              <a:t>bztdocker</a:t>
            </a:r>
            <a:r>
              <a:rPr lang="en" sz="2400" dirty="0">
                <a:solidFill>
                  <a:srgbClr val="4897B3"/>
                </a:solidFill>
              </a:rPr>
              <a:t>” script</a:t>
            </a:r>
            <a:endParaRPr sz="2400" dirty="0">
              <a:solidFill>
                <a:srgbClr val="4897B3"/>
              </a:solidFill>
            </a:endParaRPr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None/>
            </a:pPr>
            <a:endParaRPr dirty="0"/>
          </a:p>
        </p:txBody>
      </p:sp>
      <p:sp>
        <p:nvSpPr>
          <p:cNvPr id="191" name="Google Shape;191;p32"/>
          <p:cNvSpPr txBox="1"/>
          <p:nvPr/>
        </p:nvSpPr>
        <p:spPr>
          <a:xfrm>
            <a:off x="2307054" y="1844081"/>
            <a:ext cx="5869500" cy="79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 b="1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bzt</a:t>
            </a: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http://</a:t>
            </a:r>
            <a:r>
              <a:rPr lang="en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blazedemo.com</a:t>
            </a:r>
            <a:endParaRPr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548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11700" y="572841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Choosing Target for Testing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311700" y="1089692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Don’t test something you don’t own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Be careful with production </a:t>
            </a:r>
            <a:r>
              <a:rPr lang="en" sz="2400" dirty="0" err="1"/>
              <a:t>envs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u="sng" dirty="0">
                <a:solidFill>
                  <a:schemeClr val="hlink"/>
                </a:solidFill>
                <a:hlinkClick r:id="rId3"/>
              </a:rPr>
              <a:t>http://blazedemo.com/</a:t>
            </a:r>
            <a:r>
              <a:rPr lang="en" sz="2400" dirty="0"/>
              <a:t> 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" sz="2400" u="sng" dirty="0" err="1">
                <a:solidFill>
                  <a:schemeClr val="hlink"/>
                </a:solidFill>
                <a:hlinkClick r:id="rId4"/>
              </a:rPr>
              <a:t>www.</a:t>
            </a:r>
            <a:r>
              <a:rPr lang="en" sz="2400" u="sng" dirty="0" err="1">
                <a:solidFill>
                  <a:schemeClr val="hlink"/>
                </a:solidFill>
                <a:hlinkClick r:id="rId4"/>
              </a:rPr>
              <a:t>demoblaze.com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/</a:t>
            </a:r>
            <a:r>
              <a:rPr lang="en" sz="2400" dirty="0"/>
              <a:t>  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It’s great to have APM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8112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Interactive Reports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342900" indent="-342900">
              <a:buClr>
                <a:srgbClr val="4897B3"/>
              </a:buClr>
            </a:pPr>
            <a:endParaRPr sz="2400" dirty="0"/>
          </a:p>
          <a:p>
            <a:pPr marL="342900" indent="-342900">
              <a:buClr>
                <a:srgbClr val="4897B3"/>
              </a:buClr>
            </a:pPr>
            <a:endParaRPr sz="2400" dirty="0"/>
          </a:p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or permanently via .</a:t>
            </a:r>
            <a:r>
              <a:rPr lang="en" sz="2400" dirty="0" err="1"/>
              <a:t>bzt-rc</a:t>
            </a:r>
            <a:r>
              <a:rPr lang="en" sz="2400" dirty="0"/>
              <a:t> file:</a:t>
            </a:r>
            <a:endParaRPr sz="2400" dirty="0"/>
          </a:p>
        </p:txBody>
      </p:sp>
      <p:sp>
        <p:nvSpPr>
          <p:cNvPr id="204" name="Google Shape;204;p34"/>
          <p:cNvSpPr txBox="1"/>
          <p:nvPr/>
        </p:nvSpPr>
        <p:spPr>
          <a:xfrm>
            <a:off x="367750" y="1211075"/>
            <a:ext cx="7172400" cy="79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bzt</a:t>
            </a: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http://blazedemo.com </a:t>
            </a:r>
            <a:r>
              <a:rPr lang="en" sz="26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-report</a:t>
            </a:r>
            <a:endParaRPr sz="2600"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545175" y="3077975"/>
            <a:ext cx="3115500" cy="1726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reporting:</a:t>
            </a:r>
            <a:b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blazemeter</a:t>
            </a:r>
            <a:endParaRPr sz="2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197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0" y="1494503"/>
            <a:ext cx="9144000" cy="11897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5400" cap="all" dirty="0">
                <a:latin typeface="+mj-lt"/>
              </a:rPr>
              <a:t>	Scripting</a:t>
            </a:r>
            <a:endParaRPr sz="5400" cap="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54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Scripting Concepts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Save time by not testing unnecessary cases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Choose the most covering flow or “suspect” flow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More complexity = harder to troubleshoot + maintain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5110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Script Languages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JMeter JMX files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Taurus YAML </a:t>
            </a:r>
            <a:endParaRPr sz="2400" dirty="0">
              <a:solidFill>
                <a:schemeClr val="dk2"/>
              </a:solidFill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Existing scripts for any Taurus-supported tool</a:t>
            </a:r>
            <a:endParaRPr sz="2400" dirty="0"/>
          </a:p>
          <a:p>
            <a:pPr marL="914400" lvl="1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897B3"/>
              </a:buClr>
              <a:buSzPts val="1500"/>
              <a:buChar char="–"/>
            </a:pPr>
            <a:r>
              <a:rPr lang="en" dirty="0"/>
              <a:t>Java, Python, JavaScript, Ruby</a:t>
            </a:r>
            <a:endParaRPr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Functional testing scripts, reused for load</a:t>
            </a:r>
            <a:endParaRPr sz="2400" dirty="0"/>
          </a:p>
          <a:p>
            <a:pPr marL="45720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None/>
            </a:pPr>
            <a:endParaRPr dirty="0"/>
          </a:p>
        </p:txBody>
      </p:sp>
      <p:sp>
        <p:nvSpPr>
          <p:cNvPr id="223" name="Google Shape;223;p37"/>
          <p:cNvSpPr/>
          <p:nvPr/>
        </p:nvSpPr>
        <p:spPr>
          <a:xfrm>
            <a:off x="3087925" y="1591750"/>
            <a:ext cx="719700" cy="269100"/>
          </a:xfrm>
          <a:prstGeom prst="leftArrow">
            <a:avLst>
              <a:gd name="adj1" fmla="val 50000"/>
              <a:gd name="adj2" fmla="val 102313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2621865" y="2237187"/>
            <a:ext cx="719700" cy="269100"/>
          </a:xfrm>
          <a:prstGeom prst="leftArrow">
            <a:avLst>
              <a:gd name="adj1" fmla="val 50000"/>
              <a:gd name="adj2" fmla="val 102313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62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A Word on YAML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Indentation matters (no TABs!)</a:t>
            </a:r>
            <a:endParaRPr sz="2400" dirty="0"/>
          </a:p>
          <a:p>
            <a:pPr marL="457200" lvl="0" indent="-393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Key-value maps</a:t>
            </a:r>
            <a:endParaRPr sz="2400" dirty="0"/>
          </a:p>
          <a:p>
            <a:pPr marL="457200" lvl="0" indent="-393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List items with “-”</a:t>
            </a:r>
            <a:endParaRPr sz="2400" dirty="0"/>
          </a:p>
          <a:p>
            <a:pPr marL="457200" lvl="0" indent="-393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Automatic data types</a:t>
            </a:r>
            <a:endParaRPr sz="2400" dirty="0"/>
          </a:p>
          <a:p>
            <a:pPr marL="457200" lvl="0" indent="-393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Tutorial: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http://gettaurus.org/docs/YAMLTutorial/</a:t>
            </a:r>
            <a:r>
              <a:rPr lang="en" sz="2400" dirty="0"/>
              <a:t> </a:t>
            </a:r>
            <a:endParaRPr sz="2400" dirty="0"/>
          </a:p>
          <a:p>
            <a:pPr marL="457200" lvl="0" indent="-3937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If you have proper IDE, use it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4507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09753D-5239-E745-8B70-B0BCB5EF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11874"/>
            <a:ext cx="7886700" cy="994172"/>
          </a:xfrm>
        </p:spPr>
        <p:txBody>
          <a:bodyPr>
            <a:noAutofit/>
          </a:bodyPr>
          <a:lstStyle/>
          <a:p>
            <a:r>
              <a:rPr lang="en-US" sz="4800" b="1" cap="all" dirty="0">
                <a:solidFill>
                  <a:srgbClr val="4897B3"/>
                </a:solidFill>
              </a:rPr>
              <a:t>Crash Course in </a:t>
            </a:r>
            <a:br>
              <a:rPr lang="en-US" sz="4800" b="1" cap="all" dirty="0">
                <a:solidFill>
                  <a:srgbClr val="4897B3"/>
                </a:solidFill>
              </a:rPr>
            </a:br>
            <a:r>
              <a:rPr lang="en-US" sz="4800" b="1" cap="all" dirty="0">
                <a:solidFill>
                  <a:srgbClr val="4897B3"/>
                </a:solidFill>
              </a:rPr>
              <a:t>Practical Performance Testing</a:t>
            </a:r>
            <a:br>
              <a:rPr lang="en-US" sz="5400" b="1" cap="all" dirty="0">
                <a:solidFill>
                  <a:srgbClr val="4897B3"/>
                </a:solidFill>
              </a:rPr>
            </a:br>
            <a:endParaRPr lang="en-US" sz="5400" b="1" cap="all" dirty="0">
              <a:solidFill>
                <a:srgbClr val="4897B3"/>
              </a:solidFill>
            </a:endParaRPr>
          </a:p>
        </p:txBody>
      </p:sp>
      <p:sp>
        <p:nvSpPr>
          <p:cNvPr id="11" name="Google Shape;113;p20">
            <a:extLst>
              <a:ext uri="{FF2B5EF4-FFF2-40B4-BE49-F238E27FC236}">
                <a16:creationId xmlns:a16="http://schemas.microsoft.com/office/drawing/2014/main" id="{9353F93A-1449-DF40-B01C-D90896B8D65B}"/>
              </a:ext>
            </a:extLst>
          </p:cNvPr>
          <p:cNvSpPr txBox="1">
            <a:spLocks/>
          </p:cNvSpPr>
          <p:nvPr/>
        </p:nvSpPr>
        <p:spPr>
          <a:xfrm>
            <a:off x="6524548" y="4064499"/>
            <a:ext cx="4602900" cy="2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dirty="0"/>
              <a:t>Senior Services Engineer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12" name="Google Shape;114;p20">
            <a:extLst>
              <a:ext uri="{FF2B5EF4-FFF2-40B4-BE49-F238E27FC236}">
                <a16:creationId xmlns:a16="http://schemas.microsoft.com/office/drawing/2014/main" id="{EF7726FD-AF91-0C46-8F50-AF4E4D3793AA}"/>
              </a:ext>
            </a:extLst>
          </p:cNvPr>
          <p:cNvSpPr txBox="1">
            <a:spLocks/>
          </p:cNvSpPr>
          <p:nvPr/>
        </p:nvSpPr>
        <p:spPr>
          <a:xfrm>
            <a:off x="6524548" y="3708132"/>
            <a:ext cx="4602900" cy="24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Lorena </a:t>
            </a:r>
            <a:r>
              <a:rPr lang="en-US" dirty="0" err="1"/>
              <a:t>Jinchuk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C15F3-6F9C-C349-B317-5ED02350776E}"/>
              </a:ext>
            </a:extLst>
          </p:cNvPr>
          <p:cNvSpPr/>
          <p:nvPr/>
        </p:nvSpPr>
        <p:spPr>
          <a:xfrm>
            <a:off x="5363109" y="3676745"/>
            <a:ext cx="1037690" cy="10779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ADD86F-9945-3142-B93A-FEDDC019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48" y="4379167"/>
            <a:ext cx="2219324" cy="3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558000" y="443675"/>
            <a:ext cx="7914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 err="1">
                <a:solidFill>
                  <a:srgbClr val="4897B3"/>
                </a:solidFill>
              </a:rPr>
              <a:t>BlazeMeter</a:t>
            </a:r>
            <a:r>
              <a:rPr lang="en" sz="4000" b="1" cap="all" dirty="0">
                <a:solidFill>
                  <a:srgbClr val="4897B3"/>
                </a:solidFill>
              </a:rPr>
              <a:t> Chrome </a:t>
            </a:r>
            <a:br>
              <a:rPr lang="en" sz="4000" b="1" cap="all" dirty="0">
                <a:solidFill>
                  <a:srgbClr val="4897B3"/>
                </a:solidFill>
              </a:rPr>
            </a:br>
            <a:r>
              <a:rPr lang="en" sz="4000" b="1" cap="all" dirty="0">
                <a:solidFill>
                  <a:srgbClr val="4897B3"/>
                </a:solidFill>
              </a:rPr>
              <a:t>Extension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Install extension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Open target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Start recording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Go through flow</a:t>
            </a:r>
            <a:endParaRPr sz="2400" dirty="0"/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4294967295"/>
          </p:nvPr>
        </p:nvSpPr>
        <p:spPr>
          <a:xfrm>
            <a:off x="4487075" y="1490005"/>
            <a:ext cx="4098925" cy="3416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 startAt="5"/>
            </a:pPr>
            <a:r>
              <a:rPr lang="en" sz="2400" dirty="0"/>
              <a:t>Stop recording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 startAt="5"/>
            </a:pPr>
            <a:r>
              <a:rPr lang="en" sz="2400" dirty="0"/>
              <a:t>Click “Edit”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 startAt="5"/>
            </a:pPr>
            <a:r>
              <a:rPr lang="en" sz="2400" dirty="0"/>
              <a:t>Click “Taurus” on top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 startAt="5"/>
            </a:pPr>
            <a:r>
              <a:rPr lang="en" sz="2400" dirty="0"/>
              <a:t>Review downloaded file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1284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Running the Script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n" sz="2400" dirty="0"/>
              <a:t>“-</a:t>
            </a:r>
            <a:r>
              <a:rPr lang="en" sz="2400" dirty="0" err="1"/>
              <a:t>gui</a:t>
            </a:r>
            <a:r>
              <a:rPr lang="en" sz="2400" dirty="0"/>
              <a:t>” if you want to review JMeter script</a:t>
            </a:r>
            <a:endParaRPr sz="2400"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40"/>
          <p:cNvSpPr txBox="1"/>
          <p:nvPr/>
        </p:nvSpPr>
        <p:spPr>
          <a:xfrm>
            <a:off x="805750" y="1240150"/>
            <a:ext cx="7172400" cy="79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bzt</a:t>
            </a: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jmeter_script.jmx</a:t>
            </a:r>
            <a:endParaRPr sz="2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805750" y="2306100"/>
            <a:ext cx="7172400" cy="79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bzt</a:t>
            </a: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config_file.yml</a:t>
            </a:r>
            <a:endParaRPr sz="2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846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500" y="0"/>
            <a:ext cx="3964172" cy="5143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4891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body" idx="1"/>
          </p:nvPr>
        </p:nvSpPr>
        <p:spPr>
          <a:xfrm>
            <a:off x="0" y="1445342"/>
            <a:ext cx="9144000" cy="14256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5400" cap="all" dirty="0">
                <a:latin typeface="+mj-lt"/>
              </a:rPr>
              <a:t>	Load Profiles</a:t>
            </a:r>
            <a:endParaRPr sz="5400" cap="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235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075" y="78450"/>
            <a:ext cx="3359775" cy="50650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7107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Universal Scalability Law</a:t>
            </a:r>
            <a:endParaRPr sz="4000" b="1" cap="all" dirty="0">
              <a:solidFill>
                <a:srgbClr val="4897B3"/>
              </a:solidFill>
            </a:endParaRPr>
          </a:p>
        </p:txBody>
      </p:sp>
      <p:cxnSp>
        <p:nvCxnSpPr>
          <p:cNvPr id="266" name="Google Shape;266;p44"/>
          <p:cNvCxnSpPr/>
          <p:nvPr/>
        </p:nvCxnSpPr>
        <p:spPr>
          <a:xfrm>
            <a:off x="2311659" y="1671434"/>
            <a:ext cx="0" cy="2829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triangle" w="med" len="med"/>
            <a:tailEnd type="oval" w="med" len="med"/>
          </a:ln>
        </p:spPr>
      </p:cxnSp>
      <p:cxnSp>
        <p:nvCxnSpPr>
          <p:cNvPr id="267" name="Google Shape;267;p44"/>
          <p:cNvCxnSpPr/>
          <p:nvPr/>
        </p:nvCxnSpPr>
        <p:spPr>
          <a:xfrm flipH="1">
            <a:off x="2248050" y="4427225"/>
            <a:ext cx="5210100" cy="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triangle" w="med" len="med"/>
            <a:tailEnd type="oval" w="med" len="med"/>
          </a:ln>
        </p:spPr>
      </p:cxnSp>
      <p:cxnSp>
        <p:nvCxnSpPr>
          <p:cNvPr id="268" name="Google Shape;268;p44"/>
          <p:cNvCxnSpPr/>
          <p:nvPr/>
        </p:nvCxnSpPr>
        <p:spPr>
          <a:xfrm rot="10800000" flipH="1">
            <a:off x="2352675" y="1617350"/>
            <a:ext cx="3276600" cy="28194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44"/>
          <p:cNvSpPr txBox="1"/>
          <p:nvPr/>
        </p:nvSpPr>
        <p:spPr>
          <a:xfrm>
            <a:off x="438150" y="1664975"/>
            <a:ext cx="1811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</a:t>
            </a:r>
            <a:endParaRPr/>
          </a:p>
        </p:txBody>
      </p:sp>
      <p:sp>
        <p:nvSpPr>
          <p:cNvPr id="270" name="Google Shape;270;p44"/>
          <p:cNvSpPr txBox="1"/>
          <p:nvPr/>
        </p:nvSpPr>
        <p:spPr>
          <a:xfrm>
            <a:off x="3666150" y="4446350"/>
            <a:ext cx="1811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271" name="Google Shape;271;p44"/>
          <p:cNvSpPr txBox="1"/>
          <p:nvPr/>
        </p:nvSpPr>
        <p:spPr>
          <a:xfrm>
            <a:off x="4562438" y="1509088"/>
            <a:ext cx="809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8761D"/>
                </a:solidFill>
              </a:rPr>
              <a:t>Ideal</a:t>
            </a:r>
            <a:endParaRPr sz="1800" b="1">
              <a:solidFill>
                <a:srgbClr val="38761D"/>
              </a:solidFill>
            </a:endParaRPr>
          </a:p>
        </p:txBody>
      </p:sp>
      <p:grpSp>
        <p:nvGrpSpPr>
          <p:cNvPr id="272" name="Google Shape;272;p44"/>
          <p:cNvGrpSpPr/>
          <p:nvPr/>
        </p:nvGrpSpPr>
        <p:grpSpPr>
          <a:xfrm>
            <a:off x="2362200" y="1617350"/>
            <a:ext cx="5564375" cy="2800350"/>
            <a:chOff x="2362200" y="1617350"/>
            <a:chExt cx="5564375" cy="2800350"/>
          </a:xfrm>
        </p:grpSpPr>
        <p:sp>
          <p:nvSpPr>
            <p:cNvPr id="273" name="Google Shape;273;p44"/>
            <p:cNvSpPr/>
            <p:nvPr/>
          </p:nvSpPr>
          <p:spPr>
            <a:xfrm>
              <a:off x="2362200" y="2341250"/>
              <a:ext cx="5381625" cy="2076450"/>
            </a:xfrm>
            <a:custGeom>
              <a:avLst/>
              <a:gdLst/>
              <a:ahLst/>
              <a:cxnLst/>
              <a:rect l="l" t="t" r="r" b="b"/>
              <a:pathLst>
                <a:path w="215265" h="83058" extrusionOk="0">
                  <a:moveTo>
                    <a:pt x="0" y="83058"/>
                  </a:moveTo>
                  <a:cubicBezTo>
                    <a:pt x="16129" y="70993"/>
                    <a:pt x="60897" y="24511"/>
                    <a:pt x="96774" y="10668"/>
                  </a:cubicBezTo>
                  <a:cubicBezTo>
                    <a:pt x="132652" y="-3175"/>
                    <a:pt x="195517" y="1778"/>
                    <a:pt x="215265" y="0"/>
                  </a:cubicBezTo>
                </a:path>
              </a:pathLst>
            </a:custGeom>
            <a:noFill/>
            <a:ln w="7620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4" name="Google Shape;274;p44"/>
            <p:cNvSpPr txBox="1"/>
            <p:nvPr/>
          </p:nvSpPr>
          <p:spPr>
            <a:xfrm>
              <a:off x="6207275" y="1617350"/>
              <a:ext cx="17193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B45F06"/>
                  </a:solidFill>
                </a:rPr>
                <a:t>Amdahl’s Law</a:t>
              </a:r>
              <a:endParaRPr sz="1800" b="1">
                <a:solidFill>
                  <a:srgbClr val="B45F06"/>
                </a:solidFill>
              </a:endParaRPr>
            </a:p>
          </p:txBody>
        </p:sp>
      </p:grpSp>
      <p:grpSp>
        <p:nvGrpSpPr>
          <p:cNvPr id="275" name="Google Shape;275;p44"/>
          <p:cNvGrpSpPr/>
          <p:nvPr/>
        </p:nvGrpSpPr>
        <p:grpSpPr>
          <a:xfrm>
            <a:off x="2362200" y="2657465"/>
            <a:ext cx="6229350" cy="1760225"/>
            <a:chOff x="2362200" y="2657465"/>
            <a:chExt cx="6229350" cy="1760225"/>
          </a:xfrm>
        </p:grpSpPr>
        <p:sp>
          <p:nvSpPr>
            <p:cNvPr id="276" name="Google Shape;276;p44"/>
            <p:cNvSpPr/>
            <p:nvPr/>
          </p:nvSpPr>
          <p:spPr>
            <a:xfrm>
              <a:off x="2362200" y="2657465"/>
              <a:ext cx="5210175" cy="1760225"/>
            </a:xfrm>
            <a:custGeom>
              <a:avLst/>
              <a:gdLst/>
              <a:ahLst/>
              <a:cxnLst/>
              <a:rect l="l" t="t" r="r" b="b"/>
              <a:pathLst>
                <a:path w="208407" h="70409" extrusionOk="0">
                  <a:moveTo>
                    <a:pt x="0" y="70409"/>
                  </a:moveTo>
                  <a:cubicBezTo>
                    <a:pt x="16256" y="58979"/>
                    <a:pt x="62802" y="10275"/>
                    <a:pt x="97536" y="1829"/>
                  </a:cubicBezTo>
                  <a:cubicBezTo>
                    <a:pt x="132271" y="-6616"/>
                    <a:pt x="189929" y="16752"/>
                    <a:pt x="208407" y="19736"/>
                  </a:cubicBezTo>
                </a:path>
              </a:pathLst>
            </a:custGeom>
            <a:noFill/>
            <a:ln w="762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" name="Google Shape;277;p44"/>
            <p:cNvSpPr txBox="1"/>
            <p:nvPr/>
          </p:nvSpPr>
          <p:spPr>
            <a:xfrm>
              <a:off x="6872250" y="3170975"/>
              <a:ext cx="17193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CC0000"/>
                  </a:solidFill>
                </a:rPr>
                <a:t>USL</a:t>
              </a:r>
              <a:endParaRPr sz="1800" b="1">
                <a:solidFill>
                  <a:srgbClr val="C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2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Response Times</a:t>
            </a:r>
            <a:endParaRPr sz="4000" b="1" cap="all" dirty="0">
              <a:solidFill>
                <a:srgbClr val="4897B3"/>
              </a:solidFill>
            </a:endParaRPr>
          </a:p>
        </p:txBody>
      </p:sp>
      <p:cxnSp>
        <p:nvCxnSpPr>
          <p:cNvPr id="283" name="Google Shape;283;p45"/>
          <p:cNvCxnSpPr/>
          <p:nvPr/>
        </p:nvCxnSpPr>
        <p:spPr>
          <a:xfrm>
            <a:off x="2311659" y="1671434"/>
            <a:ext cx="0" cy="2829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triangle" w="med" len="med"/>
            <a:tailEnd type="oval" w="med" len="med"/>
          </a:ln>
        </p:spPr>
      </p:cxnSp>
      <p:cxnSp>
        <p:nvCxnSpPr>
          <p:cNvPr id="284" name="Google Shape;284;p45"/>
          <p:cNvCxnSpPr/>
          <p:nvPr/>
        </p:nvCxnSpPr>
        <p:spPr>
          <a:xfrm flipH="1">
            <a:off x="2248050" y="4427225"/>
            <a:ext cx="5210100" cy="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285" name="Google Shape;285;p45"/>
          <p:cNvSpPr/>
          <p:nvPr/>
        </p:nvSpPr>
        <p:spPr>
          <a:xfrm>
            <a:off x="2343150" y="2712725"/>
            <a:ext cx="4467225" cy="1114425"/>
          </a:xfrm>
          <a:custGeom>
            <a:avLst/>
            <a:gdLst/>
            <a:ahLst/>
            <a:cxnLst/>
            <a:rect l="l" t="t" r="r" b="b"/>
            <a:pathLst>
              <a:path w="178689" h="44577" extrusionOk="0">
                <a:moveTo>
                  <a:pt x="0" y="44577"/>
                </a:moveTo>
                <a:cubicBezTo>
                  <a:pt x="14478" y="41275"/>
                  <a:pt x="57087" y="32195"/>
                  <a:pt x="86868" y="24765"/>
                </a:cubicBezTo>
                <a:cubicBezTo>
                  <a:pt x="116650" y="17336"/>
                  <a:pt x="163386" y="4128"/>
                  <a:pt x="178689" y="0"/>
                </a:cubicBezTo>
              </a:path>
            </a:pathLst>
          </a:custGeom>
          <a:noFill/>
          <a:ln w="76200" cap="flat" cmpd="sng">
            <a:solidFill>
              <a:srgbClr val="B45F0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86" name="Google Shape;286;p45"/>
          <p:cNvSpPr/>
          <p:nvPr/>
        </p:nvSpPr>
        <p:spPr>
          <a:xfrm>
            <a:off x="2381250" y="1541150"/>
            <a:ext cx="2514600" cy="2247900"/>
          </a:xfrm>
          <a:custGeom>
            <a:avLst/>
            <a:gdLst/>
            <a:ahLst/>
            <a:cxnLst/>
            <a:rect l="l" t="t" r="r" b="b"/>
            <a:pathLst>
              <a:path w="100584" h="89916" extrusionOk="0">
                <a:moveTo>
                  <a:pt x="0" y="89916"/>
                </a:moveTo>
                <a:cubicBezTo>
                  <a:pt x="11875" y="85725"/>
                  <a:pt x="54483" y="79756"/>
                  <a:pt x="71247" y="64770"/>
                </a:cubicBezTo>
                <a:cubicBezTo>
                  <a:pt x="88011" y="49784"/>
                  <a:pt x="95695" y="10795"/>
                  <a:pt x="100584" y="0"/>
                </a:cubicBezTo>
              </a:path>
            </a:pathLst>
          </a:custGeom>
          <a:noFill/>
          <a:ln w="76200" cap="flat" cmpd="sng">
            <a:solidFill>
              <a:srgbClr val="CC0000"/>
            </a:solidFill>
            <a:prstDash val="lgDash"/>
            <a:miter lim="8000"/>
            <a:headEnd type="none" w="med" len="med"/>
            <a:tailEnd type="none" w="med" len="med"/>
          </a:ln>
        </p:spPr>
      </p:sp>
      <p:cxnSp>
        <p:nvCxnSpPr>
          <p:cNvPr id="287" name="Google Shape;287;p45"/>
          <p:cNvCxnSpPr/>
          <p:nvPr/>
        </p:nvCxnSpPr>
        <p:spPr>
          <a:xfrm rot="10800000" flipH="1">
            <a:off x="2333625" y="3827000"/>
            <a:ext cx="5076900" cy="192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8" name="Google Shape;288;p45"/>
          <p:cNvSpPr txBox="1"/>
          <p:nvPr/>
        </p:nvSpPr>
        <p:spPr>
          <a:xfrm>
            <a:off x="438150" y="1664975"/>
            <a:ext cx="1811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Resp. Time</a:t>
            </a:r>
            <a:endParaRPr/>
          </a:p>
        </p:txBody>
      </p:sp>
      <p:sp>
        <p:nvSpPr>
          <p:cNvPr id="289" name="Google Shape;289;p45"/>
          <p:cNvSpPr txBox="1"/>
          <p:nvPr/>
        </p:nvSpPr>
        <p:spPr>
          <a:xfrm>
            <a:off x="3666150" y="4446350"/>
            <a:ext cx="1811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290" name="Google Shape;290;p45"/>
          <p:cNvSpPr txBox="1"/>
          <p:nvPr/>
        </p:nvSpPr>
        <p:spPr>
          <a:xfrm>
            <a:off x="6657938" y="3799088"/>
            <a:ext cx="809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8761D"/>
                </a:solidFill>
              </a:rPr>
              <a:t>Ideal</a:t>
            </a:r>
            <a:endParaRPr sz="1800" b="1">
              <a:solidFill>
                <a:srgbClr val="38761D"/>
              </a:solidFill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5636650" y="2081963"/>
            <a:ext cx="17193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45F06"/>
                </a:solidFill>
              </a:rPr>
              <a:t>Amdahl’s Law</a:t>
            </a:r>
            <a:endParaRPr sz="1800" b="1">
              <a:solidFill>
                <a:srgbClr val="B45F06"/>
              </a:solidFill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4357725" y="1341350"/>
            <a:ext cx="17193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0000"/>
                </a:solidFill>
              </a:rPr>
              <a:t>USL</a:t>
            </a:r>
            <a:endParaRPr sz="1800" b="1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86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Test to Answer Questions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298" name="Google Shape;298;p46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>
                <a:solidFill>
                  <a:srgbClr val="6D6D6D"/>
                </a:solidFill>
              </a:rPr>
              <a:t>“How much?” =&gt; capacity =&gt; stress tests</a:t>
            </a:r>
            <a:endParaRPr sz="2400" dirty="0">
              <a:solidFill>
                <a:srgbClr val="6D6D6D"/>
              </a:solidFill>
            </a:endParaRPr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>
                <a:solidFill>
                  <a:srgbClr val="6D6D6D"/>
                </a:solidFill>
              </a:rPr>
              <a:t>“How good?” =&gt; response time =&gt; load tests</a:t>
            </a:r>
            <a:endParaRPr sz="2400" dirty="0">
              <a:solidFill>
                <a:srgbClr val="6D6D6D"/>
              </a:solidFill>
            </a:endParaRPr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Hard to measure both in single test run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Leave other perf test types for later (or others)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26937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“Stress” Test – First Thing to Do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304" name="Google Shape;304;p47"/>
          <p:cNvSpPr txBox="1">
            <a:spLocks noGrp="1"/>
          </p:cNvSpPr>
          <p:nvPr>
            <p:ph type="body" idx="1"/>
          </p:nvPr>
        </p:nvSpPr>
        <p:spPr>
          <a:xfrm>
            <a:off x="310896" y="1044322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Ramp-up only, can be stepping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Throughput to show USL curve (or failures explode)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>
                <a:solidFill>
                  <a:srgbClr val="6D6D6D"/>
                </a:solidFill>
              </a:rPr>
              <a:t>How much throughput at which concurrency</a:t>
            </a:r>
            <a:endParaRPr sz="2400" dirty="0">
              <a:solidFill>
                <a:srgbClr val="6D6D6D"/>
              </a:solidFill>
            </a:endParaRPr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Don’t be satisfied with “it survives planned load”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No think-times, as we are synthetic and technical!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7779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“Stress” Test</a:t>
            </a:r>
            <a:endParaRPr sz="4000" b="1" cap="all" dirty="0">
              <a:solidFill>
                <a:srgbClr val="4897B3"/>
              </a:solidFill>
            </a:endParaRPr>
          </a:p>
        </p:txBody>
      </p:sp>
      <p:cxnSp>
        <p:nvCxnSpPr>
          <p:cNvPr id="310" name="Google Shape;310;p48"/>
          <p:cNvCxnSpPr/>
          <p:nvPr/>
        </p:nvCxnSpPr>
        <p:spPr>
          <a:xfrm>
            <a:off x="2095650" y="1684025"/>
            <a:ext cx="0" cy="2829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triangle" w="med" len="med"/>
            <a:tailEnd type="oval" w="med" len="med"/>
          </a:ln>
        </p:spPr>
      </p:cxnSp>
      <p:cxnSp>
        <p:nvCxnSpPr>
          <p:cNvPr id="311" name="Google Shape;311;p48"/>
          <p:cNvCxnSpPr/>
          <p:nvPr/>
        </p:nvCxnSpPr>
        <p:spPr>
          <a:xfrm flipH="1">
            <a:off x="2019450" y="4427225"/>
            <a:ext cx="5210100" cy="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312" name="Google Shape;312;p48"/>
          <p:cNvSpPr/>
          <p:nvPr/>
        </p:nvSpPr>
        <p:spPr>
          <a:xfrm>
            <a:off x="2095650" y="1531625"/>
            <a:ext cx="3895575" cy="2569825"/>
          </a:xfrm>
          <a:custGeom>
            <a:avLst/>
            <a:gdLst/>
            <a:ahLst/>
            <a:cxnLst/>
            <a:rect l="l" t="t" r="r" b="b"/>
            <a:pathLst>
              <a:path w="155823" h="102793" extrusionOk="0">
                <a:moveTo>
                  <a:pt x="0" y="102793"/>
                </a:moveTo>
                <a:cubicBezTo>
                  <a:pt x="16890" y="100520"/>
                  <a:pt x="75370" y="106286"/>
                  <a:pt x="101340" y="89154"/>
                </a:cubicBezTo>
                <a:cubicBezTo>
                  <a:pt x="127311" y="72022"/>
                  <a:pt x="146743" y="14859"/>
                  <a:pt x="155823" y="0"/>
                </a:cubicBezTo>
              </a:path>
            </a:pathLst>
          </a:cu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Google Shape;313;p48"/>
          <p:cNvSpPr/>
          <p:nvPr/>
        </p:nvSpPr>
        <p:spPr>
          <a:xfrm>
            <a:off x="2133600" y="2657465"/>
            <a:ext cx="5210175" cy="1760225"/>
          </a:xfrm>
          <a:custGeom>
            <a:avLst/>
            <a:gdLst/>
            <a:ahLst/>
            <a:cxnLst/>
            <a:rect l="l" t="t" r="r" b="b"/>
            <a:pathLst>
              <a:path w="208407" h="70409" extrusionOk="0">
                <a:moveTo>
                  <a:pt x="0" y="70409"/>
                </a:moveTo>
                <a:cubicBezTo>
                  <a:pt x="16256" y="58979"/>
                  <a:pt x="62802" y="10275"/>
                  <a:pt x="97536" y="1829"/>
                </a:cubicBezTo>
                <a:cubicBezTo>
                  <a:pt x="132271" y="-6616"/>
                  <a:pt x="189929" y="16752"/>
                  <a:pt x="208407" y="19736"/>
                </a:cubicBezTo>
              </a:path>
            </a:pathLst>
          </a:cu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14" name="Google Shape;314;p48"/>
          <p:cNvCxnSpPr/>
          <p:nvPr/>
        </p:nvCxnSpPr>
        <p:spPr>
          <a:xfrm rot="10800000" flipH="1">
            <a:off x="2124075" y="1617350"/>
            <a:ext cx="3276600" cy="28194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48"/>
          <p:cNvSpPr txBox="1"/>
          <p:nvPr/>
        </p:nvSpPr>
        <p:spPr>
          <a:xfrm>
            <a:off x="209550" y="1664975"/>
            <a:ext cx="1811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Throughput,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Time,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</a:t>
            </a:r>
            <a:endParaRPr/>
          </a:p>
        </p:txBody>
      </p:sp>
      <p:sp>
        <p:nvSpPr>
          <p:cNvPr id="316" name="Google Shape;316;p48"/>
          <p:cNvSpPr txBox="1"/>
          <p:nvPr/>
        </p:nvSpPr>
        <p:spPr>
          <a:xfrm>
            <a:off x="3437550" y="4446350"/>
            <a:ext cx="1811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317" name="Google Shape;317;p48"/>
          <p:cNvSpPr txBox="1"/>
          <p:nvPr/>
        </p:nvSpPr>
        <p:spPr>
          <a:xfrm>
            <a:off x="2203646" y="2230938"/>
            <a:ext cx="21621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55CC"/>
                </a:solidFill>
              </a:rPr>
              <a:t>Concurrency</a:t>
            </a:r>
            <a:endParaRPr sz="1800" b="1">
              <a:solidFill>
                <a:srgbClr val="1155CC"/>
              </a:solidFill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6065625" y="1471000"/>
            <a:ext cx="22974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0000"/>
                </a:solidFill>
              </a:rPr>
              <a:t>Response Times or Failures</a:t>
            </a:r>
            <a:endParaRPr sz="1800" b="1">
              <a:solidFill>
                <a:srgbClr val="CC0000"/>
              </a:solidFill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6643650" y="3170975"/>
            <a:ext cx="17193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8761D"/>
                </a:solidFill>
              </a:rPr>
              <a:t>Throughput</a:t>
            </a:r>
            <a:endParaRPr sz="1800" b="1">
              <a:solidFill>
                <a:srgbClr val="38761D"/>
              </a:solidFill>
            </a:endParaRPr>
          </a:p>
        </p:txBody>
      </p:sp>
      <p:cxnSp>
        <p:nvCxnSpPr>
          <p:cNvPr id="320" name="Google Shape;320;p48"/>
          <p:cNvCxnSpPr/>
          <p:nvPr/>
        </p:nvCxnSpPr>
        <p:spPr>
          <a:xfrm>
            <a:off x="4838700" y="1526900"/>
            <a:ext cx="19200" cy="3000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777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891600" y="94450"/>
            <a:ext cx="7360800" cy="46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dk2"/>
                </a:solidFill>
              </a:rPr>
              <a:t>Theory</a:t>
            </a:r>
            <a:r>
              <a:rPr lang="en" sz="3400" dirty="0"/>
              <a:t> without </a:t>
            </a:r>
            <a:r>
              <a:rPr lang="en" sz="3400" dirty="0">
                <a:solidFill>
                  <a:srgbClr val="4897B3"/>
                </a:solidFill>
              </a:rPr>
              <a:t>practice</a:t>
            </a:r>
            <a:r>
              <a:rPr lang="en" sz="3400" dirty="0"/>
              <a:t> is empty;</a:t>
            </a:r>
            <a:br>
              <a:rPr lang="en" sz="3400" dirty="0"/>
            </a:br>
            <a:r>
              <a:rPr lang="en" sz="3400" dirty="0">
                <a:solidFill>
                  <a:srgbClr val="4897B3"/>
                </a:solidFill>
              </a:rPr>
              <a:t>practice</a:t>
            </a:r>
            <a:r>
              <a:rPr lang="en" sz="3400" dirty="0"/>
              <a:t> without </a:t>
            </a:r>
            <a:r>
              <a:rPr lang="en" sz="3400" dirty="0">
                <a:solidFill>
                  <a:schemeClr val="dk2"/>
                </a:solidFill>
              </a:rPr>
              <a:t>theory</a:t>
            </a:r>
            <a:r>
              <a:rPr lang="en" sz="3400" dirty="0"/>
              <a:t> is blind.</a:t>
            </a:r>
            <a:br>
              <a:rPr lang="en" sz="3400" dirty="0"/>
            </a:br>
            <a:endParaRPr sz="3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i="1" dirty="0">
                <a:solidFill>
                  <a:srgbClr val="4897B3"/>
                </a:solidFill>
              </a:rPr>
              <a:t>-- </a:t>
            </a:r>
            <a:r>
              <a:rPr lang="en" sz="3400" i="1" dirty="0" err="1">
                <a:solidFill>
                  <a:srgbClr val="4897B3"/>
                </a:solidFill>
              </a:rPr>
              <a:t>Immanuil</a:t>
            </a:r>
            <a:r>
              <a:rPr lang="en" sz="3400" i="1" dirty="0">
                <a:solidFill>
                  <a:srgbClr val="4897B3"/>
                </a:solidFill>
              </a:rPr>
              <a:t> Kant</a:t>
            </a:r>
            <a:endParaRPr sz="3400" i="1" dirty="0">
              <a:solidFill>
                <a:srgbClr val="4897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25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“Load” Test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Pick the load lower than capacity (from stress test)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How long is enough?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Need for ramp-up, ignored in resulting KPIs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>
                <a:solidFill>
                  <a:srgbClr val="6D6D6D"/>
                </a:solidFill>
              </a:rPr>
              <a:t>How good and stable are response times?</a:t>
            </a:r>
            <a:endParaRPr sz="2400" dirty="0">
              <a:solidFill>
                <a:srgbClr val="6D6D6D"/>
              </a:solidFill>
            </a:endParaRPr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(Are there any resource leak patterns?)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00702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50"/>
          <p:cNvCxnSpPr/>
          <p:nvPr/>
        </p:nvCxnSpPr>
        <p:spPr>
          <a:xfrm>
            <a:off x="2790825" y="1464950"/>
            <a:ext cx="19200" cy="3000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32" name="Google Shape;33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“Load” Test</a:t>
            </a:r>
            <a:endParaRPr sz="4000" b="1" cap="all" dirty="0">
              <a:solidFill>
                <a:srgbClr val="4897B3"/>
              </a:solidFill>
            </a:endParaRPr>
          </a:p>
        </p:txBody>
      </p:sp>
      <p:cxnSp>
        <p:nvCxnSpPr>
          <p:cNvPr id="333" name="Google Shape;333;p50"/>
          <p:cNvCxnSpPr/>
          <p:nvPr/>
        </p:nvCxnSpPr>
        <p:spPr>
          <a:xfrm>
            <a:off x="1867050" y="1684025"/>
            <a:ext cx="0" cy="2829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triangle" w="med" len="med"/>
            <a:tailEnd type="oval" w="med" len="med"/>
          </a:ln>
        </p:spPr>
      </p:cxnSp>
      <p:cxnSp>
        <p:nvCxnSpPr>
          <p:cNvPr id="334" name="Google Shape;334;p50"/>
          <p:cNvCxnSpPr/>
          <p:nvPr/>
        </p:nvCxnSpPr>
        <p:spPr>
          <a:xfrm flipH="1">
            <a:off x="1790775" y="4398650"/>
            <a:ext cx="6276900" cy="38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triangle" w="med" len="med"/>
            <a:tailEnd type="oval" w="med" len="med"/>
          </a:ln>
        </p:spPr>
      </p:cxnSp>
      <p:cxnSp>
        <p:nvCxnSpPr>
          <p:cNvPr id="335" name="Google Shape;335;p50"/>
          <p:cNvCxnSpPr/>
          <p:nvPr/>
        </p:nvCxnSpPr>
        <p:spPr>
          <a:xfrm rot="10800000" flipH="1">
            <a:off x="1895475" y="2283950"/>
            <a:ext cx="914400" cy="21528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50"/>
          <p:cNvSpPr txBox="1"/>
          <p:nvPr/>
        </p:nvSpPr>
        <p:spPr>
          <a:xfrm>
            <a:off x="-19050" y="1664975"/>
            <a:ext cx="1811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Throughput,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Time,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</a:t>
            </a:r>
            <a:endParaRPr/>
          </a:p>
        </p:txBody>
      </p:sp>
      <p:sp>
        <p:nvSpPr>
          <p:cNvPr id="337" name="Google Shape;337;p50"/>
          <p:cNvSpPr txBox="1"/>
          <p:nvPr/>
        </p:nvSpPr>
        <p:spPr>
          <a:xfrm>
            <a:off x="3208950" y="4446350"/>
            <a:ext cx="1811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338" name="Google Shape;338;p50"/>
          <p:cNvSpPr txBox="1"/>
          <p:nvPr/>
        </p:nvSpPr>
        <p:spPr>
          <a:xfrm>
            <a:off x="5724671" y="1813163"/>
            <a:ext cx="21621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55CC"/>
                </a:solidFill>
              </a:rPr>
              <a:t>Concurrency</a:t>
            </a:r>
            <a:endParaRPr sz="1800" b="1">
              <a:solidFill>
                <a:srgbClr val="1155CC"/>
              </a:solidFill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3976650" y="3283481"/>
            <a:ext cx="2297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0000"/>
                </a:solidFill>
              </a:rPr>
              <a:t>Response Times or Failures</a:t>
            </a:r>
            <a:endParaRPr sz="1800" b="1">
              <a:solidFill>
                <a:srgbClr val="CC0000"/>
              </a:solidFill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5529225" y="2575288"/>
            <a:ext cx="17193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8761D"/>
                </a:solidFill>
              </a:rPr>
              <a:t>Throughput</a:t>
            </a:r>
            <a:endParaRPr sz="1800" b="1">
              <a:solidFill>
                <a:srgbClr val="38761D"/>
              </a:solidFill>
            </a:endParaRPr>
          </a:p>
        </p:txBody>
      </p:sp>
      <p:cxnSp>
        <p:nvCxnSpPr>
          <p:cNvPr id="341" name="Google Shape;341;p50"/>
          <p:cNvCxnSpPr/>
          <p:nvPr/>
        </p:nvCxnSpPr>
        <p:spPr>
          <a:xfrm>
            <a:off x="2809875" y="2284100"/>
            <a:ext cx="5076900" cy="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50"/>
          <p:cNvCxnSpPr/>
          <p:nvPr/>
        </p:nvCxnSpPr>
        <p:spPr>
          <a:xfrm rot="10800000" flipH="1">
            <a:off x="1895475" y="3103250"/>
            <a:ext cx="885900" cy="13527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50"/>
          <p:cNvSpPr/>
          <p:nvPr/>
        </p:nvSpPr>
        <p:spPr>
          <a:xfrm>
            <a:off x="2752725" y="3025613"/>
            <a:ext cx="5267325" cy="207575"/>
          </a:xfrm>
          <a:custGeom>
            <a:avLst/>
            <a:gdLst/>
            <a:ahLst/>
            <a:cxnLst/>
            <a:rect l="l" t="t" r="r" b="b"/>
            <a:pathLst>
              <a:path w="210693" h="8303" extrusionOk="0">
                <a:moveTo>
                  <a:pt x="0" y="4629"/>
                </a:moveTo>
                <a:cubicBezTo>
                  <a:pt x="3789" y="840"/>
                  <a:pt x="10919" y="4459"/>
                  <a:pt x="16002" y="6153"/>
                </a:cubicBezTo>
                <a:cubicBezTo>
                  <a:pt x="19785" y="7414"/>
                  <a:pt x="23837" y="4554"/>
                  <a:pt x="27813" y="4248"/>
                </a:cubicBezTo>
                <a:cubicBezTo>
                  <a:pt x="30301" y="4057"/>
                  <a:pt x="32685" y="5364"/>
                  <a:pt x="35052" y="6153"/>
                </a:cubicBezTo>
                <a:cubicBezTo>
                  <a:pt x="38554" y="7320"/>
                  <a:pt x="41550" y="2620"/>
                  <a:pt x="44958" y="1200"/>
                </a:cubicBezTo>
                <a:cubicBezTo>
                  <a:pt x="51786" y="-1645"/>
                  <a:pt x="58979" y="8393"/>
                  <a:pt x="66294" y="7296"/>
                </a:cubicBezTo>
                <a:cubicBezTo>
                  <a:pt x="72971" y="6295"/>
                  <a:pt x="78994" y="2099"/>
                  <a:pt x="85725" y="1581"/>
                </a:cubicBezTo>
                <a:cubicBezTo>
                  <a:pt x="90010" y="1251"/>
                  <a:pt x="93620" y="5772"/>
                  <a:pt x="97917" y="5772"/>
                </a:cubicBezTo>
                <a:cubicBezTo>
                  <a:pt x="100313" y="5772"/>
                  <a:pt x="101932" y="3151"/>
                  <a:pt x="104013" y="1962"/>
                </a:cubicBezTo>
                <a:cubicBezTo>
                  <a:pt x="107323" y="71"/>
                  <a:pt x="111705" y="833"/>
                  <a:pt x="115443" y="1581"/>
                </a:cubicBezTo>
                <a:cubicBezTo>
                  <a:pt x="118912" y="2275"/>
                  <a:pt x="121822" y="5662"/>
                  <a:pt x="125349" y="5391"/>
                </a:cubicBezTo>
                <a:cubicBezTo>
                  <a:pt x="129347" y="5083"/>
                  <a:pt x="133319" y="1953"/>
                  <a:pt x="137160" y="3105"/>
                </a:cubicBezTo>
                <a:cubicBezTo>
                  <a:pt x="141026" y="4265"/>
                  <a:pt x="144293" y="9037"/>
                  <a:pt x="148209" y="8058"/>
                </a:cubicBezTo>
                <a:cubicBezTo>
                  <a:pt x="150689" y="7438"/>
                  <a:pt x="152537" y="4990"/>
                  <a:pt x="155067" y="4629"/>
                </a:cubicBezTo>
                <a:cubicBezTo>
                  <a:pt x="160222" y="3893"/>
                  <a:pt x="166031" y="6958"/>
                  <a:pt x="170688" y="4629"/>
                </a:cubicBezTo>
                <a:cubicBezTo>
                  <a:pt x="172960" y="3493"/>
                  <a:pt x="174254" y="-173"/>
                  <a:pt x="176784" y="57"/>
                </a:cubicBezTo>
                <a:cubicBezTo>
                  <a:pt x="181225" y="461"/>
                  <a:pt x="184984" y="3754"/>
                  <a:pt x="189357" y="4629"/>
                </a:cubicBezTo>
                <a:cubicBezTo>
                  <a:pt x="193350" y="5428"/>
                  <a:pt x="197768" y="2355"/>
                  <a:pt x="201549" y="3867"/>
                </a:cubicBezTo>
                <a:cubicBezTo>
                  <a:pt x="204532" y="5060"/>
                  <a:pt x="208421" y="9187"/>
                  <a:pt x="210693" y="6915"/>
                </a:cubicBezTo>
              </a:path>
            </a:pathLst>
          </a:cu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Google Shape;344;p50"/>
          <p:cNvSpPr/>
          <p:nvPr/>
        </p:nvSpPr>
        <p:spPr>
          <a:xfrm>
            <a:off x="1885950" y="3665225"/>
            <a:ext cx="6019800" cy="475700"/>
          </a:xfrm>
          <a:custGeom>
            <a:avLst/>
            <a:gdLst/>
            <a:ahLst/>
            <a:cxnLst/>
            <a:rect l="l" t="t" r="r" b="b"/>
            <a:pathLst>
              <a:path w="240792" h="19028" extrusionOk="0">
                <a:moveTo>
                  <a:pt x="0" y="0"/>
                </a:moveTo>
                <a:cubicBezTo>
                  <a:pt x="3252" y="5420"/>
                  <a:pt x="1004" y="16487"/>
                  <a:pt x="7239" y="17526"/>
                </a:cubicBezTo>
                <a:cubicBezTo>
                  <a:pt x="9873" y="17965"/>
                  <a:pt x="11911" y="13363"/>
                  <a:pt x="14478" y="14097"/>
                </a:cubicBezTo>
                <a:cubicBezTo>
                  <a:pt x="16466" y="14665"/>
                  <a:pt x="16602" y="18669"/>
                  <a:pt x="18669" y="18669"/>
                </a:cubicBezTo>
                <a:cubicBezTo>
                  <a:pt x="21348" y="18669"/>
                  <a:pt x="20181" y="11811"/>
                  <a:pt x="22860" y="11811"/>
                </a:cubicBezTo>
                <a:cubicBezTo>
                  <a:pt x="25121" y="11811"/>
                  <a:pt x="25933" y="16002"/>
                  <a:pt x="28194" y="16002"/>
                </a:cubicBezTo>
                <a:cubicBezTo>
                  <a:pt x="29963" y="16002"/>
                  <a:pt x="31531" y="13379"/>
                  <a:pt x="33147" y="14097"/>
                </a:cubicBezTo>
                <a:cubicBezTo>
                  <a:pt x="41622" y="17864"/>
                  <a:pt x="51812" y="16384"/>
                  <a:pt x="60960" y="14859"/>
                </a:cubicBezTo>
                <a:cubicBezTo>
                  <a:pt x="64646" y="14245"/>
                  <a:pt x="68424" y="17819"/>
                  <a:pt x="72009" y="16764"/>
                </a:cubicBezTo>
                <a:cubicBezTo>
                  <a:pt x="76177" y="15538"/>
                  <a:pt x="80322" y="12483"/>
                  <a:pt x="84582" y="13335"/>
                </a:cubicBezTo>
                <a:cubicBezTo>
                  <a:pt x="86479" y="13714"/>
                  <a:pt x="87982" y="15621"/>
                  <a:pt x="89916" y="15621"/>
                </a:cubicBezTo>
                <a:cubicBezTo>
                  <a:pt x="94107" y="15621"/>
                  <a:pt x="98740" y="13747"/>
                  <a:pt x="102489" y="15621"/>
                </a:cubicBezTo>
                <a:cubicBezTo>
                  <a:pt x="104178" y="16465"/>
                  <a:pt x="104834" y="11415"/>
                  <a:pt x="106680" y="11811"/>
                </a:cubicBezTo>
                <a:cubicBezTo>
                  <a:pt x="107781" y="12047"/>
                  <a:pt x="113985" y="16489"/>
                  <a:pt x="119253" y="18669"/>
                </a:cubicBezTo>
                <a:cubicBezTo>
                  <a:pt x="122413" y="19976"/>
                  <a:pt x="125786" y="16564"/>
                  <a:pt x="129159" y="16002"/>
                </a:cubicBezTo>
                <a:cubicBezTo>
                  <a:pt x="132411" y="15460"/>
                  <a:pt x="135537" y="19652"/>
                  <a:pt x="138684" y="18669"/>
                </a:cubicBezTo>
                <a:cubicBezTo>
                  <a:pt x="141123" y="17907"/>
                  <a:pt x="142994" y="15044"/>
                  <a:pt x="145542" y="15240"/>
                </a:cubicBezTo>
                <a:cubicBezTo>
                  <a:pt x="150506" y="15622"/>
                  <a:pt x="155437" y="17146"/>
                  <a:pt x="160401" y="16764"/>
                </a:cubicBezTo>
                <a:cubicBezTo>
                  <a:pt x="164686" y="16434"/>
                  <a:pt x="168322" y="12098"/>
                  <a:pt x="172593" y="12573"/>
                </a:cubicBezTo>
                <a:cubicBezTo>
                  <a:pt x="177470" y="13115"/>
                  <a:pt x="182416" y="16792"/>
                  <a:pt x="187071" y="15240"/>
                </a:cubicBezTo>
                <a:cubicBezTo>
                  <a:pt x="189824" y="14322"/>
                  <a:pt x="192179" y="12034"/>
                  <a:pt x="195072" y="11811"/>
                </a:cubicBezTo>
                <a:cubicBezTo>
                  <a:pt x="199220" y="11492"/>
                  <a:pt x="203116" y="14159"/>
                  <a:pt x="207264" y="14478"/>
                </a:cubicBezTo>
                <a:cubicBezTo>
                  <a:pt x="211838" y="14830"/>
                  <a:pt x="216411" y="12920"/>
                  <a:pt x="220980" y="13335"/>
                </a:cubicBezTo>
                <a:cubicBezTo>
                  <a:pt x="224700" y="13673"/>
                  <a:pt x="227931" y="17136"/>
                  <a:pt x="231648" y="16764"/>
                </a:cubicBezTo>
                <a:cubicBezTo>
                  <a:pt x="234807" y="16448"/>
                  <a:pt x="237679" y="14720"/>
                  <a:pt x="240792" y="14097"/>
                </a:cubicBezTo>
              </a:path>
            </a:pathLst>
          </a:cu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7051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Taurus Load Profile Syntax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350" name="Google Shape;350;p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 dirty="0"/>
              <a:t>execution:</a:t>
            </a:r>
            <a:br>
              <a:rPr lang="en" sz="2400" dirty="0"/>
            </a:br>
            <a:r>
              <a:rPr lang="en" sz="2400" dirty="0"/>
              <a:t>	concurrency:</a:t>
            </a:r>
            <a:endParaRPr sz="2400" dirty="0"/>
          </a:p>
          <a:p>
            <a:pPr marL="0" lvl="0" indent="45720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 dirty="0"/>
              <a:t>ramp-up:</a:t>
            </a:r>
            <a:endParaRPr sz="2400" dirty="0"/>
          </a:p>
          <a:p>
            <a:pPr marL="0" lvl="0" indent="45720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 dirty="0"/>
              <a:t>hold-for:</a:t>
            </a:r>
            <a:endParaRPr sz="2400" dirty="0"/>
          </a:p>
          <a:p>
            <a:pPr marL="0" lvl="0" indent="45720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 dirty="0"/>
              <a:t>throughput:</a:t>
            </a:r>
            <a:endParaRPr sz="2400" dirty="0"/>
          </a:p>
          <a:p>
            <a:pPr marL="0" lvl="0" indent="45720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 dirty="0"/>
              <a:t>steps:</a:t>
            </a:r>
            <a:endParaRPr sz="2400" dirty="0"/>
          </a:p>
          <a:p>
            <a:pPr marL="0" lvl="0" indent="45720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 dirty="0"/>
              <a:t>iterations: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65024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Taurus Syntax for </a:t>
            </a:r>
            <a:br>
              <a:rPr lang="en" sz="4000" b="1" cap="all" dirty="0">
                <a:solidFill>
                  <a:srgbClr val="4897B3"/>
                </a:solidFill>
              </a:rPr>
            </a:br>
            <a:r>
              <a:rPr lang="en" sz="4000" b="1" cap="all" dirty="0">
                <a:solidFill>
                  <a:srgbClr val="4897B3"/>
                </a:solidFill>
              </a:rPr>
              <a:t>Stress Test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357" name="Google Shape;357;p52"/>
          <p:cNvSpPr txBox="1"/>
          <p:nvPr/>
        </p:nvSpPr>
        <p:spPr>
          <a:xfrm>
            <a:off x="5037125" y="2479100"/>
            <a:ext cx="3842100" cy="888675"/>
          </a:xfrm>
          <a:prstGeom prst="rect">
            <a:avLst/>
          </a:prstGeom>
          <a:solidFill>
            <a:srgbClr val="4897B3">
              <a:alpha val="161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D6D6D"/>
                </a:solidFill>
              </a:rPr>
              <a:t>How many VUs before TPS goes flat?  30</a:t>
            </a:r>
            <a:endParaRPr sz="2400" dirty="0">
              <a:solidFill>
                <a:srgbClr val="6D6D6D"/>
              </a:solidFill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5037125" y="1906400"/>
            <a:ext cx="3842100" cy="572700"/>
          </a:xfrm>
          <a:prstGeom prst="rect">
            <a:avLst/>
          </a:prstGeom>
          <a:solidFill>
            <a:srgbClr val="4897B3">
              <a:alpha val="4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6D6D6D"/>
                </a:solidFill>
              </a:rPr>
              <a:t>Run the test</a:t>
            </a:r>
            <a:endParaRPr sz="2800" b="1" dirty="0">
              <a:solidFill>
                <a:srgbClr val="6D6D6D"/>
              </a:solidFill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311700" y="1339289"/>
            <a:ext cx="4504500" cy="338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execution:</a:t>
            </a:r>
            <a:b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concurrency: 100</a:t>
            </a:r>
            <a:endParaRPr sz="2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ramp-up: 3m</a:t>
            </a:r>
            <a:br>
              <a:rPr lang="en" sz="2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steps: 10</a:t>
            </a:r>
            <a:endParaRPr sz="2600"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throughput: 100</a:t>
            </a:r>
            <a:endParaRPr sz="2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5849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Taurus Syntax for </a:t>
            </a:r>
            <a:br>
              <a:rPr lang="en" sz="4000" b="1" cap="all" dirty="0">
                <a:solidFill>
                  <a:srgbClr val="4897B3"/>
                </a:solidFill>
              </a:rPr>
            </a:br>
            <a:r>
              <a:rPr lang="en" sz="4000" b="1" cap="all" dirty="0">
                <a:solidFill>
                  <a:srgbClr val="4897B3"/>
                </a:solidFill>
              </a:rPr>
              <a:t>Load Test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366" name="Google Shape;366;p53"/>
          <p:cNvSpPr txBox="1"/>
          <p:nvPr/>
        </p:nvSpPr>
        <p:spPr>
          <a:xfrm>
            <a:off x="3569110" y="3900273"/>
            <a:ext cx="5263190" cy="798203"/>
          </a:xfrm>
          <a:prstGeom prst="rect">
            <a:avLst/>
          </a:prstGeom>
          <a:solidFill>
            <a:srgbClr val="4897B3">
              <a:alpha val="161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D6D6D"/>
                </a:solidFill>
              </a:rPr>
              <a:t>What are values for error% and RT percentiles?</a:t>
            </a:r>
            <a:endParaRPr sz="2400" dirty="0">
              <a:solidFill>
                <a:srgbClr val="6D6D6D"/>
              </a:solidFill>
            </a:endParaRPr>
          </a:p>
        </p:txBody>
      </p:sp>
      <p:sp>
        <p:nvSpPr>
          <p:cNvPr id="367" name="Google Shape;367;p53"/>
          <p:cNvSpPr txBox="1"/>
          <p:nvPr/>
        </p:nvSpPr>
        <p:spPr>
          <a:xfrm>
            <a:off x="410100" y="3900273"/>
            <a:ext cx="3159010" cy="798202"/>
          </a:xfrm>
          <a:prstGeom prst="rect">
            <a:avLst/>
          </a:prstGeom>
          <a:solidFill>
            <a:srgbClr val="4897B3">
              <a:alpha val="4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6D6D6D"/>
                </a:solidFill>
              </a:rPr>
              <a:t>Run the test</a:t>
            </a:r>
            <a:endParaRPr sz="2800" b="1" dirty="0">
              <a:solidFill>
                <a:srgbClr val="6D6D6D"/>
              </a:solidFill>
            </a:endParaRPr>
          </a:p>
        </p:txBody>
      </p:sp>
      <p:sp>
        <p:nvSpPr>
          <p:cNvPr id="368" name="Google Shape;368;p53"/>
          <p:cNvSpPr txBox="1"/>
          <p:nvPr/>
        </p:nvSpPr>
        <p:spPr>
          <a:xfrm>
            <a:off x="410100" y="1467108"/>
            <a:ext cx="8422200" cy="2189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execution:</a:t>
            </a:r>
            <a:b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concurrency: N  </a:t>
            </a:r>
            <a:r>
              <a:rPr lang="en" sz="2600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less than capacity</a:t>
            </a:r>
            <a:endParaRPr sz="2600" b="1" dirty="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ramp-up: 1m 		</a:t>
            </a:r>
            <a:r>
              <a:rPr lang="en" sz="2600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required, but short</a:t>
            </a:r>
            <a:endParaRPr sz="2600" b="1" dirty="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hold-for: 3m 		</a:t>
            </a:r>
            <a:r>
              <a:rPr lang="en" sz="2600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this much longer </a:t>
            </a:r>
            <a:endParaRPr sz="2600" b="1" dirty="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9780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>
            <a:spLocks noGrp="1"/>
          </p:cNvSpPr>
          <p:nvPr>
            <p:ph type="body" idx="1"/>
          </p:nvPr>
        </p:nvSpPr>
        <p:spPr>
          <a:xfrm>
            <a:off x="0" y="1406013"/>
            <a:ext cx="9144000" cy="13371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5400" cap="all" dirty="0">
                <a:latin typeface="+mj-lt"/>
              </a:rPr>
              <a:t>	Analyzing Results</a:t>
            </a:r>
            <a:endParaRPr sz="5400" cap="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0937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Pick the Right KPIs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379" name="Google Shape;379;p55"/>
          <p:cNvSpPr txBox="1">
            <a:spLocks noGrp="1"/>
          </p:cNvSpPr>
          <p:nvPr>
            <p:ph type="body" idx="1"/>
          </p:nvPr>
        </p:nvSpPr>
        <p:spPr>
          <a:xfrm>
            <a:off x="310896" y="1044323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Look at throughput!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Averages are bad and also they’re good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Reality shows multimodal distributions &amp; outliers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The solution is ~5 percentiles, including 0% and 100%</a:t>
            </a:r>
            <a:endParaRPr sz="2400" dirty="0"/>
          </a:p>
        </p:txBody>
      </p:sp>
      <p:sp>
        <p:nvSpPr>
          <p:cNvPr id="380" name="Google Shape;380;p55"/>
          <p:cNvSpPr txBox="1">
            <a:spLocks noGrp="1"/>
          </p:cNvSpPr>
          <p:nvPr>
            <p:ph type="title"/>
          </p:nvPr>
        </p:nvSpPr>
        <p:spPr>
          <a:xfrm>
            <a:off x="311700" y="3798675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4897B3"/>
                </a:solidFill>
              </a:rPr>
              <a:t>0%     50%     75%     90%     95%     100%</a:t>
            </a:r>
            <a:endParaRPr sz="3000" dirty="0">
              <a:solidFill>
                <a:srgbClr val="4897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Kinds of Bottlenecks </a:t>
            </a:r>
            <a:br>
              <a:rPr lang="en" sz="4000" b="1" cap="all" dirty="0">
                <a:solidFill>
                  <a:srgbClr val="4897B3"/>
                </a:solidFill>
              </a:rPr>
            </a:br>
            <a:r>
              <a:rPr lang="en" sz="4000" b="1" cap="all" dirty="0">
                <a:solidFill>
                  <a:srgbClr val="4897B3"/>
                </a:solidFill>
              </a:rPr>
              <a:t>(Short Version)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386" name="Google Shape;386;p56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Found via “stress” test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Load Gen. =&gt; Frontends =&gt; Backends =&gt; 3rd Parties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Resource exhaustion (active and passive)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Synchronization locks are tricky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>
                <a:solidFill>
                  <a:srgbClr val="6D6D6D"/>
                </a:solidFill>
              </a:rPr>
              <a:t>Add missing KPIs to monitoring</a:t>
            </a:r>
            <a:endParaRPr sz="2400" dirty="0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83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190500"/>
            <a:ext cx="3867150" cy="4762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76545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Reporting in Taurus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397" name="Google Shape;397;p58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Artifacts folders per run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Aggregate result export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Pass/Fail criteria syntax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Reports on </a:t>
            </a:r>
            <a:r>
              <a:rPr lang="en" sz="2400" dirty="0" err="1"/>
              <a:t>BlazeMeter</a:t>
            </a:r>
            <a:r>
              <a:rPr lang="en" sz="2400" dirty="0"/>
              <a:t>: comparison, sharing, more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9566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09753D-5239-E745-8B70-B0BCB5EF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cap="all" dirty="0">
                <a:solidFill>
                  <a:srgbClr val="4897B3"/>
                </a:solidFill>
              </a:rPr>
              <a:t>AGENDA</a:t>
            </a:r>
            <a:endParaRPr lang="en-US" sz="4400" b="1" cap="all" dirty="0">
              <a:solidFill>
                <a:srgbClr val="4897B3"/>
              </a:solidFill>
            </a:endParaRPr>
          </a:p>
        </p:txBody>
      </p:sp>
      <p:sp>
        <p:nvSpPr>
          <p:cNvPr id="9" name="Google Shape;132;p23">
            <a:extLst>
              <a:ext uri="{FF2B5EF4-FFF2-40B4-BE49-F238E27FC236}">
                <a16:creationId xmlns:a16="http://schemas.microsoft.com/office/drawing/2014/main" id="{AC7781C6-3B55-0A41-AA2E-AFD8336E1EA3}"/>
              </a:ext>
            </a:extLst>
          </p:cNvPr>
          <p:cNvSpPr txBox="1">
            <a:spLocks/>
          </p:cNvSpPr>
          <p:nvPr/>
        </p:nvSpPr>
        <p:spPr>
          <a:xfrm>
            <a:off x="903953" y="1368487"/>
            <a:ext cx="5043600" cy="2897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228600">
              <a:lnSpc>
                <a:spcPct val="100000"/>
              </a:lnSpc>
              <a:spcBef>
                <a:spcPts val="900"/>
              </a:spcBef>
              <a:buClr>
                <a:srgbClr val="4897B3"/>
              </a:buClr>
              <a:buSzPct val="120000"/>
              <a:buFont typeface="Arial" panose="020B0604020202020204" pitchFamily="34" charset="0"/>
              <a:buAutoNum type="arabicPeriod"/>
            </a:pPr>
            <a:r>
              <a:rPr lang="en-US" sz="2400" dirty="0"/>
              <a:t>  Setup Tools</a:t>
            </a:r>
          </a:p>
          <a:p>
            <a:pPr marL="177800" indent="-228600">
              <a:lnSpc>
                <a:spcPct val="100000"/>
              </a:lnSpc>
              <a:spcBef>
                <a:spcPts val="900"/>
              </a:spcBef>
              <a:buClr>
                <a:srgbClr val="4897B3"/>
              </a:buClr>
              <a:buSzPct val="120000"/>
              <a:buFont typeface="Arial" panose="020B0604020202020204" pitchFamily="34" charset="0"/>
              <a:buAutoNum type="arabicPeriod"/>
            </a:pPr>
            <a:r>
              <a:rPr lang="en-US" sz="2400" dirty="0"/>
              <a:t>  Scripting</a:t>
            </a:r>
          </a:p>
          <a:p>
            <a:pPr marL="177800" indent="-228600">
              <a:lnSpc>
                <a:spcPct val="100000"/>
              </a:lnSpc>
              <a:spcBef>
                <a:spcPts val="900"/>
              </a:spcBef>
              <a:buClr>
                <a:srgbClr val="4897B3"/>
              </a:buClr>
              <a:buSzPct val="120000"/>
              <a:buFont typeface="Arial" panose="020B0604020202020204" pitchFamily="34" charset="0"/>
              <a:buAutoNum type="arabicPeriod"/>
            </a:pPr>
            <a:r>
              <a:rPr lang="en-US" sz="2400" dirty="0"/>
              <a:t>  Load Profiles</a:t>
            </a:r>
          </a:p>
          <a:p>
            <a:pPr marL="177800" indent="-228600">
              <a:lnSpc>
                <a:spcPct val="100000"/>
              </a:lnSpc>
              <a:spcBef>
                <a:spcPts val="900"/>
              </a:spcBef>
              <a:buClr>
                <a:srgbClr val="4897B3"/>
              </a:buClr>
              <a:buSzPct val="120000"/>
              <a:buFont typeface="Arial" panose="020B0604020202020204" pitchFamily="34" charset="0"/>
              <a:buAutoNum type="arabicPeriod"/>
            </a:pPr>
            <a:r>
              <a:rPr lang="en-US" sz="2400" dirty="0"/>
              <a:t>  Analyzing Results</a:t>
            </a:r>
          </a:p>
          <a:p>
            <a:pPr marL="177800" indent="-228600">
              <a:lnSpc>
                <a:spcPct val="100000"/>
              </a:lnSpc>
              <a:spcBef>
                <a:spcPts val="900"/>
              </a:spcBef>
              <a:buClr>
                <a:srgbClr val="4897B3"/>
              </a:buClr>
              <a:buSzPct val="120000"/>
              <a:buFont typeface="Arial" panose="020B0604020202020204" pitchFamily="34" charset="0"/>
              <a:buAutoNum type="arabicPeriod"/>
            </a:pPr>
            <a:r>
              <a:rPr lang="en-US" sz="2400" dirty="0"/>
              <a:t>  Going Cloud</a:t>
            </a:r>
          </a:p>
        </p:txBody>
      </p:sp>
    </p:spTree>
    <p:extLst>
      <p:ext uri="{BB962C8B-B14F-4D97-AF65-F5344CB8AC3E}">
        <p14:creationId xmlns:p14="http://schemas.microsoft.com/office/powerpoint/2010/main" val="469796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cap="all" dirty="0">
                <a:solidFill>
                  <a:srgbClr val="4897B3"/>
                </a:solidFill>
              </a:rPr>
              <a:t>Pass/Fail Criteria</a:t>
            </a:r>
            <a:endParaRPr b="1" cap="all" dirty="0">
              <a:solidFill>
                <a:srgbClr val="4897B3"/>
              </a:solidFill>
            </a:endParaRPr>
          </a:p>
        </p:txBody>
      </p:sp>
      <p:sp>
        <p:nvSpPr>
          <p:cNvPr id="404" name="Google Shape;404;p59"/>
          <p:cNvSpPr txBox="1"/>
          <p:nvPr/>
        </p:nvSpPr>
        <p:spPr>
          <a:xfrm>
            <a:off x="311700" y="1280295"/>
            <a:ext cx="7022700" cy="3016402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reporting:</a:t>
            </a:r>
            <a:endParaRPr sz="2600" b="1" dirty="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93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ourier New"/>
              <a:buChar char="-"/>
            </a:pPr>
            <a:r>
              <a:rPr lang="en" sz="26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module: </a:t>
            </a:r>
            <a:r>
              <a:rPr lang="en" sz="2600" b="1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passfail</a:t>
            </a:r>
            <a:br>
              <a:rPr lang="en" sz="26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criteria:</a:t>
            </a:r>
            <a:br>
              <a:rPr lang="en" sz="26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fail &gt; </a:t>
            </a:r>
            <a:r>
              <a:rPr lang="en" sz="26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1%</a:t>
            </a: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" sz="26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2s</a:t>
            </a: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stop</a:t>
            </a:r>
            <a:endParaRPr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avg-rt &gt; </a:t>
            </a:r>
            <a:r>
              <a:rPr lang="en" sz="26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1s   </a:t>
            </a:r>
            <a:r>
              <a:rPr lang="en" sz="2600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end-of-test </a:t>
            </a:r>
            <a:endParaRPr sz="2600" b="1" dirty="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7706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>
            <a:spLocks noGrp="1"/>
          </p:cNvSpPr>
          <p:nvPr>
            <p:ph type="body" idx="1"/>
          </p:nvPr>
        </p:nvSpPr>
        <p:spPr>
          <a:xfrm>
            <a:off x="0" y="1435510"/>
            <a:ext cx="9144000" cy="138634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5400" cap="all" dirty="0">
                <a:latin typeface="+mj-lt"/>
              </a:rPr>
              <a:t>	Going Cloud</a:t>
            </a:r>
            <a:endParaRPr sz="5400" cap="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3086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 err="1">
                <a:solidFill>
                  <a:srgbClr val="4897B3"/>
                </a:solidFill>
              </a:rPr>
              <a:t>BlazeMeter</a:t>
            </a:r>
            <a:r>
              <a:rPr lang="en" sz="4000" b="1" cap="all" dirty="0">
                <a:solidFill>
                  <a:srgbClr val="4897B3"/>
                </a:solidFill>
              </a:rPr>
              <a:t> SaaS </a:t>
            </a:r>
            <a:br>
              <a:rPr lang="en" sz="4000" b="1" cap="all" dirty="0">
                <a:solidFill>
                  <a:srgbClr val="4897B3"/>
                </a:solidFill>
              </a:rPr>
            </a:br>
            <a:r>
              <a:rPr lang="en" sz="4000" b="1" cap="all" dirty="0">
                <a:solidFill>
                  <a:srgbClr val="4897B3"/>
                </a:solidFill>
              </a:rPr>
              <a:t>Application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415" name="Google Shape;415;p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When you need good reporting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When organization needs collaboration platform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When you have grown and need scale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Enterprise-grade features and support</a:t>
            </a:r>
            <a:endParaRPr sz="2400" dirty="0"/>
          </a:p>
        </p:txBody>
      </p:sp>
      <p:pic>
        <p:nvPicPr>
          <p:cNvPr id="416" name="Google Shape;41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241" y="4569025"/>
            <a:ext cx="3028950" cy="35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612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Prerequisites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422" name="Google Shape;422;p62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Sign Up for Free Account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Profile =&gt; Settings =&gt; API keys = &gt; (+)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Copy the “</a:t>
            </a:r>
            <a:r>
              <a:rPr lang="en" sz="2400" dirty="0" err="1"/>
              <a:t>key:secret</a:t>
            </a:r>
            <a:r>
              <a:rPr lang="en" sz="2400" dirty="0"/>
              <a:t>” pair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Insert into config file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83617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Driving </a:t>
            </a:r>
            <a:r>
              <a:rPr lang="en" sz="4000" b="1" cap="all" dirty="0" err="1">
                <a:solidFill>
                  <a:srgbClr val="4897B3"/>
                </a:solidFill>
              </a:rPr>
              <a:t>BlazeMeter</a:t>
            </a:r>
            <a:r>
              <a:rPr lang="en" sz="4000" b="1" cap="all" dirty="0">
                <a:solidFill>
                  <a:srgbClr val="4897B3"/>
                </a:solidFill>
              </a:rPr>
              <a:t> </a:t>
            </a:r>
            <a:br>
              <a:rPr lang="en" sz="4000" b="1" cap="all" dirty="0">
                <a:solidFill>
                  <a:srgbClr val="4897B3"/>
                </a:solidFill>
              </a:rPr>
            </a:br>
            <a:r>
              <a:rPr lang="en" sz="4000" b="1" cap="all" dirty="0">
                <a:solidFill>
                  <a:srgbClr val="4897B3"/>
                </a:solidFill>
              </a:rPr>
              <a:t>from Taurus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428" name="Google Shape;428;p63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None/>
            </a:pPr>
            <a:endParaRPr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None/>
            </a:pPr>
            <a:endParaRPr dirty="0"/>
          </a:p>
          <a:p>
            <a:pPr marL="457200" lvl="0" indent="-393700" algn="l" rtl="0"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API key in .</a:t>
            </a:r>
            <a:r>
              <a:rPr lang="en" sz="2400" dirty="0" err="1"/>
              <a:t>bzt-rc</a:t>
            </a:r>
            <a:r>
              <a:rPr lang="en" sz="2400" dirty="0"/>
              <a:t> file:</a:t>
            </a:r>
            <a:endParaRPr sz="2400" dirty="0"/>
          </a:p>
        </p:txBody>
      </p:sp>
      <p:sp>
        <p:nvSpPr>
          <p:cNvPr id="429" name="Google Shape;429;p63"/>
          <p:cNvSpPr txBox="1"/>
          <p:nvPr/>
        </p:nvSpPr>
        <p:spPr>
          <a:xfrm>
            <a:off x="310896" y="1418407"/>
            <a:ext cx="7172400" cy="79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 b="1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bzt</a:t>
            </a: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http://</a:t>
            </a:r>
            <a:r>
              <a:rPr lang="en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blazedemo.com</a:t>
            </a: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-cloud</a:t>
            </a:r>
            <a:endParaRPr sz="2600" b="1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63"/>
          <p:cNvSpPr txBox="1"/>
          <p:nvPr/>
        </p:nvSpPr>
        <p:spPr>
          <a:xfrm>
            <a:off x="555007" y="2771280"/>
            <a:ext cx="6068700" cy="1935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modules:</a:t>
            </a:r>
            <a:b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blazemeter</a:t>
            </a: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token: &lt;key&gt;:&lt;secret&gt;</a:t>
            </a:r>
            <a:b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4719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Load and Geo-Locations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436" name="Google Shape;436;p64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64"/>
          <p:cNvSpPr txBox="1"/>
          <p:nvPr/>
        </p:nvSpPr>
        <p:spPr>
          <a:xfrm>
            <a:off x="311700" y="1152475"/>
            <a:ext cx="8487600" cy="3546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execution:</a:t>
            </a:r>
            <a:endParaRPr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scenario: </a:t>
            </a:r>
            <a:r>
              <a:rPr lang="en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b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concurrency:</a:t>
            </a:r>
            <a:br>
              <a:rPr lang="en" sz="26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local: 50</a:t>
            </a:r>
            <a:br>
              <a:rPr lang="en" sz="26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cloud: 50000</a:t>
            </a:r>
            <a:b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6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locations:</a:t>
            </a:r>
            <a:br>
              <a:rPr lang="en" sz="26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europe-west1-b: 75</a:t>
            </a:r>
            <a:br>
              <a:rPr lang="en" sz="26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ap-southeast-2: 25</a:t>
            </a:r>
            <a:endParaRPr sz="26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375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Don’t chase “realistic tests”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Stress test first, then load test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Have proper tooling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AutoNum type="arabicPeriod"/>
            </a:pPr>
            <a:r>
              <a:rPr lang="en" sz="2400" dirty="0"/>
              <a:t>Mind the scale</a:t>
            </a:r>
            <a:endParaRPr sz="2400" dirty="0"/>
          </a:p>
        </p:txBody>
      </p:sp>
      <p:sp>
        <p:nvSpPr>
          <p:cNvPr id="5" name="Google Shape;414;p61">
            <a:extLst>
              <a:ext uri="{FF2B5EF4-FFF2-40B4-BE49-F238E27FC236}">
                <a16:creationId xmlns:a16="http://schemas.microsoft.com/office/drawing/2014/main" id="{94A959BB-40FD-C046-AA5F-CD67586AFD9D}"/>
              </a:ext>
            </a:extLst>
          </p:cNvPr>
          <p:cNvSpPr txBox="1">
            <a:spLocks/>
          </p:cNvSpPr>
          <p:nvPr/>
        </p:nvSpPr>
        <p:spPr>
          <a:xfrm>
            <a:off x="558000" y="437774"/>
            <a:ext cx="7914300" cy="5727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z="4000" b="1" cap="all" dirty="0">
                <a:solidFill>
                  <a:srgbClr val="4897B3"/>
                </a:solidFill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5190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 txBox="1">
            <a:spLocks noGrp="1"/>
          </p:cNvSpPr>
          <p:nvPr>
            <p:ph type="body" idx="1"/>
          </p:nvPr>
        </p:nvSpPr>
        <p:spPr>
          <a:xfrm>
            <a:off x="0" y="1415845"/>
            <a:ext cx="9144000" cy="1288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lang="en-US" cap="all" dirty="0"/>
          </a:p>
          <a:p>
            <a:pPr marL="0" indent="0" algn="l"/>
            <a:r>
              <a:rPr lang="en" cap="all" dirty="0"/>
              <a:t>	Thank you! </a:t>
            </a:r>
            <a:r>
              <a:rPr lang="en-US" cap="all" dirty="0">
                <a:solidFill>
                  <a:srgbClr val="4897B3"/>
                </a:solidFill>
              </a:rPr>
              <a:t>(Q&amp;A Time)</a:t>
            </a:r>
            <a:endParaRPr cap="all" dirty="0">
              <a:solidFill>
                <a:srgbClr val="4897B3"/>
              </a:solidFill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cap="all" dirty="0"/>
          </a:p>
        </p:txBody>
      </p:sp>
    </p:spTree>
    <p:extLst>
      <p:ext uri="{BB962C8B-B14F-4D97-AF65-F5344CB8AC3E}">
        <p14:creationId xmlns:p14="http://schemas.microsoft.com/office/powerpoint/2010/main" val="1236032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Perf Tests Automated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454" name="Google Shape;454;p67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Synthetic tests 99.9%!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Have short and simple tests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Automate pass/fail criteria checks, too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Trap of aggregate KPIs missing important details</a:t>
            </a:r>
            <a:endParaRPr sz="2400" dirty="0"/>
          </a:p>
        </p:txBody>
      </p:sp>
      <p:pic>
        <p:nvPicPr>
          <p:cNvPr id="455" name="Google Shape;455;p67"/>
          <p:cNvPicPr preferRelativeResize="0"/>
          <p:nvPr/>
        </p:nvPicPr>
        <p:blipFill rotWithShape="1">
          <a:blip r:embed="rId3">
            <a:alphaModFix/>
          </a:blip>
          <a:srcRect t="11578" b="13072"/>
          <a:stretch/>
        </p:blipFill>
        <p:spPr>
          <a:xfrm>
            <a:off x="6740088" y="3254423"/>
            <a:ext cx="2249800" cy="1695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2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Motivation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We have excuses to not do perf testing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80/20 principle works well, effort is small for 80% 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Tooling have caught up with market’s needs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9802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739994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Exploratory Performance </a:t>
            </a:r>
            <a:br>
              <a:rPr lang="en" sz="4000" b="1" cap="all" dirty="0">
                <a:solidFill>
                  <a:srgbClr val="4897B3"/>
                </a:solidFill>
              </a:rPr>
            </a:br>
            <a:r>
              <a:rPr lang="en" sz="4000" b="1" cap="all" dirty="0">
                <a:solidFill>
                  <a:srgbClr val="4897B3"/>
                </a:solidFill>
              </a:rPr>
              <a:t>Testing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409218" y="1565431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When you know nothing about your app performance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You have to know the basic theory of perf testing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All tests are pretty short and simple</a:t>
            </a:r>
            <a:endParaRPr sz="2400" dirty="0"/>
          </a:p>
          <a:p>
            <a:pPr marL="1778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Gives baseline for automation</a:t>
            </a:r>
            <a:endParaRPr sz="2400" dirty="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774" y="2979425"/>
            <a:ext cx="1521950" cy="1983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5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558000" y="445025"/>
            <a:ext cx="7914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People Waste Time On...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558000" y="1452925"/>
            <a:ext cx="7914300" cy="31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Doing all types of performance tests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Running tests for hours and hours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Doing tests that give misleading results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Not knowing what is the app’s bottleneck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4B82A-1ADA-404B-ABB0-D34EAB47EBB8}"/>
              </a:ext>
            </a:extLst>
          </p:cNvPr>
          <p:cNvSpPr txBox="1"/>
          <p:nvPr/>
        </p:nvSpPr>
        <p:spPr>
          <a:xfrm>
            <a:off x="3893574" y="15731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cap="all" dirty="0">
                <a:solidFill>
                  <a:srgbClr val="4897B3"/>
                </a:solidFill>
              </a:rPr>
              <a:t>Realistic vs Synthetic</a:t>
            </a:r>
            <a:endParaRPr sz="4000" b="1" cap="all" dirty="0">
              <a:solidFill>
                <a:srgbClr val="4897B3"/>
              </a:solidFill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0896" y="1152475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Realistic requires </a:t>
            </a:r>
            <a:r>
              <a:rPr lang="en" sz="2400" dirty="0" err="1"/>
              <a:t>so</a:t>
            </a:r>
            <a:r>
              <a:rPr lang="en" sz="2300" dirty="0" err="1"/>
              <a:t>o</a:t>
            </a:r>
            <a:r>
              <a:rPr lang="en" sz="2200" dirty="0" err="1"/>
              <a:t>o</a:t>
            </a:r>
            <a:r>
              <a:rPr lang="en" sz="2100" dirty="0" err="1"/>
              <a:t>o</a:t>
            </a:r>
            <a:r>
              <a:rPr lang="en" sz="2000" dirty="0" err="1"/>
              <a:t>o</a:t>
            </a:r>
            <a:r>
              <a:rPr lang="en" sz="1900" dirty="0" err="1"/>
              <a:t>o</a:t>
            </a:r>
            <a:r>
              <a:rPr lang="en" sz="1800" dirty="0" err="1"/>
              <a:t>o</a:t>
            </a:r>
            <a:r>
              <a:rPr lang="en" sz="1700" dirty="0" err="1"/>
              <a:t>o</a:t>
            </a:r>
            <a:r>
              <a:rPr lang="en" sz="1600" dirty="0" err="1"/>
              <a:t>o</a:t>
            </a:r>
            <a:r>
              <a:rPr lang="en" sz="1500" dirty="0" err="1"/>
              <a:t>o</a:t>
            </a:r>
            <a:r>
              <a:rPr lang="en" sz="1400" dirty="0" err="1"/>
              <a:t>o</a:t>
            </a:r>
            <a:r>
              <a:rPr lang="en" sz="1300" dirty="0" err="1"/>
              <a:t>o</a:t>
            </a:r>
            <a:r>
              <a:rPr lang="en" sz="1200" dirty="0" err="1"/>
              <a:t>o</a:t>
            </a:r>
            <a:r>
              <a:rPr lang="en" sz="1000" dirty="0" err="1"/>
              <a:t>o</a:t>
            </a:r>
            <a:r>
              <a:rPr lang="en" dirty="0"/>
              <a:t> </a:t>
            </a:r>
            <a:r>
              <a:rPr lang="en" sz="2400" dirty="0"/>
              <a:t>much time</a:t>
            </a:r>
            <a:endParaRPr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Complex scripting: effort to write, effort to maintain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Synthetic is on the technical side of things, like UT</a:t>
            </a:r>
            <a:endParaRPr sz="2400" dirty="0"/>
          </a:p>
          <a:p>
            <a:pPr marL="457200" lvl="0" indent="-3937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4897B3"/>
              </a:buClr>
              <a:buSzPts val="2600"/>
              <a:buChar char="•"/>
            </a:pPr>
            <a:r>
              <a:rPr lang="en" sz="2400" dirty="0"/>
              <a:t>Realistic testing is for later stages of SDLC</a:t>
            </a:r>
            <a:endParaRPr sz="2400"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16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0" y="1386348"/>
            <a:ext cx="9144000" cy="13568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5400" cap="all" dirty="0">
                <a:latin typeface="+mj-lt"/>
              </a:rPr>
              <a:t>	Tool Setup</a:t>
            </a:r>
            <a:endParaRPr sz="5400" cap="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58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2906</TotalTime>
  <Words>985</Words>
  <Application>Microsoft Macintosh PowerPoint</Application>
  <PresentationFormat>On-screen Show (16:9)</PresentationFormat>
  <Paragraphs>232</Paragraphs>
  <Slides>48</Slides>
  <Notes>45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Myriad Pro</vt:lpstr>
      <vt:lpstr>Roboto</vt:lpstr>
      <vt:lpstr>Office Theme</vt:lpstr>
      <vt:lpstr>PowerPoint Presentation</vt:lpstr>
      <vt:lpstr>Crash Course in  Practical Performance Testing </vt:lpstr>
      <vt:lpstr>PowerPoint Presentation</vt:lpstr>
      <vt:lpstr>AGENDA</vt:lpstr>
      <vt:lpstr>Motivation</vt:lpstr>
      <vt:lpstr>Exploratory Performance  Testing</vt:lpstr>
      <vt:lpstr>People Waste Time On...</vt:lpstr>
      <vt:lpstr>Realistic vs Synthetic</vt:lpstr>
      <vt:lpstr>PowerPoint Presentation</vt:lpstr>
      <vt:lpstr>PowerPoint Presentation</vt:lpstr>
      <vt:lpstr>Taurus Open Source Tool</vt:lpstr>
      <vt:lpstr>Installing Taurus</vt:lpstr>
      <vt:lpstr>Check it Works</vt:lpstr>
      <vt:lpstr>Choosing Target for Testing</vt:lpstr>
      <vt:lpstr>Interactive Reports</vt:lpstr>
      <vt:lpstr>PowerPoint Presentation</vt:lpstr>
      <vt:lpstr>Scripting Concepts</vt:lpstr>
      <vt:lpstr>Script Languages</vt:lpstr>
      <vt:lpstr>A Word on YAML</vt:lpstr>
      <vt:lpstr>BlazeMeter Chrome  Extension</vt:lpstr>
      <vt:lpstr>Running the Script</vt:lpstr>
      <vt:lpstr>PowerPoint Presentation</vt:lpstr>
      <vt:lpstr>PowerPoint Presentation</vt:lpstr>
      <vt:lpstr>PowerPoint Presentation</vt:lpstr>
      <vt:lpstr>Universal Scalability Law</vt:lpstr>
      <vt:lpstr>Response Times</vt:lpstr>
      <vt:lpstr>Test to Answer Questions</vt:lpstr>
      <vt:lpstr>“Stress” Test – First Thing to Do</vt:lpstr>
      <vt:lpstr>“Stress” Test</vt:lpstr>
      <vt:lpstr>“Load” Test</vt:lpstr>
      <vt:lpstr>“Load” Test</vt:lpstr>
      <vt:lpstr>Taurus Load Profile Syntax</vt:lpstr>
      <vt:lpstr>Taurus Syntax for  Stress Test</vt:lpstr>
      <vt:lpstr>Taurus Syntax for  Load Test</vt:lpstr>
      <vt:lpstr>PowerPoint Presentation</vt:lpstr>
      <vt:lpstr>Pick the Right KPIs</vt:lpstr>
      <vt:lpstr>Kinds of Bottlenecks  (Short Version)</vt:lpstr>
      <vt:lpstr>PowerPoint Presentation</vt:lpstr>
      <vt:lpstr>Reporting in Taurus</vt:lpstr>
      <vt:lpstr>Pass/Fail Criteria</vt:lpstr>
      <vt:lpstr>PowerPoint Presentation</vt:lpstr>
      <vt:lpstr>BlazeMeter SaaS  Application</vt:lpstr>
      <vt:lpstr>Prerequisites</vt:lpstr>
      <vt:lpstr>Driving BlazeMeter  from Taurus</vt:lpstr>
      <vt:lpstr>Load and Geo-Locations</vt:lpstr>
      <vt:lpstr>PowerPoint Presentation</vt:lpstr>
      <vt:lpstr>PowerPoint Presentation</vt:lpstr>
      <vt:lpstr>Perf Tests Automated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nexoQA</dc:creator>
  <cp:lastModifiedBy>Jinchuk, Lorena</cp:lastModifiedBy>
  <cp:revision>26</cp:revision>
  <dcterms:created xsi:type="dcterms:W3CDTF">2019-02-04T14:42:37Z</dcterms:created>
  <dcterms:modified xsi:type="dcterms:W3CDTF">2019-05-28T12:58:17Z</dcterms:modified>
</cp:coreProperties>
</file>