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1"/>
  </p:notesMasterIdLst>
  <p:sldIdLst>
    <p:sldId id="256" r:id="rId6"/>
    <p:sldId id="257"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3535" autoAdjust="0"/>
  </p:normalViewPr>
  <p:slideViewPr>
    <p:cSldViewPr snapToGrid="0">
      <p:cViewPr varScale="1">
        <p:scale>
          <a:sx n="70" d="100"/>
          <a:sy n="70"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5.xml"/><Relationship Id="rId14" Type="http://schemas.openxmlformats.org/officeDocument/2006/relationships/theme" Target="theme/theme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D430A-CC81-441F-B92A-D369234B509A}"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39B8F-4792-4A45-8919-05D8F2F0B2BB}" type="slidenum">
              <a:rPr lang="en-US" smtClean="0"/>
              <a:t>‹#›</a:t>
            </a:fld>
            <a:endParaRPr lang="en-US"/>
          </a:p>
        </p:txBody>
      </p:sp>
    </p:spTree>
    <p:extLst>
      <p:ext uri="{BB962C8B-B14F-4D97-AF65-F5344CB8AC3E}">
        <p14:creationId xmlns:p14="http://schemas.microsoft.com/office/powerpoint/2010/main" val="308730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happens when we really hammer our servers and crank up demand to 20,000 ticket orders and 500 bulk order? That’s a total increase in demand of over 6x, so even our upgraded server from the last example won’t be able to cope—that’s several thousands of tickets purchased per second. Instead, we will look to see the load on our servers as part of an elastic database pool.</a:t>
            </a:r>
            <a:endParaRPr lang="en-US" dirty="0"/>
          </a:p>
        </p:txBody>
      </p:sp>
      <p:sp>
        <p:nvSpPr>
          <p:cNvPr id="4" name="Slide Number Placeholder 3"/>
          <p:cNvSpPr>
            <a:spLocks noGrp="1"/>
          </p:cNvSpPr>
          <p:nvPr>
            <p:ph type="sldNum" sz="quarter" idx="10"/>
          </p:nvPr>
        </p:nvSpPr>
        <p:spPr/>
        <p:txBody>
          <a:bodyPr/>
          <a:lstStyle/>
          <a:p>
            <a:fld id="{26939B8F-4792-4A45-8919-05D8F2F0B2BB}" type="slidenum">
              <a:rPr lang="en-US" smtClean="0"/>
              <a:t>4</a:t>
            </a:fld>
            <a:endParaRPr lang="en-US"/>
          </a:p>
        </p:txBody>
      </p:sp>
    </p:spTree>
    <p:extLst>
      <p:ext uri="{BB962C8B-B14F-4D97-AF65-F5344CB8AC3E}">
        <p14:creationId xmlns:p14="http://schemas.microsoft.com/office/powerpoint/2010/main" val="342178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Look at the Customer1 database. Notice in the Resource Utilization graph that the max utilization was about 20 percent, yet the number of tickets per second increased over six times.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This value will likely vary depending on the values you specified in the load generator and the network from which you ran the test.)</a:t>
            </a:r>
            <a:endParaRPr lang="en-US" dirty="0"/>
          </a:p>
        </p:txBody>
      </p:sp>
      <p:sp>
        <p:nvSpPr>
          <p:cNvPr id="4" name="Slide Number Placeholder 3"/>
          <p:cNvSpPr>
            <a:spLocks noGrp="1"/>
          </p:cNvSpPr>
          <p:nvPr>
            <p:ph type="sldNum" sz="quarter" idx="10"/>
          </p:nvPr>
        </p:nvSpPr>
        <p:spPr/>
        <p:txBody>
          <a:bodyPr/>
          <a:lstStyle/>
          <a:p>
            <a:fld id="{26939B8F-4792-4A45-8919-05D8F2F0B2BB}" type="slidenum">
              <a:rPr lang="en-US" smtClean="0"/>
              <a:t>5</a:t>
            </a:fld>
            <a:endParaRPr lang="en-US"/>
          </a:p>
        </p:txBody>
      </p:sp>
    </p:spTree>
    <p:extLst>
      <p:ext uri="{BB962C8B-B14F-4D97-AF65-F5344CB8AC3E}">
        <p14:creationId xmlns:p14="http://schemas.microsoft.com/office/powerpoint/2010/main" val="206298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80EA6-6A9D-4813-9452-E31736F244FC}"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140444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80EA6-6A9D-4813-9452-E31736F244FC}"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15547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80EA6-6A9D-4813-9452-E31736F244FC}"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198340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80EA6-6A9D-4813-9452-E31736F244FC}"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197161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80EA6-6A9D-4813-9452-E31736F244FC}"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265047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580EA6-6A9D-4813-9452-E31736F244FC}"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11393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580EA6-6A9D-4813-9452-E31736F244FC}" type="datetimeFigureOut">
              <a:rPr lang="en-US" smtClean="0"/>
              <a:t>9/14/2015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52188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580EA6-6A9D-4813-9452-E31736F244FC}" type="datetimeFigureOut">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385602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80EA6-6A9D-4813-9452-E31736F244FC}" type="datetimeFigureOut">
              <a:rPr lang="en-US" smtClean="0"/>
              <a:t>9/14/2015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104349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80EA6-6A9D-4813-9452-E31736F244FC}"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363514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80EA6-6A9D-4813-9452-E31736F244FC}"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E4C26-700F-423A-9872-56643EDE2372}" type="slidenum">
              <a:rPr lang="en-US" smtClean="0"/>
              <a:t>‹#›</a:t>
            </a:fld>
            <a:endParaRPr lang="en-US"/>
          </a:p>
        </p:txBody>
      </p:sp>
    </p:spTree>
    <p:extLst>
      <p:ext uri="{BB962C8B-B14F-4D97-AF65-F5344CB8AC3E}">
        <p14:creationId xmlns:p14="http://schemas.microsoft.com/office/powerpoint/2010/main" val="253795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80EA6-6A9D-4813-9452-E31736F244FC}" type="datetimeFigureOut">
              <a:rPr lang="en-US" smtClean="0"/>
              <a:t>9/14/2015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E4C26-700F-423A-9872-56643EDE2372}" type="slidenum">
              <a:rPr lang="en-US" smtClean="0"/>
              <a:t>‹#›</a:t>
            </a:fld>
            <a:endParaRPr lang="en-US"/>
          </a:p>
        </p:txBody>
      </p:sp>
    </p:spTree>
    <p:extLst>
      <p:ext uri="{BB962C8B-B14F-4D97-AF65-F5344CB8AC3E}">
        <p14:creationId xmlns:p14="http://schemas.microsoft.com/office/powerpoint/2010/main" val="343533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SQL Database</a:t>
            </a:r>
            <a:endParaRPr lang="en-US" dirty="0"/>
          </a:p>
        </p:txBody>
      </p:sp>
      <p:sp>
        <p:nvSpPr>
          <p:cNvPr id="3" name="Subtitle 2"/>
          <p:cNvSpPr>
            <a:spLocks noGrp="1"/>
          </p:cNvSpPr>
          <p:nvPr>
            <p:ph type="subTitle" idx="1"/>
          </p:nvPr>
        </p:nvSpPr>
        <p:spPr/>
        <p:txBody>
          <a:bodyPr/>
          <a:lstStyle/>
          <a:p>
            <a:r>
              <a:rPr lang="en-US" dirty="0" smtClean="0"/>
              <a:t>Level-200 Demonstration Companion Slides</a:t>
            </a:r>
            <a:endParaRPr lang="en-US" dirty="0"/>
          </a:p>
        </p:txBody>
      </p:sp>
    </p:spTree>
    <p:extLst>
      <p:ext uri="{BB962C8B-B14F-4D97-AF65-F5344CB8AC3E}">
        <p14:creationId xmlns:p14="http://schemas.microsoft.com/office/powerpoint/2010/main" val="23111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Section </a:t>
            </a:r>
            <a:r>
              <a:rPr lang="en-US" dirty="0" smtClean="0"/>
              <a:t>1: </a:t>
            </a:r>
            <a:r>
              <a:rPr lang="en-US" dirty="0"/>
              <a:t>Vertical </a:t>
            </a:r>
            <a:r>
              <a:rPr lang="en-US" dirty="0" smtClean="0"/>
              <a:t>Scaling	</a:t>
            </a:r>
            <a:endParaRPr lang="en-US" dirty="0"/>
          </a:p>
        </p:txBody>
      </p:sp>
      <p:sp>
        <p:nvSpPr>
          <p:cNvPr id="4" name="Text Placeholder 3"/>
          <p:cNvSpPr>
            <a:spLocks noGrp="1"/>
          </p:cNvSpPr>
          <p:nvPr>
            <p:ph type="body" sz="half" idx="2"/>
          </p:nvPr>
        </p:nvSpPr>
        <p:spPr/>
        <p:txBody>
          <a:bodyPr/>
          <a:lstStyle/>
          <a:p>
            <a:r>
              <a:rPr lang="en-US" dirty="0" smtClean="0"/>
              <a:t>The </a:t>
            </a:r>
            <a:r>
              <a:rPr lang="en-US" dirty="0" smtClean="0"/>
              <a:t>Customer1 database set at the Basic pricing tier displays a high utilization spike in the Resource Utilization chart.</a:t>
            </a:r>
          </a:p>
          <a:p>
            <a:endParaRPr lang="en-US" dirty="0"/>
          </a:p>
        </p:txBody>
      </p:sp>
      <p:pic>
        <p:nvPicPr>
          <p:cNvPr id="10" name="Content Placeholder 9"/>
          <p:cNvPicPr>
            <a:picLocks noGrp="1" noChangeAspect="1"/>
          </p:cNvPicPr>
          <p:nvPr>
            <p:ph idx="1"/>
          </p:nvPr>
        </p:nvPicPr>
        <p:blipFill>
          <a:blip r:embed="rId2"/>
          <a:stretch>
            <a:fillRect/>
          </a:stretch>
        </p:blipFill>
        <p:spPr>
          <a:xfrm>
            <a:off x="5183188" y="1564853"/>
            <a:ext cx="6172200" cy="3718768"/>
          </a:xfrm>
          <a:prstGeom prst="rect">
            <a:avLst/>
          </a:prstGeom>
        </p:spPr>
      </p:pic>
    </p:spTree>
    <p:extLst>
      <p:ext uri="{BB962C8B-B14F-4D97-AF65-F5344CB8AC3E}">
        <p14:creationId xmlns:p14="http://schemas.microsoft.com/office/powerpoint/2010/main" val="90602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Section 2:</a:t>
            </a:r>
            <a:br>
              <a:rPr lang="en-US" dirty="0"/>
            </a:br>
            <a:r>
              <a:rPr lang="en-US" dirty="0" smtClean="0"/>
              <a:t>Azure </a:t>
            </a:r>
            <a:r>
              <a:rPr lang="en-US" dirty="0" smtClean="0"/>
              <a:t>SQL Database Elastic Database Pools</a:t>
            </a:r>
            <a:endParaRPr lang="en-US" dirty="0"/>
          </a:p>
        </p:txBody>
      </p:sp>
      <p:sp>
        <p:nvSpPr>
          <p:cNvPr id="4" name="Text Placeholder 3"/>
          <p:cNvSpPr>
            <a:spLocks noGrp="1"/>
          </p:cNvSpPr>
          <p:nvPr>
            <p:ph type="body" sz="half" idx="2"/>
          </p:nvPr>
        </p:nvSpPr>
        <p:spPr/>
        <p:txBody>
          <a:bodyPr/>
          <a:lstStyle/>
          <a:p>
            <a:r>
              <a:rPr lang="en-US" dirty="0" smtClean="0"/>
              <a:t>Here we </a:t>
            </a:r>
            <a:r>
              <a:rPr lang="en-US" dirty="0" smtClean="0"/>
              <a:t>see the </a:t>
            </a:r>
            <a:r>
              <a:rPr lang="en-US" dirty="0" smtClean="0"/>
              <a:t>Azure SQL Database Elastic Database Pool configured with Customer1 and Customer2 databases</a:t>
            </a:r>
            <a:endParaRPr lang="en-US" dirty="0"/>
          </a:p>
        </p:txBody>
      </p:sp>
      <p:pic>
        <p:nvPicPr>
          <p:cNvPr id="5" name="Content Placeholder 4"/>
          <p:cNvPicPr>
            <a:picLocks noGrp="1" noChangeAspect="1"/>
          </p:cNvPicPr>
          <p:nvPr>
            <p:ph idx="1"/>
          </p:nvPr>
        </p:nvPicPr>
        <p:blipFill>
          <a:blip r:embed="rId2"/>
          <a:stretch>
            <a:fillRect/>
          </a:stretch>
        </p:blipFill>
        <p:spPr>
          <a:xfrm>
            <a:off x="5183188" y="1573313"/>
            <a:ext cx="6172200" cy="3701849"/>
          </a:xfrm>
          <a:prstGeom prst="rect">
            <a:avLst/>
          </a:prstGeom>
        </p:spPr>
      </p:pic>
    </p:spTree>
    <p:extLst>
      <p:ext uri="{BB962C8B-B14F-4D97-AF65-F5344CB8AC3E}">
        <p14:creationId xmlns:p14="http://schemas.microsoft.com/office/powerpoint/2010/main" val="383180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Section 2: </a:t>
            </a:r>
            <a:r>
              <a:rPr lang="en-US" dirty="0" smtClean="0"/>
              <a:t/>
            </a:r>
            <a:br>
              <a:rPr lang="en-US" dirty="0" smtClean="0"/>
            </a:br>
            <a:r>
              <a:rPr lang="en-US" dirty="0" smtClean="0"/>
              <a:t>Azure </a:t>
            </a:r>
            <a:r>
              <a:rPr lang="en-US" dirty="0" smtClean="0"/>
              <a:t>SQL Database Elastic Database Pools</a:t>
            </a:r>
            <a:endParaRPr lang="en-US" dirty="0"/>
          </a:p>
        </p:txBody>
      </p:sp>
      <p:pic>
        <p:nvPicPr>
          <p:cNvPr id="5" name="Content Placeholder 4"/>
          <p:cNvPicPr>
            <a:picLocks noGrp="1" noChangeAspect="1"/>
          </p:cNvPicPr>
          <p:nvPr>
            <p:ph idx="1"/>
          </p:nvPr>
        </p:nvPicPr>
        <p:blipFill>
          <a:blip r:embed="rId3"/>
          <a:stretch>
            <a:fillRect/>
          </a:stretch>
        </p:blipFill>
        <p:spPr>
          <a:xfrm>
            <a:off x="5183188" y="1566747"/>
            <a:ext cx="6172200" cy="3714981"/>
          </a:xfrm>
          <a:prstGeom prst="rect">
            <a:avLst/>
          </a:prstGeom>
        </p:spPr>
      </p:pic>
      <p:sp>
        <p:nvSpPr>
          <p:cNvPr id="4" name="Text Placeholder 3"/>
          <p:cNvSpPr>
            <a:spLocks noGrp="1"/>
          </p:cNvSpPr>
          <p:nvPr>
            <p:ph type="body" sz="half" idx="2"/>
          </p:nvPr>
        </p:nvSpPr>
        <p:spPr/>
        <p:txBody>
          <a:bodyPr/>
          <a:lstStyle/>
          <a:p>
            <a:r>
              <a:rPr lang="en-US" dirty="0" smtClean="0"/>
              <a:t>Run </a:t>
            </a:r>
            <a:r>
              <a:rPr lang="en-US" dirty="0" smtClean="0"/>
              <a:t>a </a:t>
            </a:r>
            <a:r>
              <a:rPr lang="en-US" dirty="0" smtClean="0"/>
              <a:t>ticket purchasing load against the Elastic Database </a:t>
            </a:r>
            <a:r>
              <a:rPr lang="en-US" dirty="0" smtClean="0"/>
              <a:t>Pool.</a:t>
            </a:r>
            <a:endParaRPr lang="en-US" dirty="0" smtClean="0"/>
          </a:p>
          <a:p>
            <a:r>
              <a:rPr lang="en-US" dirty="0" smtClean="0"/>
              <a:t>Simulates purchases </a:t>
            </a:r>
            <a:r>
              <a:rPr lang="en-US" dirty="0" smtClean="0"/>
              <a:t>20000 tickets at a rate of 500 tickets at a time.</a:t>
            </a:r>
            <a:endParaRPr lang="en-US" dirty="0"/>
          </a:p>
        </p:txBody>
      </p:sp>
    </p:spTree>
    <p:extLst>
      <p:ext uri="{BB962C8B-B14F-4D97-AF65-F5344CB8AC3E}">
        <p14:creationId xmlns:p14="http://schemas.microsoft.com/office/powerpoint/2010/main" val="281996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Section 2:</a:t>
            </a:r>
            <a:r>
              <a:rPr lang="en-US" dirty="0" smtClean="0"/>
              <a:t/>
            </a:r>
            <a:br>
              <a:rPr lang="en-US" dirty="0" smtClean="0"/>
            </a:br>
            <a:r>
              <a:rPr lang="en-US" dirty="0" smtClean="0"/>
              <a:t>Azure </a:t>
            </a:r>
            <a:r>
              <a:rPr lang="en-US" dirty="0" smtClean="0"/>
              <a:t>SQL Database Elastic Database Pools</a:t>
            </a:r>
            <a:endParaRPr lang="en-US" dirty="0"/>
          </a:p>
        </p:txBody>
      </p:sp>
      <p:pic>
        <p:nvPicPr>
          <p:cNvPr id="5" name="Content Placeholder 4"/>
          <p:cNvPicPr>
            <a:picLocks noGrp="1" noChangeAspect="1"/>
          </p:cNvPicPr>
          <p:nvPr>
            <p:ph idx="1"/>
          </p:nvPr>
        </p:nvPicPr>
        <p:blipFill>
          <a:blip r:embed="rId3"/>
          <a:stretch>
            <a:fillRect/>
          </a:stretch>
        </p:blipFill>
        <p:spPr>
          <a:xfrm>
            <a:off x="5183188" y="1573313"/>
            <a:ext cx="6172200" cy="3701849"/>
          </a:xfrm>
          <a:prstGeom prst="rect">
            <a:avLst/>
          </a:prstGeom>
        </p:spPr>
      </p:pic>
      <p:sp>
        <p:nvSpPr>
          <p:cNvPr id="4" name="Text Placeholder 3"/>
          <p:cNvSpPr>
            <a:spLocks noGrp="1"/>
          </p:cNvSpPr>
          <p:nvPr>
            <p:ph type="body" sz="half" idx="2"/>
          </p:nvPr>
        </p:nvSpPr>
        <p:spPr/>
        <p:txBody>
          <a:bodyPr/>
          <a:lstStyle/>
          <a:p>
            <a:r>
              <a:rPr lang="en-US" dirty="0" smtClean="0"/>
              <a:t>Selecting the Customer1 database in the Elastic Pool shows that the Resource Utilization from the bulk ticket purchase did not cause too much of a load on the database server.</a:t>
            </a:r>
            <a:endParaRPr lang="en-US" dirty="0"/>
          </a:p>
        </p:txBody>
      </p:sp>
    </p:spTree>
    <p:extLst>
      <p:ext uri="{BB962C8B-B14F-4D97-AF65-F5344CB8AC3E}">
        <p14:creationId xmlns:p14="http://schemas.microsoft.com/office/powerpoint/2010/main" val="1695625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9C80536661BE42A8BD50D1B42D196D" ma:contentTypeVersion="4" ma:contentTypeDescription="Create a new document." ma:contentTypeScope="" ma:versionID="8513b75e8eeae9168d1c99d00c740a6c">
  <xsd:schema xmlns:xsd="http://www.w3.org/2001/XMLSchema" xmlns:xs="http://www.w3.org/2001/XMLSchema" xmlns:p="http://schemas.microsoft.com/office/2006/metadata/properties" xmlns:ns1="http://schemas.microsoft.com/sharepoint/v3" xmlns:ns2="56a3f79d-cd53-4603-85ec-a11308dc8020" targetNamespace="http://schemas.microsoft.com/office/2006/metadata/properties" ma:root="true" ma:fieldsID="de0e5fe192c8e89fe6df1dedc3d5ab91" ns1:_="" ns2:_="">
    <xsd:import namespace="http://schemas.microsoft.com/sharepoint/v3"/>
    <xsd:import namespace="56a3f79d-cd53-4603-85ec-a11308dc8020"/>
    <xsd:element name="properties">
      <xsd:complexType>
        <xsd:sequence>
          <xsd:element name="documentManagement">
            <xsd:complexType>
              <xsd:all>
                <xsd:element ref="ns2:SharedWithUsers" minOccurs="0"/>
                <xsd:element ref="ns1:IMAddres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ddress" ma:index="9" nillable="true" ma:displayName="IM Address" ma:internalName="IMAddres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a3f79d-cd53-4603-85ec-a11308dc80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ddress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5EC927C2887474D93A0A9E58373E387" ma:contentTypeVersion="0" ma:contentTypeDescription="Create a new document." ma:contentTypeScope="" ma:versionID="87925d5a9e67c9fadb5624e8d2066331">
  <xsd:schema xmlns:xsd="http://www.w3.org/2001/XMLSchema" xmlns:xs="http://www.w3.org/2001/XMLSchema" xmlns:p="http://schemas.microsoft.com/office/2006/metadata/properties" xmlns:ns2="4033ee18-6307-4399-b233-8f1c404f9888" targetNamespace="http://schemas.microsoft.com/office/2006/metadata/properties" ma:root="true" ma:fieldsID="da6dec5f8decf982c92ff3e0c0696389" ns2:_="">
    <xsd:import namespace="4033ee18-6307-4399-b233-8f1c404f988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33ee18-6307-4399-b233-8f1c404f988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40BFD1-7DE2-465E-830D-E564842E11C3}"/>
</file>

<file path=customXml/itemProps2.xml><?xml version="1.0" encoding="utf-8"?>
<ds:datastoreItem xmlns:ds="http://schemas.openxmlformats.org/officeDocument/2006/customXml" ds:itemID="{BD3DFE76-BF14-4F75-A745-87BF822CB48B}"/>
</file>

<file path=customXml/itemProps3.xml><?xml version="1.0" encoding="utf-8"?>
<ds:datastoreItem xmlns:ds="http://schemas.openxmlformats.org/officeDocument/2006/customXml" ds:itemID="{AF4C8893-931E-4BA3-BEE3-732B530F5AA5}"/>
</file>

<file path=customXml/itemProps4.xml><?xml version="1.0" encoding="utf-8"?>
<ds:datastoreItem xmlns:ds="http://schemas.openxmlformats.org/officeDocument/2006/customXml" ds:itemID="{30D5A57E-96D8-438D-BA7B-0CF4156DE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33ee18-6307-4399-b233-8f1c404f98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445</TotalTime>
  <Words>225</Words>
  <Application>Microsoft Office PowerPoint</Application>
  <PresentationFormat>Widescreen</PresentationFormat>
  <Paragraphs>17</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Azure SQL Database</vt:lpstr>
      <vt:lpstr>Demo Section 1: Vertical Scaling </vt:lpstr>
      <vt:lpstr>Demo Section 2: Azure SQL Database Elastic Database Pools</vt:lpstr>
      <vt:lpstr>Demo Section 2:  Azure SQL Database Elastic Database Pools</vt:lpstr>
      <vt:lpstr>Demo Section 2: Azure SQL Database Elastic Database Pools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Database</dc:title>
  <dc:creator>Georgi Meyer</dc:creator>
  <cp:lastModifiedBy>David Jeppesen</cp:lastModifiedBy>
  <cp:revision>12</cp:revision>
  <dcterms:created xsi:type="dcterms:W3CDTF">2015-09-11T17:59:33Z</dcterms:created>
  <dcterms:modified xsi:type="dcterms:W3CDTF">2015-09-15T00:43:55Z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0x0101007C9C80536661BE42A8BD50D1B42D196D</vt:lpwstr>
  </property>
  <property fmtid="{D5CDD505-2E9C-101B-9397-08002B2CF9AE}" pid="3" name="_dlc_DocIdItemGuid">
    <vt:lpwstr>80c82ebd-38d1-4643-9c36-09deb431b6b3</vt:lpwstr>
  </property>
</Properties>
</file>