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60"/>
  </p:normalViewPr>
  <p:slideViewPr>
    <p:cSldViewPr snapToGrid="0">
      <p:cViewPr varScale="1">
        <p:scale>
          <a:sx n="107" d="100"/>
          <a:sy n="107" d="100"/>
        </p:scale>
        <p:origin x="636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EB05AFA-0CDB-41F4-8783-8F532463121C}" type="datetimeFigureOut">
              <a:rPr lang="ko-KR" altLang="en-US"/>
              <a:pPr lvl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0092097-6D7A-4C20-9F92-8B582A0B3A6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yanolja/project/main/d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1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사각형: 둥근 모서리 3"/>
          <p:cNvSpPr/>
          <p:nvPr/>
        </p:nvSpPr>
        <p:spPr>
          <a:xfrm>
            <a:off x="9328727" y="3888509"/>
            <a:ext cx="2041237" cy="3602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E3376"/>
              </a:gs>
              <a:gs pos="100000">
                <a:srgbClr val="ED2578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50182" y="4068618"/>
            <a:ext cx="4585508" cy="3871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b="1">
                <a:solidFill>
                  <a:schemeClr val="bg1"/>
                </a:solidFill>
              </a:rPr>
              <a:t>1</a:t>
            </a:r>
            <a:r>
              <a:rPr lang="ko-KR" altLang="en-US" sz="2000" b="1">
                <a:solidFill>
                  <a:schemeClr val="bg1"/>
                </a:solidFill>
              </a:rPr>
              <a:t>조 배승환 박범 왕혜민 이종원 양세리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164" y="2"/>
            <a:ext cx="11397672" cy="681036"/>
          </a:xfrm>
          <a:gradFill flip="none" rotWithShape="1">
            <a:gsLst>
              <a:gs pos="0">
                <a:srgbClr val="F16368"/>
              </a:gs>
              <a:gs pos="100000">
                <a:srgbClr val="ED1F79"/>
              </a:gs>
            </a:gsLst>
            <a:lin ang="4800000" scaled="0"/>
            <a:tileRect/>
          </a:gradFill>
        </p:spPr>
        <p:txBody>
          <a:bodyPr>
            <a:normAutofit fontScale="90000"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  <a:latin typeface="+mj-ea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목 차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701964" y="960583"/>
            <a:ext cx="10788072" cy="5588000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37087" y="2965767"/>
            <a:ext cx="6816437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ko-KR" sz="3200" b="1" i="0">
                <a:solidFill>
                  <a:srgbClr val="ED1F79"/>
                </a:solidFill>
              </a:rPr>
              <a:t>ᆞ </a:t>
            </a:r>
            <a:r>
              <a:rPr lang="ko-KR" altLang="en-US" sz="3200" b="1">
                <a:solidFill>
                  <a:srgbClr val="F1616C"/>
                </a:solidFill>
              </a:rPr>
              <a:t>페이지</a:t>
            </a:r>
            <a:r>
              <a:rPr lang="ko-KR" altLang="en-US" sz="3200" b="1">
                <a:solidFill>
                  <a:srgbClr val="ED1F79"/>
                </a:solidFill>
              </a:rPr>
              <a:t> </a:t>
            </a:r>
            <a:r>
              <a:rPr lang="ko-KR" altLang="en-US" sz="3200" b="1" i="0">
                <a:solidFill>
                  <a:srgbClr val="EE2979"/>
                </a:solidFill>
              </a:rPr>
              <a:t>알고리즘</a:t>
            </a:r>
            <a:endParaRPr lang="ko-KR" altLang="en-US" sz="3200" b="1">
              <a:solidFill>
                <a:srgbClr val="EE297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7087" y="2362517"/>
            <a:ext cx="7038109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ko-KR" sz="3200" b="1" i="0">
                <a:solidFill>
                  <a:srgbClr val="ED1F79"/>
                </a:solidFill>
              </a:rPr>
              <a:t>ᆞ </a:t>
            </a:r>
            <a:r>
              <a:rPr lang="en-US" altLang="ko-KR" sz="3200" b="1" i="0">
                <a:solidFill>
                  <a:srgbClr val="F1616C"/>
                </a:solidFill>
              </a:rPr>
              <a:t>DB</a:t>
            </a:r>
            <a:r>
              <a:rPr lang="ko-KR" altLang="en-US" sz="3200" b="1" i="0">
                <a:solidFill>
                  <a:srgbClr val="F1616C"/>
                </a:solidFill>
              </a:rPr>
              <a:t>테이블 </a:t>
            </a:r>
            <a:r>
              <a:rPr lang="ko-KR" altLang="en-US" sz="3200" b="1" i="0">
                <a:solidFill>
                  <a:srgbClr val="EE2979"/>
                </a:solidFill>
              </a:rPr>
              <a:t>디자인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9967" y="5116830"/>
            <a:ext cx="8774545" cy="805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ko-KR" sz="4700" b="1" i="0">
                <a:solidFill>
                  <a:srgbClr val="ED1F79"/>
                </a:solidFill>
              </a:rPr>
              <a:t>ᆞ </a:t>
            </a:r>
            <a:r>
              <a:rPr lang="ko-KR" altLang="en-US" sz="4700" b="1" i="0">
                <a:solidFill>
                  <a:srgbClr val="F1616C"/>
                </a:solidFill>
              </a:rPr>
              <a:t>프로젝트를 </a:t>
            </a:r>
            <a:r>
              <a:rPr lang="ko-KR" altLang="en-US" sz="4700" b="1" i="0">
                <a:solidFill>
                  <a:srgbClr val="EE2979"/>
                </a:solidFill>
              </a:rPr>
              <a:t>진행하며</a:t>
            </a:r>
            <a:endParaRPr lang="ko-KR" altLang="en-US" sz="4700" b="1">
              <a:solidFill>
                <a:srgbClr val="EE297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7087" y="3569017"/>
            <a:ext cx="7038110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ko-KR" sz="3200" b="1" i="0">
                <a:solidFill>
                  <a:srgbClr val="ED1F79"/>
                </a:solidFill>
              </a:rPr>
              <a:t>ᆞ </a:t>
            </a:r>
            <a:r>
              <a:rPr lang="ko-KR" altLang="en-US" sz="3200" b="1" i="0">
                <a:solidFill>
                  <a:srgbClr val="F1616C"/>
                </a:solidFill>
              </a:rPr>
              <a:t>팀원 별 </a:t>
            </a:r>
            <a:r>
              <a:rPr lang="ko-KR" altLang="en-US" sz="3200" b="1" i="0">
                <a:solidFill>
                  <a:srgbClr val="EE2979"/>
                </a:solidFill>
              </a:rPr>
              <a:t>파트 분배</a:t>
            </a:r>
            <a:endParaRPr lang="ko-KR" altLang="en-US" sz="3200" b="1">
              <a:solidFill>
                <a:srgbClr val="EE2979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209967" y="1484630"/>
            <a:ext cx="7038109" cy="805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ko-KR" sz="4700" b="1" i="0">
                <a:solidFill>
                  <a:srgbClr val="ED1F79"/>
                </a:solidFill>
              </a:rPr>
              <a:t>ᆞ </a:t>
            </a:r>
            <a:r>
              <a:rPr lang="ko-KR" altLang="en-US" sz="4700" b="1" i="0">
                <a:solidFill>
                  <a:srgbClr val="F1616C"/>
                </a:solidFill>
              </a:rPr>
              <a:t>프로젝트 </a:t>
            </a:r>
            <a:r>
              <a:rPr lang="ko-KR" altLang="en-US" sz="4700" b="1" i="0">
                <a:solidFill>
                  <a:srgbClr val="EE2979"/>
                </a:solidFill>
              </a:rPr>
              <a:t>개요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2337087" y="4172267"/>
            <a:ext cx="5133110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ko-KR" sz="3200" b="1" i="0">
                <a:solidFill>
                  <a:srgbClr val="ED1F79"/>
                </a:solidFill>
              </a:rPr>
              <a:t>ᆞ </a:t>
            </a:r>
            <a:r>
              <a:rPr lang="en-US" altLang="ko-KR" sz="3200" b="1" i="0">
                <a:solidFill>
                  <a:srgbClr val="F1616C"/>
                </a:solidFill>
              </a:rPr>
              <a:t>Yanolja</a:t>
            </a:r>
            <a:r>
              <a:rPr lang="ko-KR" altLang="en-US" sz="3200" b="1" i="0">
                <a:solidFill>
                  <a:srgbClr val="EE2979"/>
                </a:solidFill>
              </a:rPr>
              <a:t> 페이지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26"/>
          <p:cNvSpPr/>
          <p:nvPr/>
        </p:nvSpPr>
        <p:spPr>
          <a:xfrm>
            <a:off x="10083299" y="2477450"/>
            <a:ext cx="1747349" cy="1932074"/>
          </a:xfrm>
          <a:prstGeom prst="roundRect">
            <a:avLst>
              <a:gd name="adj" fmla="val 7907"/>
            </a:avLst>
          </a:prstGeom>
          <a:solidFill>
            <a:srgbClr val="FE659A"/>
          </a:solidFill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endParaRPr lang="en-US" altLang="ko-KR" sz="2400" b="1" i="0">
              <a:solidFill>
                <a:srgbClr val="EE3B75"/>
              </a:solidFill>
            </a:endParaRPr>
          </a:p>
        </p:txBody>
      </p:sp>
      <p:sp>
        <p:nvSpPr>
          <p:cNvPr id="41" name="화살표: 오른쪽 40"/>
          <p:cNvSpPr/>
          <p:nvPr/>
        </p:nvSpPr>
        <p:spPr>
          <a:xfrm>
            <a:off x="4636718" y="3177343"/>
            <a:ext cx="513190" cy="4647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26"/>
          <p:cNvSpPr/>
          <p:nvPr/>
        </p:nvSpPr>
        <p:spPr>
          <a:xfrm>
            <a:off x="2815725" y="2356786"/>
            <a:ext cx="1729977" cy="210589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DB </a:t>
            </a:r>
            <a:r>
              <a:rPr lang="ko-KR" altLang="en-US" sz="2400" b="1" i="0">
                <a:solidFill>
                  <a:srgbClr val="EE3B75"/>
                </a:solidFill>
              </a:rPr>
              <a:t>테이블 </a:t>
            </a:r>
          </a:p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디자인</a:t>
            </a:r>
          </a:p>
        </p:txBody>
      </p:sp>
      <p:sp>
        <p:nvSpPr>
          <p:cNvPr id="50" name="사각형: 둥근 모서리 26"/>
          <p:cNvSpPr/>
          <p:nvPr/>
        </p:nvSpPr>
        <p:spPr>
          <a:xfrm>
            <a:off x="5240925" y="2356786"/>
            <a:ext cx="1666477" cy="210589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페이지</a:t>
            </a:r>
          </a:p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설계 도안</a:t>
            </a:r>
          </a:p>
        </p:txBody>
      </p:sp>
      <p:sp>
        <p:nvSpPr>
          <p:cNvPr id="51" name="사각형: 둥근 모서리 26"/>
          <p:cNvSpPr/>
          <p:nvPr/>
        </p:nvSpPr>
        <p:spPr>
          <a:xfrm>
            <a:off x="7602625" y="2766361"/>
            <a:ext cx="1725442" cy="210589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JSP</a:t>
            </a:r>
            <a:r>
              <a:rPr lang="ko-KR" altLang="en-US" sz="2400" b="1" i="0">
                <a:solidFill>
                  <a:srgbClr val="EE3B75"/>
                </a:solidFill>
              </a:rPr>
              <a:t>,</a:t>
            </a:r>
          </a:p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DTO,DAO</a:t>
            </a:r>
          </a:p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Servlet</a:t>
            </a:r>
          </a:p>
        </p:txBody>
      </p:sp>
      <p:sp>
        <p:nvSpPr>
          <p:cNvPr id="52" name="화살표: 오른쪽 40"/>
          <p:cNvSpPr/>
          <p:nvPr/>
        </p:nvSpPr>
        <p:spPr>
          <a:xfrm>
            <a:off x="6998418" y="3177343"/>
            <a:ext cx="513190" cy="4647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40"/>
          <p:cNvSpPr/>
          <p:nvPr/>
        </p:nvSpPr>
        <p:spPr>
          <a:xfrm>
            <a:off x="9469882" y="3177343"/>
            <a:ext cx="513190" cy="4647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26"/>
          <p:cNvSpPr/>
          <p:nvPr/>
        </p:nvSpPr>
        <p:spPr>
          <a:xfrm>
            <a:off x="10245539" y="2661586"/>
            <a:ext cx="1444229" cy="1534392"/>
          </a:xfrm>
          <a:prstGeom prst="roundRect">
            <a:avLst>
              <a:gd name="adj" fmla="val 7907"/>
            </a:avLst>
          </a:prstGeom>
          <a:solidFill>
            <a:schemeClr val="bg1"/>
          </a:solidFill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Servlet</a:t>
            </a:r>
            <a:r>
              <a:rPr lang="ko-KR" altLang="en-US" sz="2400" b="1" i="0">
                <a:solidFill>
                  <a:srgbClr val="EE3B75"/>
                </a:solidFill>
              </a:rPr>
              <a:t> </a:t>
            </a:r>
          </a:p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통합</a:t>
            </a:r>
          </a:p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Web</a:t>
            </a:r>
          </a:p>
        </p:txBody>
      </p:sp>
      <p:sp>
        <p:nvSpPr>
          <p:cNvPr id="59" name="화살표: 오른쪽 40"/>
          <p:cNvSpPr/>
          <p:nvPr/>
        </p:nvSpPr>
        <p:spPr>
          <a:xfrm>
            <a:off x="2211518" y="3177343"/>
            <a:ext cx="513190" cy="4647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26"/>
          <p:cNvSpPr/>
          <p:nvPr/>
        </p:nvSpPr>
        <p:spPr>
          <a:xfrm>
            <a:off x="390524" y="2356786"/>
            <a:ext cx="1729977" cy="210589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주제 선정</a:t>
            </a:r>
          </a:p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및 </a:t>
            </a:r>
          </a:p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계획 수립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164" y="2"/>
            <a:ext cx="11397672" cy="681036"/>
          </a:xfrm>
          <a:gradFill flip="none" rotWithShape="1">
            <a:gsLst>
              <a:gs pos="0">
                <a:srgbClr val="F16368"/>
              </a:gs>
              <a:gs pos="100000">
                <a:srgbClr val="ED1F79"/>
              </a:gs>
            </a:gsLst>
            <a:lin ang="5400000" scaled="0"/>
            <a:tileRect/>
          </a:gradFill>
        </p:spPr>
        <p:txBody>
          <a:bodyPr>
            <a:normAutofit fontScale="90000"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  <a:latin typeface="+mj-ea"/>
              </a:rPr>
              <a:t>	</a:t>
            </a:r>
            <a:r>
              <a:rPr lang="ko-KR" altLang="en-US" sz="4222" b="1" i="0">
                <a:solidFill>
                  <a:srgbClr val="F1616C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프로젝트 개요</a:t>
            </a:r>
          </a:p>
        </p:txBody>
      </p:sp>
      <p:sp>
        <p:nvSpPr>
          <p:cNvPr id="53" name="사각형: 둥근 모서리 26"/>
          <p:cNvSpPr/>
          <p:nvPr/>
        </p:nvSpPr>
        <p:spPr>
          <a:xfrm>
            <a:off x="7599407" y="2040402"/>
            <a:ext cx="1713346" cy="654463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팀원 별</a:t>
            </a:r>
          </a:p>
        </p:txBody>
      </p:sp>
      <p:sp>
        <p:nvSpPr>
          <p:cNvPr id="58" name="위로 구부러진 화살표 57"/>
          <p:cNvSpPr/>
          <p:nvPr/>
        </p:nvSpPr>
        <p:spPr>
          <a:xfrm>
            <a:off x="6535357" y="4999859"/>
            <a:ext cx="4293810" cy="740833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1616C"/>
          </a:solidFill>
          <a:ln>
            <a:solidFill>
              <a:srgbClr val="F1616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사각형: 둥근 모서리 26"/>
          <p:cNvSpPr/>
          <p:nvPr/>
        </p:nvSpPr>
        <p:spPr>
          <a:xfrm>
            <a:off x="7614103" y="5536833"/>
            <a:ext cx="1903847" cy="654463"/>
          </a:xfrm>
          <a:prstGeom prst="roundRect">
            <a:avLst>
              <a:gd name="adj" fmla="val 7907"/>
            </a:avLst>
          </a:prstGeom>
          <a:solidFill>
            <a:schemeClr val="bg1"/>
          </a:solidFill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통합 </a:t>
            </a:r>
            <a:r>
              <a:rPr lang="en-US" altLang="ko-KR" sz="2400" b="1" i="0">
                <a:solidFill>
                  <a:srgbClr val="EE3B75"/>
                </a:solidFill>
              </a:rPr>
              <a:t>CSS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164" y="2"/>
            <a:ext cx="11397672" cy="681036"/>
          </a:xfrm>
          <a:gradFill flip="none" rotWithShape="1">
            <a:gsLst>
              <a:gs pos="0">
                <a:srgbClr val="F16368"/>
              </a:gs>
              <a:gs pos="100000">
                <a:srgbClr val="ED1F79"/>
              </a:gs>
            </a:gsLst>
            <a:lin ang="5400000" scaled="0"/>
            <a:tileRect/>
          </a:gradFill>
        </p:spPr>
        <p:txBody>
          <a:bodyPr>
            <a:normAutofit fontScale="90000"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  <a:latin typeface="+mj-ea"/>
              </a:rPr>
              <a:t>	DB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테이블 디자인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701964" y="960583"/>
            <a:ext cx="10788072" cy="5588000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9920" y="1377556"/>
            <a:ext cx="7377342" cy="4956227"/>
          </a:xfrm>
          <a:prstGeom prst="rect">
            <a:avLst/>
          </a:prstGeom>
        </p:spPr>
      </p:pic>
      <p:sp>
        <p:nvSpPr>
          <p:cNvPr id="10" name="사각형: 둥근 모서리 26"/>
          <p:cNvSpPr/>
          <p:nvPr/>
        </p:nvSpPr>
        <p:spPr>
          <a:xfrm>
            <a:off x="2668152" y="1168948"/>
            <a:ext cx="1903847" cy="36720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basket</a:t>
            </a:r>
          </a:p>
        </p:txBody>
      </p:sp>
      <p:sp>
        <p:nvSpPr>
          <p:cNvPr id="11" name="사각형: 둥근 모서리 26"/>
          <p:cNvSpPr/>
          <p:nvPr/>
        </p:nvSpPr>
        <p:spPr>
          <a:xfrm>
            <a:off x="7613290" y="1018968"/>
            <a:ext cx="1903847" cy="36720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room</a:t>
            </a:r>
          </a:p>
        </p:txBody>
      </p:sp>
      <p:sp>
        <p:nvSpPr>
          <p:cNvPr id="12" name="사각형: 둥근 모서리 26"/>
          <p:cNvSpPr/>
          <p:nvPr/>
        </p:nvSpPr>
        <p:spPr>
          <a:xfrm>
            <a:off x="5662934" y="2243610"/>
            <a:ext cx="1903847" cy="36720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building</a:t>
            </a:r>
          </a:p>
        </p:txBody>
      </p:sp>
      <p:sp>
        <p:nvSpPr>
          <p:cNvPr id="13" name="사각형: 둥근 모서리 26"/>
          <p:cNvSpPr/>
          <p:nvPr/>
        </p:nvSpPr>
        <p:spPr>
          <a:xfrm>
            <a:off x="2487932" y="4889443"/>
            <a:ext cx="1903847" cy="36720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guest</a:t>
            </a:r>
          </a:p>
        </p:txBody>
      </p:sp>
      <p:sp>
        <p:nvSpPr>
          <p:cNvPr id="14" name="사각형: 둥근 모서리 26"/>
          <p:cNvSpPr/>
          <p:nvPr/>
        </p:nvSpPr>
        <p:spPr>
          <a:xfrm>
            <a:off x="4572000" y="3876467"/>
            <a:ext cx="1903847" cy="36720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review</a:t>
            </a:r>
          </a:p>
        </p:txBody>
      </p:sp>
      <p:sp>
        <p:nvSpPr>
          <p:cNvPr id="15" name="사각형: 둥근 모서리 26"/>
          <p:cNvSpPr/>
          <p:nvPr/>
        </p:nvSpPr>
        <p:spPr>
          <a:xfrm>
            <a:off x="7038765" y="4904562"/>
            <a:ext cx="1903847" cy="36720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en-US" altLang="ko-KR" sz="2400" b="1" i="0">
                <a:solidFill>
                  <a:srgbClr val="EE3B75"/>
                </a:solidFill>
              </a:rPr>
              <a:t>buy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164" y="2"/>
            <a:ext cx="11397672" cy="681036"/>
          </a:xfrm>
          <a:gradFill flip="none" rotWithShape="1">
            <a:gsLst>
              <a:gs pos="0">
                <a:srgbClr val="F16368"/>
              </a:gs>
              <a:gs pos="100000">
                <a:srgbClr val="ED1F79"/>
              </a:gs>
            </a:gsLst>
            <a:lin ang="5400000" scaled="0"/>
            <a:tileRect/>
          </a:gradFill>
        </p:spPr>
        <p:txBody>
          <a:bodyPr>
            <a:normAutofit fontScale="90000"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  <a:latin typeface="+mj-ea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페이지 알고리즘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701964" y="960583"/>
            <a:ext cx="10788072" cy="5588000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5234" y="1049481"/>
            <a:ext cx="4981479" cy="2802082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8567" y="3940461"/>
            <a:ext cx="4384196" cy="246611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85407" y="1049481"/>
            <a:ext cx="4781359" cy="268951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79365" y="3851563"/>
            <a:ext cx="4384196" cy="2466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164" y="2"/>
            <a:ext cx="11397672" cy="681036"/>
          </a:xfrm>
          <a:gradFill flip="none" rotWithShape="1">
            <a:gsLst>
              <a:gs pos="0">
                <a:srgbClr val="F16368"/>
              </a:gs>
              <a:gs pos="100000">
                <a:srgbClr val="ED1F79"/>
              </a:gs>
            </a:gsLst>
            <a:lin ang="5400000" scaled="0"/>
            <a:tileRect/>
          </a:gradFill>
        </p:spPr>
        <p:txBody>
          <a:bodyPr>
            <a:normAutofit fontScale="90000"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  <a:latin typeface="+mj-ea"/>
              </a:rPr>
              <a:t>	</a:t>
            </a:r>
            <a:r>
              <a:rPr lang="ko-KR" altLang="en-US" sz="4222" b="1" i="0">
                <a:solidFill>
                  <a:srgbClr val="F1616C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팀원 별 파트 분배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701964" y="960583"/>
            <a:ext cx="10788072" cy="5588000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17573" y="1344930"/>
            <a:ext cx="1533235" cy="45831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ko-KR" altLang="en-US" sz="2400" b="1" i="0">
                <a:solidFill>
                  <a:srgbClr val="EE3B75"/>
                </a:solidFill>
              </a:rPr>
              <a:t>배 승 환</a:t>
            </a:r>
            <a:endParaRPr lang="ko-KR" altLang="en-US" sz="2400" b="1">
              <a:solidFill>
                <a:srgbClr val="EE3B75"/>
              </a:solidFill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667827" y="1323108"/>
            <a:ext cx="2856346" cy="210589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49436" y="1716405"/>
            <a:ext cx="3954311" cy="19921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1626C"/>
                </a:solidFill>
              </a:rPr>
              <a:t>홈</a:t>
            </a:r>
            <a:r>
              <a:rPr lang="en-US" altLang="ko-KR" sz="2000" b="1" dirty="0">
                <a:solidFill>
                  <a:srgbClr val="F1626C"/>
                </a:solidFill>
              </a:rPr>
              <a:t>,</a:t>
            </a:r>
            <a:r>
              <a:rPr lang="ko-KR" altLang="en-US" sz="2000" b="1" dirty="0">
                <a:solidFill>
                  <a:srgbClr val="F1626C"/>
                </a:solidFill>
              </a:rPr>
              <a:t> 지역별 숙소</a:t>
            </a:r>
          </a:p>
          <a:p>
            <a:pPr algn="ctr"/>
            <a:r>
              <a:rPr lang="ko-KR" altLang="en-US" sz="4400" b="1" dirty="0">
                <a:solidFill>
                  <a:srgbClr val="F1626C"/>
                </a:solidFill>
              </a:rPr>
              <a:t>코드 취합</a:t>
            </a:r>
          </a:p>
          <a:p>
            <a:pPr algn="ctr"/>
            <a:endParaRPr lang="en-US" altLang="ko-KR" sz="2000" b="1" dirty="0">
              <a:solidFill>
                <a:srgbClr val="EE2C79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EE2C79"/>
                </a:solidFill>
              </a:rPr>
              <a:t>DB</a:t>
            </a:r>
            <a:r>
              <a:rPr lang="ko-KR" altLang="en-US" sz="2000" b="1" dirty="0">
                <a:solidFill>
                  <a:srgbClr val="EE2C79"/>
                </a:solidFill>
              </a:rPr>
              <a:t>테이블 디자인</a:t>
            </a:r>
          </a:p>
          <a:p>
            <a:pPr algn="ctr"/>
            <a:endParaRPr lang="ko-KR" altLang="en-US" sz="2000" b="1" dirty="0">
              <a:solidFill>
                <a:srgbClr val="F1626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8131" y="1354455"/>
            <a:ext cx="1533235" cy="4585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ko-KR" altLang="en-US" sz="2400" b="1" i="0">
                <a:solidFill>
                  <a:srgbClr val="EE3B75"/>
                </a:solidFill>
              </a:rPr>
              <a:t>왕 혜 민</a:t>
            </a:r>
            <a:endParaRPr lang="ko-KR" altLang="en-US" sz="2400" b="1">
              <a:solidFill>
                <a:srgbClr val="EE3B75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139537" y="1323108"/>
            <a:ext cx="2856346" cy="210589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76484" y="1735455"/>
            <a:ext cx="2669306" cy="1615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1626C"/>
                </a:solidFill>
              </a:rPr>
              <a:t>숙소 정보</a:t>
            </a:r>
          </a:p>
          <a:p>
            <a:pPr algn="ctr"/>
            <a:r>
              <a:rPr lang="en-US" altLang="ko-KR" sz="2000" b="1" dirty="0">
                <a:solidFill>
                  <a:srgbClr val="F1626C"/>
                </a:solidFill>
              </a:rPr>
              <a:t> </a:t>
            </a:r>
            <a:r>
              <a:rPr lang="ko-KR" altLang="en-US" sz="2000" b="1" dirty="0">
                <a:solidFill>
                  <a:srgbClr val="F1626C"/>
                </a:solidFill>
              </a:rPr>
              <a:t>예약</a:t>
            </a:r>
          </a:p>
          <a:p>
            <a:pPr algn="ctr"/>
            <a:r>
              <a:rPr lang="en-US" altLang="ko-KR" sz="2000" b="1" dirty="0">
                <a:solidFill>
                  <a:srgbClr val="F1626C"/>
                </a:solidFill>
              </a:rPr>
              <a:t> </a:t>
            </a:r>
            <a:r>
              <a:rPr lang="ko-KR" altLang="en-US" sz="2000" b="1" dirty="0">
                <a:solidFill>
                  <a:srgbClr val="F1626C"/>
                </a:solidFill>
              </a:rPr>
              <a:t>결제</a:t>
            </a:r>
            <a:r>
              <a:rPr lang="en-US" altLang="ko-KR" sz="2000" b="1" dirty="0">
                <a:solidFill>
                  <a:srgbClr val="F1626C"/>
                </a:solidFill>
              </a:rPr>
              <a:t> </a:t>
            </a:r>
          </a:p>
          <a:p>
            <a:pPr algn="ctr"/>
            <a:r>
              <a:rPr lang="en-US" altLang="ko-KR" sz="2000" b="1" dirty="0">
                <a:solidFill>
                  <a:srgbClr val="F1626C"/>
                </a:solidFill>
              </a:rPr>
              <a:t>CSS</a:t>
            </a:r>
          </a:p>
          <a:p>
            <a:pPr algn="ctr"/>
            <a:r>
              <a:rPr lang="en-US" altLang="ko-KR" sz="2000" b="1" dirty="0">
                <a:solidFill>
                  <a:srgbClr val="EE2C79"/>
                </a:solidFill>
              </a:rPr>
              <a:t>DB</a:t>
            </a:r>
            <a:r>
              <a:rPr lang="ko-KR" altLang="en-US" sz="2000" b="1" dirty="0">
                <a:solidFill>
                  <a:srgbClr val="EE2C79"/>
                </a:solidFill>
              </a:rPr>
              <a:t>데이터 스크립트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62468" y="1344930"/>
            <a:ext cx="1533235" cy="45831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ko-KR" altLang="en-US" sz="2400" b="1" i="0">
                <a:solidFill>
                  <a:srgbClr val="EE3B75"/>
                </a:solidFill>
              </a:rPr>
              <a:t>박   범</a:t>
            </a:r>
            <a:endParaRPr lang="ko-KR" altLang="en-US" sz="2400" b="1">
              <a:solidFill>
                <a:srgbClr val="EE3B75"/>
              </a:solidFill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8186879" y="1323108"/>
            <a:ext cx="2856346" cy="210589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223826" y="1725930"/>
            <a:ext cx="2791690" cy="16242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1626C"/>
                </a:solidFill>
              </a:rPr>
              <a:t>장바구니 </a:t>
            </a:r>
          </a:p>
          <a:p>
            <a:pPr algn="ctr"/>
            <a:r>
              <a:rPr lang="ko-KR" altLang="en-US" sz="2000" b="1" dirty="0">
                <a:solidFill>
                  <a:srgbClr val="F1626C"/>
                </a:solidFill>
              </a:rPr>
              <a:t>회원가입</a:t>
            </a:r>
            <a:r>
              <a:rPr lang="en-US" altLang="ko-KR" sz="2000" b="1" dirty="0">
                <a:solidFill>
                  <a:srgbClr val="F1626C"/>
                </a:solidFill>
              </a:rPr>
              <a:t> </a:t>
            </a:r>
          </a:p>
          <a:p>
            <a:pPr algn="ctr"/>
            <a:r>
              <a:rPr lang="ko-KR" altLang="en-US" sz="2000" b="1" dirty="0">
                <a:solidFill>
                  <a:srgbClr val="F1626C"/>
                </a:solidFill>
              </a:rPr>
              <a:t>결제</a:t>
            </a:r>
          </a:p>
          <a:p>
            <a:pPr algn="ctr"/>
            <a:endParaRPr lang="en-US" altLang="ko-KR" sz="2000" b="1" dirty="0">
              <a:solidFill>
                <a:srgbClr val="EE2C79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EE2C79"/>
                </a:solidFill>
              </a:rPr>
              <a:t>DB</a:t>
            </a:r>
            <a:r>
              <a:rPr lang="ko-KR" altLang="en-US" sz="2000" b="1" dirty="0">
                <a:solidFill>
                  <a:srgbClr val="EE2C79"/>
                </a:solidFill>
              </a:rPr>
              <a:t>테이블 디자인</a:t>
            </a:r>
            <a:endParaRPr lang="ko-KR" altLang="en-US" sz="2000" b="1" dirty="0">
              <a:solidFill>
                <a:srgbClr val="F1626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69020" y="3983799"/>
            <a:ext cx="1533235" cy="4612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ko-KR" altLang="en-US" sz="2400" b="1" i="0" dirty="0">
                <a:solidFill>
                  <a:srgbClr val="EE3B75"/>
                </a:solidFill>
              </a:rPr>
              <a:t>양 세 리</a:t>
            </a:r>
            <a:endParaRPr lang="ko-KR" altLang="en-US" sz="2400" b="1" dirty="0">
              <a:solidFill>
                <a:srgbClr val="EE3B75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6468918" y="3935845"/>
            <a:ext cx="2856346" cy="210589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593133" y="4374920"/>
            <a:ext cx="2669306" cy="1920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1626C"/>
                </a:solidFill>
              </a:rPr>
              <a:t>마이페이지</a:t>
            </a:r>
          </a:p>
          <a:p>
            <a:pPr algn="ctr"/>
            <a:r>
              <a:rPr lang="ko-KR" altLang="en-US" sz="2000" b="1" dirty="0">
                <a:solidFill>
                  <a:srgbClr val="F1626C"/>
                </a:solidFill>
              </a:rPr>
              <a:t>로그인</a:t>
            </a:r>
          </a:p>
          <a:p>
            <a:pPr algn="ctr"/>
            <a:endParaRPr lang="en-US" altLang="ko-KR" sz="2000" b="1" dirty="0">
              <a:solidFill>
                <a:srgbClr val="EE2C79"/>
              </a:solidFill>
            </a:endParaRPr>
          </a:p>
          <a:p>
            <a:pPr algn="ctr"/>
            <a:endParaRPr lang="en-US" altLang="ko-KR" sz="2000" b="1" dirty="0">
              <a:solidFill>
                <a:srgbClr val="EE2C79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EE2C79"/>
                </a:solidFill>
              </a:rPr>
              <a:t>DB</a:t>
            </a:r>
            <a:r>
              <a:rPr lang="ko-KR" altLang="en-US" sz="2000" b="1" dirty="0">
                <a:solidFill>
                  <a:srgbClr val="EE2C79"/>
                </a:solidFill>
              </a:rPr>
              <a:t>데이터 스크립트</a:t>
            </a:r>
          </a:p>
          <a:p>
            <a:pPr algn="ctr"/>
            <a:endParaRPr lang="en-US" altLang="ko-KR" sz="2000" b="1" dirty="0">
              <a:solidFill>
                <a:srgbClr val="F1626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44193" y="4020104"/>
            <a:ext cx="1533235" cy="4612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ko-KR" altLang="en-US" sz="2400" b="1" i="0" dirty="0">
                <a:solidFill>
                  <a:srgbClr val="EE3B75"/>
                </a:solidFill>
              </a:rPr>
              <a:t>이 종 원</a:t>
            </a:r>
            <a:endParaRPr lang="ko-KR" altLang="en-US" sz="2400" b="1" dirty="0">
              <a:solidFill>
                <a:srgbClr val="EE3B75"/>
              </a:solidFill>
            </a:endParaRPr>
          </a:p>
        </p:txBody>
      </p:sp>
      <p:sp>
        <p:nvSpPr>
          <p:cNvPr id="39" name="사각형: 둥근 모서리 38"/>
          <p:cNvSpPr/>
          <p:nvPr/>
        </p:nvSpPr>
        <p:spPr>
          <a:xfrm>
            <a:off x="2940628" y="3935845"/>
            <a:ext cx="2856346" cy="2105892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ㅎ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34148" y="4419311"/>
            <a:ext cx="2669306" cy="1622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1626C"/>
                </a:solidFill>
              </a:rPr>
              <a:t>방 정보</a:t>
            </a:r>
          </a:p>
          <a:p>
            <a:pPr algn="ctr"/>
            <a:r>
              <a:rPr lang="en-US" altLang="ko-KR" sz="2000" b="1" dirty="0">
                <a:solidFill>
                  <a:srgbClr val="F1626C"/>
                </a:solidFill>
              </a:rPr>
              <a:t> </a:t>
            </a:r>
            <a:r>
              <a:rPr lang="ko-KR" altLang="en-US" sz="2000" b="1" dirty="0">
                <a:solidFill>
                  <a:srgbClr val="F1626C"/>
                </a:solidFill>
              </a:rPr>
              <a:t>리뷰</a:t>
            </a:r>
          </a:p>
          <a:p>
            <a:pPr algn="ctr"/>
            <a:endParaRPr lang="en-US" altLang="ko-KR" sz="2000" b="1" dirty="0">
              <a:solidFill>
                <a:srgbClr val="F1626C"/>
              </a:solidFill>
            </a:endParaRPr>
          </a:p>
          <a:p>
            <a:pPr algn="ctr"/>
            <a:endParaRPr lang="en-US" altLang="ko-KR" sz="2000" b="1" dirty="0">
              <a:solidFill>
                <a:srgbClr val="F1626C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EE2C79"/>
                </a:solidFill>
              </a:rPr>
              <a:t>DB</a:t>
            </a:r>
            <a:r>
              <a:rPr lang="ko-KR" altLang="en-US" sz="2000" b="1" dirty="0">
                <a:solidFill>
                  <a:srgbClr val="EE2C79"/>
                </a:solidFill>
              </a:rPr>
              <a:t>데이터 스크립트</a:t>
            </a:r>
          </a:p>
        </p:txBody>
      </p:sp>
      <p:sp>
        <p:nvSpPr>
          <p:cNvPr id="41" name="화살표: 오른쪽 40"/>
          <p:cNvSpPr/>
          <p:nvPr/>
        </p:nvSpPr>
        <p:spPr>
          <a:xfrm>
            <a:off x="4089403" y="2126672"/>
            <a:ext cx="513190" cy="4647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/>
          <p:cNvSpPr/>
          <p:nvPr/>
        </p:nvSpPr>
        <p:spPr>
          <a:xfrm rot="10800000">
            <a:off x="7609611" y="2126672"/>
            <a:ext cx="513190" cy="4647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/>
          <p:cNvSpPr/>
          <p:nvPr/>
        </p:nvSpPr>
        <p:spPr>
          <a:xfrm rot="16200000">
            <a:off x="5018307" y="3506723"/>
            <a:ext cx="401400" cy="3635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/>
          <p:cNvSpPr/>
          <p:nvPr/>
        </p:nvSpPr>
        <p:spPr>
          <a:xfrm rot="16200000">
            <a:off x="6772295" y="3506723"/>
            <a:ext cx="401400" cy="3635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사각형: 둥근 모서리 3"/>
          <p:cNvSpPr/>
          <p:nvPr/>
        </p:nvSpPr>
        <p:spPr>
          <a:xfrm>
            <a:off x="9328727" y="3888509"/>
            <a:ext cx="2041237" cy="3602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E3376"/>
              </a:gs>
              <a:gs pos="100000">
                <a:srgbClr val="ED2578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hlinkClick r:id="rId3"/>
          </p:cNvPr>
          <p:cNvSpPr/>
          <p:nvPr/>
        </p:nvSpPr>
        <p:spPr>
          <a:xfrm>
            <a:off x="8506691" y="3020291"/>
            <a:ext cx="2697018" cy="86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52873" y="2769436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000" b="1">
                <a:solidFill>
                  <a:schemeClr val="bg1"/>
                </a:solidFill>
              </a:rPr>
              <a:t>▼ 클릭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164" y="2"/>
            <a:ext cx="11397672" cy="681036"/>
          </a:xfrm>
          <a:gradFill flip="none" rotWithShape="1">
            <a:gsLst>
              <a:gs pos="0">
                <a:srgbClr val="F16368"/>
              </a:gs>
              <a:gs pos="100000">
                <a:srgbClr val="ED1F79"/>
              </a:gs>
            </a:gsLst>
            <a:lin ang="5400000" scaled="0"/>
            <a:tileRect/>
          </a:gradFill>
        </p:spPr>
        <p:txBody>
          <a:bodyPr>
            <a:normAutofit fontScale="90000"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  <a:latin typeface="+mj-ea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+mj-ea"/>
              </a:rPr>
              <a:t>프로젝트를 진행하며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701964" y="960583"/>
            <a:ext cx="10788072" cy="5588000"/>
          </a:xfrm>
          <a:prstGeom prst="roundRect">
            <a:avLst>
              <a:gd name="adj" fmla="val 7907"/>
            </a:avLst>
          </a:prstGeom>
          <a:noFill/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745299" y="3073645"/>
            <a:ext cx="6968263" cy="5200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ko-KR" sz="2400" b="1" i="0">
                <a:solidFill>
                  <a:srgbClr val="ED1F79"/>
                </a:solidFill>
              </a:rPr>
              <a:t>HTML &amp; CSS :</a:t>
            </a:r>
            <a:r>
              <a:rPr lang="en-US" altLang="ko-KR" sz="2800" b="1" i="0">
                <a:solidFill>
                  <a:srgbClr val="ED1F79"/>
                </a:solidFill>
              </a:rPr>
              <a:t> </a:t>
            </a:r>
            <a:r>
              <a:rPr lang="ko-KR" altLang="en-US" sz="2000" b="1" i="0">
                <a:solidFill>
                  <a:srgbClr val="F1616C"/>
                </a:solidFill>
              </a:rPr>
              <a:t>기능 구현 한계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713549" y="3646805"/>
            <a:ext cx="8717975" cy="5200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ko-KR" sz="2400" b="1" i="0">
                <a:solidFill>
                  <a:srgbClr val="ED1F79"/>
                </a:solidFill>
              </a:rPr>
              <a:t>DB</a:t>
            </a:r>
            <a:r>
              <a:rPr lang="ko-KR" altLang="en-US" sz="2400" b="1" i="0">
                <a:solidFill>
                  <a:srgbClr val="ED1F79"/>
                </a:solidFill>
              </a:rPr>
              <a:t> 설계 :</a:t>
            </a:r>
            <a:r>
              <a:rPr lang="ko-KR" altLang="en-US" sz="2800" b="1" i="0">
                <a:solidFill>
                  <a:srgbClr val="ED1F79"/>
                </a:solidFill>
              </a:rPr>
              <a:t> </a:t>
            </a:r>
            <a:r>
              <a:rPr lang="ko-KR" altLang="en-US" sz="2000" b="1">
                <a:solidFill>
                  <a:srgbClr val="F1616C"/>
                </a:solidFill>
              </a:rPr>
              <a:t>테이블 컬럼 속성과 테이블 간의 관계 설정</a:t>
            </a:r>
            <a:r>
              <a:rPr lang="en-US" altLang="ko-KR" sz="2000" b="1">
                <a:solidFill>
                  <a:srgbClr val="F1616C"/>
                </a:solidFill>
              </a:rPr>
              <a:t>(PK, FK)</a:t>
            </a:r>
            <a:r>
              <a:rPr lang="ko-KR" altLang="en-US" sz="2000" b="1">
                <a:solidFill>
                  <a:srgbClr val="F1616C"/>
                </a:solidFill>
              </a:rPr>
              <a:t>의 어려움</a:t>
            </a:r>
          </a:p>
        </p:txBody>
      </p:sp>
      <p:sp>
        <p:nvSpPr>
          <p:cNvPr id="108" name="TextBox 100"/>
          <p:cNvSpPr txBox="1"/>
          <p:nvPr/>
        </p:nvSpPr>
        <p:spPr>
          <a:xfrm>
            <a:off x="2745300" y="1546326"/>
            <a:ext cx="8968512" cy="453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ko-KR" altLang="en-US" sz="2400" b="1" i="0">
                <a:solidFill>
                  <a:srgbClr val="ED1F79"/>
                </a:solidFill>
              </a:rPr>
              <a:t>팀원들과의 의견 조율</a:t>
            </a:r>
          </a:p>
        </p:txBody>
      </p:sp>
      <p:sp>
        <p:nvSpPr>
          <p:cNvPr id="109" name="TextBox 104"/>
          <p:cNvSpPr txBox="1"/>
          <p:nvPr/>
        </p:nvSpPr>
        <p:spPr>
          <a:xfrm>
            <a:off x="2745300" y="2224260"/>
            <a:ext cx="8832274" cy="453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ko-KR" sz="2400" b="1" i="0">
                <a:solidFill>
                  <a:srgbClr val="ED1F79"/>
                </a:solidFill>
              </a:rPr>
              <a:t>DB</a:t>
            </a:r>
            <a:r>
              <a:rPr lang="ko-KR" altLang="en-US" sz="2400" b="1" i="0">
                <a:solidFill>
                  <a:srgbClr val="ED1F79"/>
                </a:solidFill>
              </a:rPr>
              <a:t> </a:t>
            </a:r>
            <a:r>
              <a:rPr lang="en-US" altLang="ko-KR" sz="2400" b="1" i="0">
                <a:solidFill>
                  <a:srgbClr val="ED1F79"/>
                </a:solidFill>
              </a:rPr>
              <a:t>→</a:t>
            </a:r>
            <a:r>
              <a:rPr lang="ko-KR" altLang="en-US" sz="2400" b="1" i="0">
                <a:solidFill>
                  <a:srgbClr val="ED1F79"/>
                </a:solidFill>
              </a:rPr>
              <a:t> </a:t>
            </a:r>
            <a:r>
              <a:rPr lang="en-US" altLang="ko-KR" sz="2400" b="1" i="0">
                <a:solidFill>
                  <a:srgbClr val="ED1F79"/>
                </a:solidFill>
              </a:rPr>
              <a:t>DTO,DAO → Servlet → HTML</a:t>
            </a:r>
            <a:r>
              <a:rPr lang="ko-KR" altLang="en-US" sz="2400" b="1" i="0">
                <a:solidFill>
                  <a:srgbClr val="ED1F79"/>
                </a:solidFill>
              </a:rPr>
              <a:t> </a:t>
            </a:r>
            <a:r>
              <a:rPr lang="ko-KR" altLang="en-US" sz="2000" b="1">
                <a:solidFill>
                  <a:srgbClr val="F1616C"/>
                </a:solidFill>
              </a:rPr>
              <a:t>: 데이터의 흐름에 대한 이해 </a:t>
            </a:r>
          </a:p>
        </p:txBody>
      </p:sp>
      <p:sp>
        <p:nvSpPr>
          <p:cNvPr id="111" name="사각형: 둥근 모서리 26"/>
          <p:cNvSpPr/>
          <p:nvPr/>
        </p:nvSpPr>
        <p:spPr>
          <a:xfrm>
            <a:off x="1085726" y="1447799"/>
            <a:ext cx="1506971" cy="1273835"/>
          </a:xfrm>
          <a:prstGeom prst="roundRect">
            <a:avLst>
              <a:gd name="adj" fmla="val 7907"/>
            </a:avLst>
          </a:prstGeom>
          <a:solidFill>
            <a:schemeClr val="bg1"/>
          </a:solidFill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ko-KR" altLang="en-US" sz="4300" b="1" i="0">
                <a:solidFill>
                  <a:srgbClr val="EE3B75"/>
                </a:solidFill>
              </a:rPr>
              <a:t>성장</a:t>
            </a:r>
          </a:p>
        </p:txBody>
      </p:sp>
      <p:sp>
        <p:nvSpPr>
          <p:cNvPr id="112" name="사각형: 둥근 모서리 26"/>
          <p:cNvSpPr/>
          <p:nvPr/>
        </p:nvSpPr>
        <p:spPr>
          <a:xfrm>
            <a:off x="1085726" y="2978149"/>
            <a:ext cx="1506971" cy="1273835"/>
          </a:xfrm>
          <a:prstGeom prst="roundRect">
            <a:avLst>
              <a:gd name="adj" fmla="val 7907"/>
            </a:avLst>
          </a:prstGeom>
          <a:solidFill>
            <a:schemeClr val="bg1"/>
          </a:solidFill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ko-KR" altLang="en-US" sz="4300" b="1" i="0">
                <a:solidFill>
                  <a:srgbClr val="EE3B75"/>
                </a:solidFill>
              </a:rPr>
              <a:t>한계</a:t>
            </a:r>
          </a:p>
        </p:txBody>
      </p:sp>
      <p:sp>
        <p:nvSpPr>
          <p:cNvPr id="113" name="사각형: 둥근 모서리 26"/>
          <p:cNvSpPr/>
          <p:nvPr/>
        </p:nvSpPr>
        <p:spPr>
          <a:xfrm>
            <a:off x="1120650" y="4476997"/>
            <a:ext cx="10063594" cy="1813338"/>
          </a:xfrm>
          <a:prstGeom prst="roundRect">
            <a:avLst>
              <a:gd name="adj" fmla="val 7907"/>
            </a:avLst>
          </a:prstGeom>
          <a:solidFill>
            <a:schemeClr val="bg1"/>
          </a:solidFill>
          <a:ln w="28575">
            <a:solidFill>
              <a:srgbClr val="FE3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웹 설계의 한계를 극복하고</a:t>
            </a:r>
          </a:p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팀원 간의 적극적인 의사소통을 토대로</a:t>
            </a:r>
          </a:p>
          <a:p>
            <a:pPr lvl="0" algn="ctr"/>
            <a:endParaRPr lang="ko-KR" altLang="en-US" sz="2400" b="1" i="0">
              <a:solidFill>
                <a:srgbClr val="EE3B75"/>
              </a:solidFill>
            </a:endParaRPr>
          </a:p>
          <a:p>
            <a:pPr lvl="0" algn="ctr"/>
            <a:r>
              <a:rPr lang="ko-KR" altLang="en-US" sz="2400" b="1" i="0">
                <a:solidFill>
                  <a:srgbClr val="EE3B75"/>
                </a:solidFill>
              </a:rPr>
              <a:t> 더 나은 프로젝트를 선사하는 1조 되겠습니다 :)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사각형: 둥근 모서리 3"/>
          <p:cNvSpPr/>
          <p:nvPr/>
        </p:nvSpPr>
        <p:spPr>
          <a:xfrm>
            <a:off x="9328727" y="3888509"/>
            <a:ext cx="2041237" cy="3602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E3376"/>
              </a:gs>
              <a:gs pos="100000">
                <a:srgbClr val="ED2578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80063" y="2946568"/>
            <a:ext cx="3993327" cy="1004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6000" b="1">
                <a:solidFill>
                  <a:schemeClr val="bg1"/>
                </a:solidFill>
              </a:rPr>
              <a:t>감사합니다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14327" y="2872509"/>
            <a:ext cx="3048000" cy="1089722"/>
          </a:xfrm>
          <a:prstGeom prst="rect">
            <a:avLst/>
          </a:prstGeom>
          <a:gradFill>
            <a:gsLst>
              <a:gs pos="0">
                <a:srgbClr val="EE3B75"/>
              </a:gs>
              <a:gs pos="100000">
                <a:srgbClr val="ED257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197</Words>
  <Application>Microsoft Office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 목 차</vt:lpstr>
      <vt:lpstr>  프로젝트 개요</vt:lpstr>
      <vt:lpstr> DB테이블 디자인</vt:lpstr>
      <vt:lpstr> 페이지 알고리즘</vt:lpstr>
      <vt:lpstr>  팀원 별 파트 분배</vt:lpstr>
      <vt:lpstr>PowerPoint 프레젠테이션</vt:lpstr>
      <vt:lpstr> 프로젝트를 진행하며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JONG</dc:creator>
  <cp:keywords/>
  <dc:description/>
  <cp:lastModifiedBy>이종원 이종원</cp:lastModifiedBy>
  <cp:revision>41</cp:revision>
  <dcterms:created xsi:type="dcterms:W3CDTF">2022-03-04T02:10:38Z</dcterms:created>
  <dcterms:modified xsi:type="dcterms:W3CDTF">2022-06-07T09:47:47Z</dcterms:modified>
  <cp:category/>
  <cp:contentStatus/>
</cp:coreProperties>
</file>