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6"/>
  </p:notesMasterIdLst>
  <p:sldIdLst>
    <p:sldId id="256" r:id="rId2"/>
    <p:sldId id="257" r:id="rId3"/>
    <p:sldId id="262" r:id="rId4"/>
    <p:sldId id="264" r:id="rId5"/>
    <p:sldId id="265" r:id="rId6"/>
    <p:sldId id="261" r:id="rId7"/>
    <p:sldId id="263" r:id="rId8"/>
    <p:sldId id="270" r:id="rId9"/>
    <p:sldId id="260" r:id="rId10"/>
    <p:sldId id="259" r:id="rId11"/>
    <p:sldId id="266" r:id="rId12"/>
    <p:sldId id="267" r:id="rId13"/>
    <p:sldId id="268" r:id="rId14"/>
    <p:sldId id="269" r:id="rId15"/>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00"/>
    <a:srgbClr val="00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88996" autoAdjust="0"/>
  </p:normalViewPr>
  <p:slideViewPr>
    <p:cSldViewPr>
      <p:cViewPr>
        <p:scale>
          <a:sx n="66" d="100"/>
          <a:sy n="66" d="100"/>
        </p:scale>
        <p:origin x="-1709" y="-269"/>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2AD789-FF1A-4ED7-A335-3A3A275F7F2C}" type="datetimeFigureOut">
              <a:rPr lang="en-US" smtClean="0"/>
              <a:t>11/26/17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BD372C-5755-4B47-9C2F-A04BC5EFCBA4}" type="slidenum">
              <a:rPr lang="en-US" smtClean="0"/>
              <a:t>‹#›</a:t>
            </a:fld>
            <a:endParaRPr lang="en-US"/>
          </a:p>
        </p:txBody>
      </p:sp>
    </p:spTree>
    <p:extLst>
      <p:ext uri="{BB962C8B-B14F-4D97-AF65-F5344CB8AC3E}">
        <p14:creationId xmlns:p14="http://schemas.microsoft.com/office/powerpoint/2010/main" val="1027147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s://en.wikipedia.org/wiki/Chaos_Monkey#cite_note-8" TargetMode="External"/><Relationship Id="rId3" Type="http://schemas.openxmlformats.org/officeDocument/2006/relationships/hyperlink" Target="https://en.wikipedia.org/wiki/Chaos_Monkey#cite_note-github-5" TargetMode="External"/><Relationship Id="rId7" Type="http://schemas.openxmlformats.org/officeDocument/2006/relationships/hyperlink" Target="https://en.wikipedia.org/wiki/Chaos_Monkey#cite_note-7"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en.wikipedia.org/wiki/Amazon_Web_Services" TargetMode="External"/><Relationship Id="rId5" Type="http://schemas.openxmlformats.org/officeDocument/2006/relationships/hyperlink" Target="https://en.wikipedia.org/wiki/Netflix" TargetMode="External"/><Relationship Id="rId4" Type="http://schemas.openxmlformats.org/officeDocument/2006/relationships/hyperlink" Target="https://en.wikipedia.org/wiki/Chaos_Monkey#cite_note-6"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Developers practicing continuous integration merge their changes back to the main branch as often as possible. The developer's changes are validated by creating a build and running automated tests against the build. By doing so, you avoid the integration hell that usually happens when people wait for release day to merge their changes into the release branch.</a:t>
            </a:r>
            <a:endParaRPr lang="en-US" dirty="0"/>
          </a:p>
        </p:txBody>
      </p:sp>
      <p:sp>
        <p:nvSpPr>
          <p:cNvPr id="4" name="Slide Number Placeholder 3"/>
          <p:cNvSpPr>
            <a:spLocks noGrp="1"/>
          </p:cNvSpPr>
          <p:nvPr>
            <p:ph type="sldNum" sz="quarter" idx="10"/>
          </p:nvPr>
        </p:nvSpPr>
        <p:spPr/>
        <p:txBody>
          <a:bodyPr/>
          <a:lstStyle/>
          <a:p>
            <a:fld id="{D8BD372C-5755-4B47-9C2F-A04BC5EFCBA4}" type="slidenum">
              <a:rPr lang="en-US" smtClean="0"/>
              <a:t>2</a:t>
            </a:fld>
            <a:endParaRPr lang="en-US"/>
          </a:p>
        </p:txBody>
      </p:sp>
    </p:spTree>
    <p:extLst>
      <p:ext uri="{BB962C8B-B14F-4D97-AF65-F5344CB8AC3E}">
        <p14:creationId xmlns:p14="http://schemas.microsoft.com/office/powerpoint/2010/main" val="4122870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we</a:t>
            </a:r>
            <a:r>
              <a:rPr lang="en-US" baseline="0" dirty="0" smtClean="0"/>
              <a:t> need:</a:t>
            </a:r>
          </a:p>
          <a:p>
            <a:endParaRPr lang="en-US" baseline="0" dirty="0" smtClean="0"/>
          </a:p>
          <a:p>
            <a:pPr marL="342900" indent="-342900" fontAlgn="base">
              <a:buFont typeface="Arial" panose="020B0604020202020204" pitchFamily="34" charset="0"/>
              <a:buChar char="•"/>
            </a:pPr>
            <a:r>
              <a:rPr lang="en-US" b="0" dirty="0" smtClean="0"/>
              <a:t>Our team will need to write automated tests for each new feature, improvement or bug fix.</a:t>
            </a:r>
          </a:p>
          <a:p>
            <a:pPr marL="342900" indent="-342900" fontAlgn="base">
              <a:buFont typeface="Arial" panose="020B0604020202020204" pitchFamily="34" charset="0"/>
              <a:buChar char="•"/>
            </a:pPr>
            <a:r>
              <a:rPr lang="en-US" b="0" dirty="0" smtClean="0"/>
              <a:t>We need a continuous integration server that can monitor the main repository and run the tests automatically for every new commits pushed.</a:t>
            </a:r>
          </a:p>
          <a:p>
            <a:pPr marL="342900" indent="-342900" fontAlgn="base">
              <a:buFont typeface="Arial" panose="020B0604020202020204" pitchFamily="34" charset="0"/>
              <a:buChar char="•"/>
            </a:pPr>
            <a:r>
              <a:rPr lang="en-US" b="0" dirty="0" smtClean="0"/>
              <a:t>Developers need to merge their changes as often as possible, at least once a day.</a:t>
            </a:r>
          </a:p>
          <a:p>
            <a:pPr marL="342900" indent="-342900" fontAlgn="base">
              <a:buFont typeface="Arial" panose="020B0604020202020204" pitchFamily="34" charset="0"/>
              <a:buChar char="•"/>
            </a:pPr>
            <a:endParaRPr lang="en-US" b="0" dirty="0" smtClean="0"/>
          </a:p>
          <a:p>
            <a:r>
              <a:rPr lang="en-US" dirty="0" smtClean="0"/>
              <a:t>What we gain: </a:t>
            </a:r>
          </a:p>
          <a:p>
            <a:endParaRPr lang="en-US" dirty="0" smtClean="0"/>
          </a:p>
          <a:p>
            <a:pPr marL="342900" indent="-342900" fontAlgn="base">
              <a:buFont typeface="Arial" panose="020B0604020202020204" pitchFamily="34" charset="0"/>
              <a:buChar char="•"/>
            </a:pPr>
            <a:r>
              <a:rPr lang="en-US" b="0" dirty="0" smtClean="0"/>
              <a:t>Less bugs get shipped to production as regressions are captured early by the automated tests.</a:t>
            </a:r>
          </a:p>
          <a:p>
            <a:pPr marL="342900" indent="-342900" fontAlgn="base">
              <a:buFont typeface="Arial" panose="020B0604020202020204" pitchFamily="34" charset="0"/>
              <a:buChar char="•"/>
            </a:pPr>
            <a:r>
              <a:rPr lang="en-US" b="0" dirty="0" smtClean="0"/>
              <a:t>Building the release is easy as all integration issues have been solved early.</a:t>
            </a:r>
          </a:p>
          <a:p>
            <a:pPr marL="342900" indent="-342900" fontAlgn="base">
              <a:buFont typeface="Arial" panose="020B0604020202020204" pitchFamily="34" charset="0"/>
              <a:buChar char="•"/>
            </a:pPr>
            <a:r>
              <a:rPr lang="en-US" b="0" dirty="0" smtClean="0"/>
              <a:t>Less context switching as developers are alerted as soon as they break the build and can work on fixing it before they move to another task.</a:t>
            </a:r>
          </a:p>
          <a:p>
            <a:pPr marL="342900" indent="-342900" fontAlgn="base">
              <a:buFont typeface="Arial" panose="020B0604020202020204" pitchFamily="34" charset="0"/>
              <a:buChar char="•"/>
            </a:pPr>
            <a:r>
              <a:rPr lang="en-US" b="0" dirty="0" smtClean="0"/>
              <a:t>Testing costs are reduced drastically – your CI server can run hundreds of tests in the matter of seconds.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8BD372C-5755-4B47-9C2F-A04BC5EFCBA4}" type="slidenum">
              <a:rPr lang="en-US" smtClean="0"/>
              <a:t>3</a:t>
            </a:fld>
            <a:endParaRPr lang="en-US"/>
          </a:p>
        </p:txBody>
      </p:sp>
    </p:spTree>
    <p:extLst>
      <p:ext uri="{BB962C8B-B14F-4D97-AF65-F5344CB8AC3E}">
        <p14:creationId xmlns:p14="http://schemas.microsoft.com/office/powerpoint/2010/main" val="874938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The purpose is to validate that each unit of the software performs as designed.</a:t>
            </a:r>
          </a:p>
          <a:p>
            <a:r>
              <a:rPr lang="en-US" sz="1200" b="0" i="0" kern="1200" dirty="0" smtClean="0">
                <a:solidFill>
                  <a:schemeClr val="tx1"/>
                </a:solidFill>
                <a:effectLst/>
                <a:latin typeface="+mn-lt"/>
                <a:ea typeface="+mn-ea"/>
                <a:cs typeface="+mn-cs"/>
              </a:rPr>
              <a:t>A unit is the smallest testable part of software.</a:t>
            </a:r>
          </a:p>
        </p:txBody>
      </p:sp>
      <p:sp>
        <p:nvSpPr>
          <p:cNvPr id="4" name="Slide Number Placeholder 3"/>
          <p:cNvSpPr>
            <a:spLocks noGrp="1"/>
          </p:cNvSpPr>
          <p:nvPr>
            <p:ph type="sldNum" sz="quarter" idx="10"/>
          </p:nvPr>
        </p:nvSpPr>
        <p:spPr/>
        <p:txBody>
          <a:bodyPr/>
          <a:lstStyle/>
          <a:p>
            <a:fld id="{D8BD372C-5755-4B47-9C2F-A04BC5EFCBA4}" type="slidenum">
              <a:rPr lang="en-US" smtClean="0"/>
              <a:t>4</a:t>
            </a:fld>
            <a:endParaRPr lang="en-US"/>
          </a:p>
        </p:txBody>
      </p:sp>
    </p:spTree>
    <p:extLst>
      <p:ext uri="{BB962C8B-B14F-4D97-AF65-F5344CB8AC3E}">
        <p14:creationId xmlns:p14="http://schemas.microsoft.com/office/powerpoint/2010/main" val="1020363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change</a:t>
            </a:r>
            <a:r>
              <a:rPr lang="en-US" baseline="0" dirty="0" smtClean="0"/>
              <a:t> that passes all stages of our production pipeline is released.”</a:t>
            </a:r>
          </a:p>
          <a:p>
            <a:r>
              <a:rPr lang="en-US" baseline="0" dirty="0" smtClean="0"/>
              <a:t>Does it means that changes can be released in parts related to passing test?</a:t>
            </a:r>
            <a:endParaRPr lang="en-US" dirty="0"/>
          </a:p>
        </p:txBody>
      </p:sp>
      <p:sp>
        <p:nvSpPr>
          <p:cNvPr id="4" name="Slide Number Placeholder 3"/>
          <p:cNvSpPr>
            <a:spLocks noGrp="1"/>
          </p:cNvSpPr>
          <p:nvPr>
            <p:ph type="sldNum" sz="quarter" idx="10"/>
          </p:nvPr>
        </p:nvSpPr>
        <p:spPr/>
        <p:txBody>
          <a:bodyPr/>
          <a:lstStyle/>
          <a:p>
            <a:fld id="{D8BD372C-5755-4B47-9C2F-A04BC5EFCBA4}" type="slidenum">
              <a:rPr lang="en-US" smtClean="0"/>
              <a:t>6</a:t>
            </a:fld>
            <a:endParaRPr lang="en-US"/>
          </a:p>
        </p:txBody>
      </p:sp>
    </p:spTree>
    <p:extLst>
      <p:ext uri="{BB962C8B-B14F-4D97-AF65-F5344CB8AC3E}">
        <p14:creationId xmlns:p14="http://schemas.microsoft.com/office/powerpoint/2010/main" val="3772406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we</a:t>
            </a:r>
            <a:r>
              <a:rPr lang="en-US" baseline="0" dirty="0" smtClean="0"/>
              <a:t> need:</a:t>
            </a:r>
          </a:p>
          <a:p>
            <a:endParaRPr lang="en-US" baseline="0" dirty="0" smtClean="0"/>
          </a:p>
          <a:p>
            <a:pPr marL="171450"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Our testing culture needs to be at its best. The quality of your test suite will determine the quality of your releases.</a:t>
            </a:r>
          </a:p>
          <a:p>
            <a:pPr marL="171450"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Our documentation process will need to keep up with the pace of deployments.</a:t>
            </a:r>
          </a:p>
          <a:p>
            <a:pPr marL="171450"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Feature flags become an inherent part of the process of releasing significant changes to make sure you can coordinate with other departments (Support, Marketing, PR...).</a:t>
            </a:r>
          </a:p>
          <a:p>
            <a:pPr marL="342900" indent="-342900" fontAlgn="base">
              <a:buFont typeface="Arial" panose="020B0604020202020204" pitchFamily="34" charset="0"/>
              <a:buChar char="•"/>
            </a:pPr>
            <a:endParaRPr lang="en-US" b="0" dirty="0" smtClean="0"/>
          </a:p>
          <a:p>
            <a:r>
              <a:rPr lang="en-US" dirty="0" smtClean="0"/>
              <a:t>What we gain: </a:t>
            </a:r>
          </a:p>
          <a:p>
            <a:endParaRPr lang="en-US" dirty="0" smtClean="0"/>
          </a:p>
          <a:p>
            <a:pPr marL="171450"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You can develop faster as there's no need to pause development for releases. Deployments pipelines are triggered automatically for every change.</a:t>
            </a:r>
          </a:p>
          <a:p>
            <a:pPr marL="171450"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Releases are less risky and easier to fix in case of problem as you deploy small batches of changes.</a:t>
            </a:r>
          </a:p>
          <a:p>
            <a:pPr marL="171450"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Customers see a continuous stream of improvements, and quality increases every day, instead of every month, quarter or year.</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8BD372C-5755-4B47-9C2F-A04BC5EFCBA4}" type="slidenum">
              <a:rPr lang="en-US" smtClean="0"/>
              <a:t>7</a:t>
            </a:fld>
            <a:endParaRPr lang="en-US"/>
          </a:p>
        </p:txBody>
      </p:sp>
    </p:spTree>
    <p:extLst>
      <p:ext uri="{BB962C8B-B14F-4D97-AF65-F5344CB8AC3E}">
        <p14:creationId xmlns:p14="http://schemas.microsoft.com/office/powerpoint/2010/main" val="8749380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 and – just for us</a:t>
            </a:r>
          </a:p>
          <a:p>
            <a:r>
              <a:rPr lang="en-US" dirty="0" smtClean="0"/>
              <a:t>* Continuous</a:t>
            </a:r>
            <a:r>
              <a:rPr lang="en-US" baseline="0" dirty="0" smtClean="0"/>
              <a:t> </a:t>
            </a:r>
            <a:r>
              <a:rPr lang="en-US" dirty="0" smtClean="0"/>
              <a:t>Deployment is accelerate Continuous</a:t>
            </a:r>
            <a:r>
              <a:rPr lang="en-US" baseline="0" dirty="0" smtClean="0"/>
              <a:t> Delivery</a:t>
            </a:r>
          </a:p>
          <a:p>
            <a:endParaRPr lang="en-US" dirty="0"/>
          </a:p>
        </p:txBody>
      </p:sp>
      <p:sp>
        <p:nvSpPr>
          <p:cNvPr id="4" name="Slide Number Placeholder 3"/>
          <p:cNvSpPr>
            <a:spLocks noGrp="1"/>
          </p:cNvSpPr>
          <p:nvPr>
            <p:ph type="sldNum" sz="quarter" idx="10"/>
          </p:nvPr>
        </p:nvSpPr>
        <p:spPr/>
        <p:txBody>
          <a:bodyPr/>
          <a:lstStyle/>
          <a:p>
            <a:fld id="{D8BD372C-5755-4B47-9C2F-A04BC5EFCBA4}" type="slidenum">
              <a:rPr lang="en-US" smtClean="0"/>
              <a:t>10</a:t>
            </a:fld>
            <a:endParaRPr lang="en-US"/>
          </a:p>
        </p:txBody>
      </p:sp>
    </p:spTree>
    <p:extLst>
      <p:ext uri="{BB962C8B-B14F-4D97-AF65-F5344CB8AC3E}">
        <p14:creationId xmlns:p14="http://schemas.microsoft.com/office/powerpoint/2010/main" val="15950870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One of the challenges with automating deployment is the cut-over itself, taking software from the final stage of testing to live production. You usually need to do this quickly in order to minimize downtime. The blue-green deployment approach does this by ensuring you have two production environments, as identical as possible. At any time one of them, let's say blue for the example, is live. As you prepare a new release of your software you do your final stage of testing in the green environment. Once the software is working in the green environment, you switch the router so that all incoming requests go to the green environment - the blue one is now idle.</a:t>
            </a:r>
            <a:endParaRPr lang="en-US" dirty="0"/>
          </a:p>
        </p:txBody>
      </p:sp>
      <p:sp>
        <p:nvSpPr>
          <p:cNvPr id="4" name="Slide Number Placeholder 3"/>
          <p:cNvSpPr>
            <a:spLocks noGrp="1"/>
          </p:cNvSpPr>
          <p:nvPr>
            <p:ph type="sldNum" sz="quarter" idx="10"/>
          </p:nvPr>
        </p:nvSpPr>
        <p:spPr/>
        <p:txBody>
          <a:bodyPr/>
          <a:lstStyle/>
          <a:p>
            <a:fld id="{D8BD372C-5755-4B47-9C2F-A04BC5EFCBA4}" type="slidenum">
              <a:rPr lang="en-US" smtClean="0"/>
              <a:t>11</a:t>
            </a:fld>
            <a:endParaRPr lang="en-US"/>
          </a:p>
        </p:txBody>
      </p:sp>
    </p:spTree>
    <p:extLst>
      <p:ext uri="{BB962C8B-B14F-4D97-AF65-F5344CB8AC3E}">
        <p14:creationId xmlns:p14="http://schemas.microsoft.com/office/powerpoint/2010/main" val="2494847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slowly rolling out the change to a small subset of users before rolling it out to the entire infrastructure and making it available to everybody.</a:t>
            </a:r>
            <a:endParaRPr lang="en-US" dirty="0" smtClean="0"/>
          </a:p>
          <a:p>
            <a:endParaRPr lang="en-US" dirty="0"/>
          </a:p>
        </p:txBody>
      </p:sp>
      <p:sp>
        <p:nvSpPr>
          <p:cNvPr id="4" name="Slide Number Placeholder 3"/>
          <p:cNvSpPr>
            <a:spLocks noGrp="1"/>
          </p:cNvSpPr>
          <p:nvPr>
            <p:ph type="sldNum" sz="quarter" idx="10"/>
          </p:nvPr>
        </p:nvSpPr>
        <p:spPr/>
        <p:txBody>
          <a:bodyPr/>
          <a:lstStyle/>
          <a:p>
            <a:fld id="{D8BD372C-5755-4B47-9C2F-A04BC5EFCBA4}" type="slidenum">
              <a:rPr lang="en-US" smtClean="0"/>
              <a:t>12</a:t>
            </a:fld>
            <a:endParaRPr lang="en-US"/>
          </a:p>
        </p:txBody>
      </p:sp>
    </p:spTree>
    <p:extLst>
      <p:ext uri="{BB962C8B-B14F-4D97-AF65-F5344CB8AC3E}">
        <p14:creationId xmlns:p14="http://schemas.microsoft.com/office/powerpoint/2010/main" val="30624362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Simian Army</a:t>
            </a:r>
            <a:r>
              <a:rPr lang="en-US" sz="1200" b="0" i="0" u="none" strike="noStrike" kern="1200" baseline="30000" dirty="0" smtClean="0">
                <a:solidFill>
                  <a:schemeClr val="tx1"/>
                </a:solidFill>
                <a:effectLst/>
                <a:latin typeface="+mn-lt"/>
                <a:ea typeface="+mn-ea"/>
                <a:cs typeface="+mn-cs"/>
                <a:hlinkClick r:id="rId3"/>
              </a:rPr>
              <a:t>[5]</a:t>
            </a:r>
            <a:r>
              <a:rPr lang="en-US" sz="1200" b="0" i="0" u="none" strike="noStrike" kern="1200" baseline="30000" dirty="0" smtClean="0">
                <a:solidFill>
                  <a:schemeClr val="tx1"/>
                </a:solidFill>
                <a:effectLst/>
                <a:latin typeface="+mn-lt"/>
                <a:ea typeface="+mn-ea"/>
                <a:cs typeface="+mn-cs"/>
                <a:hlinkClick r:id="rId4"/>
              </a:rPr>
              <a:t>[6]</a:t>
            </a:r>
            <a:r>
              <a:rPr lang="en-US" sz="1200" b="0" i="0" kern="1200" dirty="0" smtClean="0">
                <a:solidFill>
                  <a:schemeClr val="tx1"/>
                </a:solidFill>
                <a:effectLst/>
                <a:latin typeface="+mn-lt"/>
                <a:ea typeface="+mn-ea"/>
                <a:cs typeface="+mn-cs"/>
              </a:rPr>
              <a:t> (ape army) is a suite of tools developed by </a:t>
            </a:r>
            <a:r>
              <a:rPr lang="en-US" sz="1200" b="0" i="0" u="none" strike="noStrike" kern="1200" dirty="0" smtClean="0">
                <a:solidFill>
                  <a:schemeClr val="tx1"/>
                </a:solidFill>
                <a:effectLst/>
                <a:latin typeface="+mn-lt"/>
                <a:ea typeface="+mn-ea"/>
                <a:cs typeface="+mn-cs"/>
                <a:hlinkClick r:id="rId5" tooltip="Netflix"/>
              </a:rPr>
              <a:t>Netflix</a:t>
            </a:r>
            <a:r>
              <a:rPr lang="en-US" sz="1200" b="0" i="0" kern="1200" dirty="0" smtClean="0">
                <a:solidFill>
                  <a:schemeClr val="tx1"/>
                </a:solidFill>
                <a:effectLst/>
                <a:latin typeface="+mn-lt"/>
                <a:ea typeface="+mn-ea"/>
                <a:cs typeface="+mn-cs"/>
              </a:rPr>
              <a:t> to test the reliability, security, or resiliency of its </a:t>
            </a:r>
            <a:r>
              <a:rPr lang="en-US" sz="1200" b="0" i="0" u="none" strike="noStrike" kern="1200" dirty="0" smtClean="0">
                <a:solidFill>
                  <a:schemeClr val="tx1"/>
                </a:solidFill>
                <a:effectLst/>
                <a:latin typeface="+mn-lt"/>
                <a:ea typeface="+mn-ea"/>
                <a:cs typeface="+mn-cs"/>
                <a:hlinkClick r:id="rId6" tooltip="Amazon Web Services"/>
              </a:rPr>
              <a:t>Amazon Web Services</a:t>
            </a:r>
            <a:r>
              <a:rPr lang="en-US" sz="1200" b="0" i="0" kern="1200" dirty="0" smtClean="0">
                <a:solidFill>
                  <a:schemeClr val="tx1"/>
                </a:solidFill>
                <a:effectLst/>
                <a:latin typeface="+mn-lt"/>
                <a:ea typeface="+mn-ea"/>
                <a:cs typeface="+mn-cs"/>
              </a:rPr>
              <a:t> infrastructure. .</a:t>
            </a:r>
            <a:r>
              <a:rPr lang="en-US" sz="1200" b="0" i="0" u="none" strike="noStrike" kern="1200" baseline="30000" dirty="0" smtClean="0">
                <a:solidFill>
                  <a:schemeClr val="tx1"/>
                </a:solidFill>
                <a:effectLst/>
                <a:latin typeface="+mn-lt"/>
                <a:ea typeface="+mn-ea"/>
                <a:cs typeface="+mn-cs"/>
                <a:hlinkClick r:id="rId7"/>
              </a:rPr>
              <a:t>[7]</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Chaos Monkey</a:t>
            </a:r>
          </a:p>
          <a:p>
            <a:r>
              <a:rPr lang="en-US" sz="1200" b="0" i="0" kern="1200" dirty="0" smtClean="0">
                <a:solidFill>
                  <a:schemeClr val="tx1"/>
                </a:solidFill>
                <a:effectLst/>
                <a:latin typeface="+mn-lt"/>
                <a:ea typeface="+mn-ea"/>
                <a:cs typeface="+mn-cs"/>
              </a:rPr>
              <a:t>The first tool developed by </a:t>
            </a:r>
            <a:r>
              <a:rPr lang="en-US" sz="1200" b="0" i="0" u="none" strike="noStrike" kern="1200" dirty="0" smtClean="0">
                <a:solidFill>
                  <a:schemeClr val="tx1"/>
                </a:solidFill>
                <a:effectLst/>
                <a:latin typeface="+mn-lt"/>
                <a:ea typeface="+mn-ea"/>
                <a:cs typeface="+mn-cs"/>
                <a:hlinkClick r:id="rId5" tooltip="Netflix"/>
              </a:rPr>
              <a:t>Netflix</a:t>
            </a:r>
            <a:r>
              <a:rPr lang="en-US" sz="1200" b="0" i="0" kern="1200" dirty="0" smtClean="0">
                <a:solidFill>
                  <a:schemeClr val="tx1"/>
                </a:solidFill>
                <a:effectLst/>
                <a:latin typeface="+mn-lt"/>
                <a:ea typeface="+mn-ea"/>
                <a:cs typeface="+mn-cs"/>
              </a:rPr>
              <a:t>, it allows random selection of instances in the production environment and deliberately put them out of service.</a:t>
            </a:r>
          </a:p>
          <a:p>
            <a:r>
              <a:rPr lang="en-US" sz="1200" b="0" i="0" kern="1200" dirty="0" smtClean="0">
                <a:solidFill>
                  <a:schemeClr val="tx1"/>
                </a:solidFill>
                <a:effectLst/>
                <a:latin typeface="+mn-lt"/>
                <a:ea typeface="+mn-ea"/>
                <a:cs typeface="+mn-cs"/>
              </a:rPr>
              <a:t>Gorilla Chaos</a:t>
            </a:r>
          </a:p>
          <a:p>
            <a:r>
              <a:rPr lang="en-US" sz="1200" b="0" i="0" kern="1200" dirty="0" smtClean="0">
                <a:solidFill>
                  <a:schemeClr val="tx1"/>
                </a:solidFill>
                <a:effectLst/>
                <a:latin typeface="+mn-lt"/>
                <a:ea typeface="+mn-ea"/>
                <a:cs typeface="+mn-cs"/>
              </a:rPr>
              <a:t>At the very top of the Simian Army hierarchy, Chaos Gorilla, drops a full Amazon Availability Zone. </a:t>
            </a:r>
            <a:r>
              <a:rPr lang="en-US" sz="1200" b="0" i="0" u="none" strike="noStrike" kern="1200" baseline="30000" dirty="0" smtClean="0">
                <a:solidFill>
                  <a:schemeClr val="tx1"/>
                </a:solidFill>
                <a:effectLst/>
                <a:latin typeface="+mn-lt"/>
                <a:ea typeface="+mn-ea"/>
                <a:cs typeface="+mn-cs"/>
                <a:hlinkClick r:id="rId8"/>
              </a:rPr>
              <a:t>[8]</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Latency Monkey</a:t>
            </a:r>
          </a:p>
          <a:p>
            <a:r>
              <a:rPr lang="en-US" sz="1200" b="0" i="0" kern="1200" dirty="0" smtClean="0">
                <a:solidFill>
                  <a:schemeClr val="tx1"/>
                </a:solidFill>
                <a:effectLst/>
                <a:latin typeface="+mn-lt"/>
                <a:ea typeface="+mn-ea"/>
                <a:cs typeface="+mn-cs"/>
              </a:rPr>
              <a:t>By introducing communication delays at the communication layer level, a tool that allows to test the tolerance to the loss of performance of an external component whose system is dependent upon, up to the simulation of a complete cut - an infinite delay ; without having to ask the partner concerned to cut his service.</a:t>
            </a:r>
          </a:p>
          <a:p>
            <a:r>
              <a:rPr lang="en-US" sz="1200" b="0" i="0" kern="1200" dirty="0" smtClean="0">
                <a:solidFill>
                  <a:schemeClr val="tx1"/>
                </a:solidFill>
                <a:effectLst/>
                <a:latin typeface="+mn-lt"/>
                <a:ea typeface="+mn-ea"/>
                <a:cs typeface="+mn-cs"/>
              </a:rPr>
              <a:t>Doctor Monkey</a:t>
            </a:r>
          </a:p>
          <a:p>
            <a:r>
              <a:rPr lang="en-US" sz="1200" b="0" i="0" kern="1200" dirty="0" smtClean="0">
                <a:solidFill>
                  <a:schemeClr val="tx1"/>
                </a:solidFill>
                <a:effectLst/>
                <a:latin typeface="+mn-lt"/>
                <a:ea typeface="+mn-ea"/>
                <a:cs typeface="+mn-cs"/>
              </a:rPr>
              <a:t>Tool that detects all instances that present health risks - CPU overload for example - and separates them from the system for root cause analysis or even extinction.</a:t>
            </a:r>
          </a:p>
          <a:p>
            <a:r>
              <a:rPr lang="en-US" sz="1200" b="0" i="0" kern="1200" dirty="0" smtClean="0">
                <a:solidFill>
                  <a:schemeClr val="tx1"/>
                </a:solidFill>
                <a:effectLst/>
                <a:latin typeface="+mn-lt"/>
                <a:ea typeface="+mn-ea"/>
                <a:cs typeface="+mn-cs"/>
              </a:rPr>
              <a:t>Janitor Monkey</a:t>
            </a:r>
          </a:p>
          <a:p>
            <a:r>
              <a:rPr lang="en-US" sz="1200" b="0" i="0" kern="1200" dirty="0" smtClean="0">
                <a:solidFill>
                  <a:schemeClr val="tx1"/>
                </a:solidFill>
                <a:effectLst/>
                <a:latin typeface="+mn-lt"/>
                <a:ea typeface="+mn-ea"/>
                <a:cs typeface="+mn-cs"/>
              </a:rPr>
              <a:t>Tool that disables any unused instances to avoid over-consuming.</a:t>
            </a:r>
          </a:p>
          <a:p>
            <a:r>
              <a:rPr lang="en-US" sz="1200" b="0" i="0" kern="1200" dirty="0" smtClean="0">
                <a:solidFill>
                  <a:schemeClr val="tx1"/>
                </a:solidFill>
                <a:effectLst/>
                <a:latin typeface="+mn-lt"/>
                <a:ea typeface="+mn-ea"/>
                <a:cs typeface="+mn-cs"/>
              </a:rPr>
              <a:t>Conformity Monkey</a:t>
            </a:r>
          </a:p>
          <a:p>
            <a:r>
              <a:rPr lang="en-US" sz="1200" b="0" i="0" kern="1200" dirty="0" smtClean="0">
                <a:solidFill>
                  <a:schemeClr val="tx1"/>
                </a:solidFill>
                <a:effectLst/>
                <a:latin typeface="+mn-lt"/>
                <a:ea typeface="+mn-ea"/>
                <a:cs typeface="+mn-cs"/>
              </a:rPr>
              <a:t>Tool that disables any nonconforming instances to allow the system to recreate it properly.</a:t>
            </a:r>
          </a:p>
          <a:p>
            <a:r>
              <a:rPr lang="en-US" sz="1200" b="0" i="0" kern="1200" dirty="0" smtClean="0">
                <a:solidFill>
                  <a:schemeClr val="tx1"/>
                </a:solidFill>
                <a:effectLst/>
                <a:latin typeface="+mn-lt"/>
                <a:ea typeface="+mn-ea"/>
                <a:cs typeface="+mn-cs"/>
              </a:rPr>
              <a:t>Monkey safety</a:t>
            </a:r>
          </a:p>
          <a:p>
            <a:r>
              <a:rPr lang="en-US" sz="1200" b="0" i="0" kern="1200" dirty="0" smtClean="0">
                <a:solidFill>
                  <a:schemeClr val="tx1"/>
                </a:solidFill>
                <a:effectLst/>
                <a:latin typeface="+mn-lt"/>
                <a:ea typeface="+mn-ea"/>
                <a:cs typeface="+mn-cs"/>
              </a:rPr>
              <a:t>Derived from the </a:t>
            </a:r>
            <a:r>
              <a:rPr lang="en-US" sz="1200" b="0" i="1" kern="1200" dirty="0" smtClean="0">
                <a:solidFill>
                  <a:schemeClr val="tx1"/>
                </a:solidFill>
                <a:effectLst/>
                <a:latin typeface="+mn-lt"/>
                <a:ea typeface="+mn-ea"/>
                <a:cs typeface="+mn-cs"/>
              </a:rPr>
              <a:t>Conformity Monkey</a:t>
            </a:r>
            <a:r>
              <a:rPr lang="en-US" sz="1200" b="0" i="0" kern="1200" dirty="0" smtClean="0">
                <a:solidFill>
                  <a:schemeClr val="tx1"/>
                </a:solidFill>
                <a:effectLst/>
                <a:latin typeface="+mn-lt"/>
                <a:ea typeface="+mn-ea"/>
                <a:cs typeface="+mn-cs"/>
              </a:rPr>
              <a:t> , a tool that disables all instances that have vulnerabilities.</a:t>
            </a:r>
          </a:p>
          <a:p>
            <a:r>
              <a:rPr lang="en-US" sz="1200" b="0" i="0" kern="1200" dirty="0" smtClean="0">
                <a:solidFill>
                  <a:schemeClr val="tx1"/>
                </a:solidFill>
                <a:effectLst/>
                <a:latin typeface="+mn-lt"/>
                <a:ea typeface="+mn-ea"/>
                <a:cs typeface="+mn-cs"/>
              </a:rPr>
              <a:t>10-18 Monkey</a:t>
            </a:r>
          </a:p>
          <a:p>
            <a:r>
              <a:rPr lang="en-US" sz="1200" b="0" i="0" kern="1200" dirty="0" smtClean="0">
                <a:solidFill>
                  <a:schemeClr val="tx1"/>
                </a:solidFill>
                <a:effectLst/>
                <a:latin typeface="+mn-lt"/>
                <a:ea typeface="+mn-ea"/>
                <a:cs typeface="+mn-cs"/>
              </a:rPr>
              <a:t>Tool that detects problems of localizations, languages (l10n-i18n) on instances.</a:t>
            </a:r>
          </a:p>
          <a:p>
            <a:endParaRPr lang="en-US" dirty="0"/>
          </a:p>
        </p:txBody>
      </p:sp>
      <p:sp>
        <p:nvSpPr>
          <p:cNvPr id="4" name="Slide Number Placeholder 3"/>
          <p:cNvSpPr>
            <a:spLocks noGrp="1"/>
          </p:cNvSpPr>
          <p:nvPr>
            <p:ph type="sldNum" sz="quarter" idx="10"/>
          </p:nvPr>
        </p:nvSpPr>
        <p:spPr/>
        <p:txBody>
          <a:bodyPr/>
          <a:lstStyle/>
          <a:p>
            <a:fld id="{D8BD372C-5755-4B47-9C2F-A04BC5EFCBA4}" type="slidenum">
              <a:rPr lang="en-US" smtClean="0"/>
              <a:t>13</a:t>
            </a:fld>
            <a:endParaRPr lang="en-US"/>
          </a:p>
        </p:txBody>
      </p:sp>
    </p:spTree>
    <p:extLst>
      <p:ext uri="{BB962C8B-B14F-4D97-AF65-F5344CB8AC3E}">
        <p14:creationId xmlns:p14="http://schemas.microsoft.com/office/powerpoint/2010/main" val="3011555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4C71EC6-210F-42DE-9C53-41977AD35B3D}" type="datetimeFigureOut">
              <a:rPr lang="ru-RU" smtClean="0"/>
              <a:t>26.11.2017</a:t>
            </a:fld>
            <a:endParaRPr lang="ru-RU"/>
          </a:p>
        </p:txBody>
      </p:sp>
      <p:sp>
        <p:nvSpPr>
          <p:cNvPr id="5" name="Footer Placeholder 4"/>
          <p:cNvSpPr>
            <a:spLocks noGrp="1"/>
          </p:cNvSpPr>
          <p:nvPr>
            <p:ph type="ftr" sz="quarter" idx="11"/>
          </p:nvPr>
        </p:nvSpPr>
        <p:spPr/>
        <p:txBody>
          <a:bodyPr/>
          <a:lstStyle/>
          <a:p>
            <a:endParaRPr lang="ru-RU"/>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B19B0651-EE4F-4900-A07F-96A6BFA9D0F0}"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C71EC6-210F-42DE-9C53-41977AD35B3D}" type="datetimeFigureOut">
              <a:rPr lang="ru-RU" smtClean="0"/>
              <a:t>26.11.2017</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C71EC6-210F-42DE-9C53-41977AD35B3D}" type="datetimeFigureOut">
              <a:rPr lang="ru-RU" smtClean="0"/>
              <a:t>26.11.2017</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C71EC6-210F-42DE-9C53-41977AD35B3D}" type="datetimeFigureOut">
              <a:rPr lang="ru-RU" smtClean="0"/>
              <a:t>26.11.2017</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B4C71EC6-210F-42DE-9C53-41977AD35B3D}" type="datetimeFigureOut">
              <a:rPr lang="ru-RU" smtClean="0"/>
              <a:t>26.11.2017</a:t>
            </a:fld>
            <a:endParaRPr lang="ru-RU"/>
          </a:p>
        </p:txBody>
      </p:sp>
      <p:sp>
        <p:nvSpPr>
          <p:cNvPr id="8" name="Slide Number Placeholder 7"/>
          <p:cNvSpPr>
            <a:spLocks noGrp="1"/>
          </p:cNvSpPr>
          <p:nvPr>
            <p:ph type="sldNum" sz="quarter" idx="11"/>
          </p:nvPr>
        </p:nvSpPr>
        <p:spPr/>
        <p:txBody>
          <a:bodyPr/>
          <a:lstStyle/>
          <a:p>
            <a:fld id="{B19B0651-EE4F-4900-A07F-96A6BFA9D0F0}" type="slidenum">
              <a:rPr lang="ru-RU" smtClean="0"/>
              <a:t>‹#›</a:t>
            </a:fld>
            <a:endParaRPr lang="ru-RU"/>
          </a:p>
        </p:txBody>
      </p:sp>
      <p:sp>
        <p:nvSpPr>
          <p:cNvPr id="9" name="Footer Placeholder 8"/>
          <p:cNvSpPr>
            <a:spLocks noGrp="1"/>
          </p:cNvSpPr>
          <p:nvPr>
            <p:ph type="ftr" sz="quarter" idx="12"/>
          </p:nvPr>
        </p:nvSpPr>
        <p:spPr/>
        <p:txBody>
          <a:bodyPr/>
          <a:lstStyle/>
          <a:p>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4C71EC6-210F-42DE-9C53-41977AD35B3D}" type="datetimeFigureOut">
              <a:rPr lang="ru-RU" smtClean="0"/>
              <a:t>26.11.2017</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4C71EC6-210F-42DE-9C53-41977AD35B3D}" type="datetimeFigureOut">
              <a:rPr lang="ru-RU" smtClean="0"/>
              <a:t>26.11.2017</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4C71EC6-210F-42DE-9C53-41977AD35B3D}" type="datetimeFigureOut">
              <a:rPr lang="ru-RU" smtClean="0"/>
              <a:t>26.11.2017</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C71EC6-210F-42DE-9C53-41977AD35B3D}" type="datetimeFigureOut">
              <a:rPr lang="ru-RU" smtClean="0"/>
              <a:t>26.11.2017</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C71EC6-210F-42DE-9C53-41977AD35B3D}" type="datetimeFigureOut">
              <a:rPr lang="ru-RU" smtClean="0"/>
              <a:t>26.11.2017</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C71EC6-210F-42DE-9C53-41977AD35B3D}" type="datetimeFigureOut">
              <a:rPr lang="ru-RU" smtClean="0"/>
              <a:t>26.11.2017</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B19B0651-EE4F-4900-A07F-96A6BFA9D0F0}" type="slidenum">
              <a:rPr lang="ru-RU" smtClean="0"/>
              <a:t>‹#›</a:t>
            </a:fld>
            <a:endParaRPr lang="ru-RU"/>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B4C71EC6-210F-42DE-9C53-41977AD35B3D}" type="datetimeFigureOut">
              <a:rPr lang="ru-RU" smtClean="0"/>
              <a:t>26.11.2017</a:t>
            </a:fld>
            <a:endParaRPr lang="ru-RU"/>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ru-RU"/>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B19B0651-EE4F-4900-A07F-96A6BFA9D0F0}" type="slidenum">
              <a:rPr lang="ru-RU" smtClean="0"/>
              <a:t>‹#›</a:t>
            </a:fld>
            <a:endParaRPr lang="ru-RU"/>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1784" y="1340768"/>
            <a:ext cx="7772400" cy="2160240"/>
          </a:xfrm>
        </p:spPr>
        <p:txBody>
          <a:bodyPr/>
          <a:lstStyle/>
          <a:p>
            <a:pPr algn="ctr"/>
            <a:r>
              <a:rPr lang="en-US" sz="3200" dirty="0"/>
              <a:t>Continuous </a:t>
            </a:r>
            <a:r>
              <a:rPr lang="en-US" sz="3200" dirty="0" smtClean="0"/>
              <a:t/>
            </a:r>
            <a:br>
              <a:rPr lang="en-US" sz="3200" dirty="0" smtClean="0"/>
            </a:br>
            <a:r>
              <a:rPr lang="en-US" sz="3200" dirty="0" smtClean="0"/>
              <a:t>Integration &amp; Deployment</a:t>
            </a:r>
            <a:endParaRPr lang="en-US" sz="3200" dirty="0"/>
          </a:p>
        </p:txBody>
      </p:sp>
      <p:pic>
        <p:nvPicPr>
          <p:cNvPr id="4" name="Picture 2" descr="Image result for continuous integr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8049" y="3356992"/>
            <a:ext cx="6624736" cy="2921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70255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859216" cy="1371600"/>
          </a:xfrm>
        </p:spPr>
        <p:txBody>
          <a:bodyPr>
            <a:normAutofit/>
          </a:bodyPr>
          <a:lstStyle/>
          <a:p>
            <a:r>
              <a:rPr lang="en-US" dirty="0" smtClean="0"/>
              <a:t>CD – Continuous Deployment or delivery?</a:t>
            </a:r>
            <a:endParaRPr lang="en-US" dirty="0"/>
          </a:p>
        </p:txBody>
      </p:sp>
      <p:sp>
        <p:nvSpPr>
          <p:cNvPr id="4" name="Multiply 3"/>
          <p:cNvSpPr/>
          <p:nvPr/>
        </p:nvSpPr>
        <p:spPr>
          <a:xfrm>
            <a:off x="3923928" y="692696"/>
            <a:ext cx="4896544" cy="936105"/>
          </a:xfrm>
          <a:prstGeom prst="mathMultiply">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8" name="Picture 6" descr="Image result for Continuous Deploy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763" y="2420888"/>
            <a:ext cx="9217024" cy="3216742"/>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p:cNvGrpSpPr/>
          <p:nvPr/>
        </p:nvGrpSpPr>
        <p:grpSpPr>
          <a:xfrm>
            <a:off x="179512" y="1988840"/>
            <a:ext cx="2808312" cy="4248472"/>
            <a:chOff x="0" y="1988840"/>
            <a:chExt cx="2987824" cy="4248472"/>
          </a:xfrm>
        </p:grpSpPr>
        <p:sp>
          <p:nvSpPr>
            <p:cNvPr id="5" name="Rectangle 4"/>
            <p:cNvSpPr/>
            <p:nvPr/>
          </p:nvSpPr>
          <p:spPr>
            <a:xfrm>
              <a:off x="0" y="1988840"/>
              <a:ext cx="2987824" cy="424847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79512" y="2047268"/>
              <a:ext cx="2808312" cy="369332"/>
            </a:xfrm>
            <a:prstGeom prst="rect">
              <a:avLst/>
            </a:prstGeom>
            <a:noFill/>
          </p:spPr>
          <p:txBody>
            <a:bodyPr wrap="square" rtlCol="0">
              <a:spAutoFit/>
            </a:bodyPr>
            <a:lstStyle/>
            <a:p>
              <a:r>
                <a:rPr lang="en-US" dirty="0" smtClean="0"/>
                <a:t>Continuous Integration</a:t>
              </a:r>
              <a:endParaRPr lang="en-US" dirty="0"/>
            </a:p>
          </p:txBody>
        </p:sp>
        <p:cxnSp>
          <p:nvCxnSpPr>
            <p:cNvPr id="8" name="Straight Connector 7"/>
            <p:cNvCxnSpPr/>
            <p:nvPr/>
          </p:nvCxnSpPr>
          <p:spPr>
            <a:xfrm flipV="1">
              <a:off x="0" y="2416600"/>
              <a:ext cx="2987824" cy="4288"/>
            </a:xfrm>
            <a:prstGeom prst="line">
              <a:avLst/>
            </a:prstGeom>
            <a:ln>
              <a:solidFill>
                <a:schemeClr val="tx2"/>
              </a:solidFill>
            </a:ln>
          </p:spPr>
          <p:style>
            <a:lnRef idx="2">
              <a:schemeClr val="accent5"/>
            </a:lnRef>
            <a:fillRef idx="0">
              <a:schemeClr val="accent5"/>
            </a:fillRef>
            <a:effectRef idx="1">
              <a:schemeClr val="accent5"/>
            </a:effectRef>
            <a:fontRef idx="minor">
              <a:schemeClr val="tx1"/>
            </a:fontRef>
          </p:style>
        </p:cxnSp>
      </p:grpSp>
      <p:sp>
        <p:nvSpPr>
          <p:cNvPr id="10" name="Plus 9"/>
          <p:cNvSpPr/>
          <p:nvPr/>
        </p:nvSpPr>
        <p:spPr>
          <a:xfrm>
            <a:off x="6147563" y="5021304"/>
            <a:ext cx="636562" cy="571337"/>
          </a:xfrm>
          <a:prstGeom prst="mathPlus">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inus 10"/>
          <p:cNvSpPr/>
          <p:nvPr/>
        </p:nvSpPr>
        <p:spPr>
          <a:xfrm>
            <a:off x="6196041" y="3586399"/>
            <a:ext cx="626666" cy="419986"/>
          </a:xfrm>
          <a:prstGeom prst="mathMinus">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6241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147248" cy="903630"/>
          </a:xfrm>
        </p:spPr>
        <p:txBody>
          <a:bodyPr>
            <a:normAutofit/>
          </a:bodyPr>
          <a:lstStyle/>
          <a:p>
            <a:r>
              <a:rPr lang="en-US" cap="none" spc="0" dirty="0" err="1" smtClean="0">
                <a:ln>
                  <a:solidFill>
                    <a:schemeClr val="tx1"/>
                  </a:solidFill>
                </a:ln>
                <a:solidFill>
                  <a:srgbClr val="00B0F0"/>
                </a:solidFill>
              </a:rPr>
              <a:t>Blue</a:t>
            </a:r>
            <a:r>
              <a:rPr lang="en-US" cap="none" spc="0" dirty="0" err="1" smtClean="0">
                <a:ln>
                  <a:solidFill>
                    <a:schemeClr val="tx1"/>
                  </a:solidFill>
                </a:ln>
                <a:solidFill>
                  <a:srgbClr val="00FF99"/>
                </a:solidFill>
              </a:rPr>
              <a:t>Green</a:t>
            </a:r>
            <a:r>
              <a:rPr lang="en-US" cap="none" spc="0" dirty="0" err="1" smtClean="0">
                <a:solidFill>
                  <a:schemeClr val="tx1"/>
                </a:solidFill>
              </a:rPr>
              <a:t>Deployment</a:t>
            </a:r>
            <a:endParaRPr lang="en-US" cap="none" spc="0" dirty="0">
              <a:solidFill>
                <a:schemeClr val="tx1"/>
              </a:solidFill>
            </a:endParaRPr>
          </a:p>
        </p:txBody>
      </p:sp>
      <p:sp>
        <p:nvSpPr>
          <p:cNvPr id="3" name="Content Placeholder 2"/>
          <p:cNvSpPr>
            <a:spLocks noGrp="1"/>
          </p:cNvSpPr>
          <p:nvPr>
            <p:ph idx="1"/>
          </p:nvPr>
        </p:nvSpPr>
        <p:spPr>
          <a:xfrm>
            <a:off x="539552" y="1484784"/>
            <a:ext cx="8363272" cy="596279"/>
          </a:xfrm>
        </p:spPr>
        <p:txBody>
          <a:bodyPr/>
          <a:lstStyle/>
          <a:p>
            <a:r>
              <a:rPr lang="en-US" dirty="0" smtClean="0"/>
              <a:t>For what? </a:t>
            </a:r>
            <a:r>
              <a:rPr lang="en-US" b="0" dirty="0" smtClean="0"/>
              <a:t>To minimize a downtime </a:t>
            </a:r>
            <a:r>
              <a:rPr lang="en-US" b="0" dirty="0"/>
              <a:t>and the risk of deployment </a:t>
            </a:r>
            <a:r>
              <a:rPr lang="en-US" b="0" dirty="0" smtClean="0"/>
              <a:t>failure.</a:t>
            </a:r>
            <a:endParaRPr lang="en-US" dirty="0"/>
          </a:p>
        </p:txBody>
      </p:sp>
      <p:sp>
        <p:nvSpPr>
          <p:cNvPr id="4" name="TextBox 3"/>
          <p:cNvSpPr txBox="1"/>
          <p:nvPr/>
        </p:nvSpPr>
        <p:spPr>
          <a:xfrm>
            <a:off x="561819" y="2132856"/>
            <a:ext cx="2520280" cy="369332"/>
          </a:xfrm>
          <a:prstGeom prst="rect">
            <a:avLst/>
          </a:prstGeom>
          <a:noFill/>
        </p:spPr>
        <p:txBody>
          <a:bodyPr wrap="square" rtlCol="0">
            <a:spAutoFit/>
          </a:bodyPr>
          <a:lstStyle/>
          <a:p>
            <a:r>
              <a:rPr lang="en-US" b="1" dirty="0" smtClean="0"/>
              <a:t>Problem resolving:</a:t>
            </a:r>
            <a:endParaRPr lang="en-US" b="1" dirty="0"/>
          </a:p>
        </p:txBody>
      </p:sp>
      <p:pic>
        <p:nvPicPr>
          <p:cNvPr id="1026" name="Picture 2" descr="https://martinfowler.com/bliki/images/canaryRelease/canary-releas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819" y="2924944"/>
            <a:ext cx="8513906" cy="3015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1840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5790" y="116632"/>
            <a:ext cx="5067488" cy="900018"/>
          </a:xfrm>
        </p:spPr>
        <p:txBody>
          <a:bodyPr/>
          <a:lstStyle/>
          <a:p>
            <a:r>
              <a:rPr lang="en-US" cap="none" spc="0" dirty="0" smtClean="0">
                <a:ln>
                  <a:solidFill>
                    <a:schemeClr val="tx1"/>
                  </a:solidFill>
                </a:ln>
                <a:solidFill>
                  <a:srgbClr val="FFFF00"/>
                </a:solidFill>
              </a:rPr>
              <a:t>Canary</a:t>
            </a:r>
            <a:r>
              <a:rPr lang="en-US" cap="none" spc="0" dirty="0" smtClean="0">
                <a:solidFill>
                  <a:srgbClr val="FFFF00"/>
                </a:solidFill>
              </a:rPr>
              <a:t> </a:t>
            </a:r>
            <a:r>
              <a:rPr lang="en-US" cap="none" spc="0" dirty="0" smtClean="0">
                <a:solidFill>
                  <a:schemeClr val="tx1"/>
                </a:solidFill>
              </a:rPr>
              <a:t>release</a:t>
            </a:r>
            <a:endParaRPr lang="en-US" cap="none" spc="0" dirty="0">
              <a:solidFill>
                <a:schemeClr val="tx1"/>
              </a:solidFill>
            </a:endParaRPr>
          </a:p>
        </p:txBody>
      </p:sp>
      <p:pic>
        <p:nvPicPr>
          <p:cNvPr id="2050" name="Picture 2" descr="Image result for canary"/>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
            <a:ext cx="2830347" cy="272129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1331640" y="1752601"/>
            <a:ext cx="6745560" cy="1244352"/>
          </a:xfrm>
        </p:spPr>
        <p:txBody>
          <a:bodyPr/>
          <a:lstStyle/>
          <a:p>
            <a:r>
              <a:rPr lang="en-US" dirty="0" smtClean="0"/>
              <a:t>For what? </a:t>
            </a:r>
            <a:r>
              <a:rPr lang="en-US" b="0" dirty="0" smtClean="0"/>
              <a:t>To</a:t>
            </a:r>
            <a:r>
              <a:rPr lang="en-US" dirty="0" smtClean="0"/>
              <a:t> </a:t>
            </a:r>
            <a:r>
              <a:rPr lang="en-US" b="0" dirty="0" smtClean="0"/>
              <a:t>reduce </a:t>
            </a:r>
            <a:r>
              <a:rPr lang="en-US" b="0" dirty="0"/>
              <a:t>the risk of introducing a new software version in </a:t>
            </a:r>
            <a:r>
              <a:rPr lang="en-US" b="0" dirty="0" smtClean="0"/>
              <a:t>production.</a:t>
            </a:r>
          </a:p>
          <a:p>
            <a:r>
              <a:rPr lang="en-US" dirty="0" smtClean="0"/>
              <a:t>Problem resolving:</a:t>
            </a:r>
            <a:endParaRPr lang="en-US" dirty="0"/>
          </a:p>
        </p:txBody>
      </p:sp>
      <p:pic>
        <p:nvPicPr>
          <p:cNvPr id="2052" name="Picture 4" descr="https://martinfowler.com/bliki/images/canaryRelease/canary-release-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4" y="3140968"/>
            <a:ext cx="7759194" cy="2747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59132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332656"/>
            <a:ext cx="5791200" cy="648072"/>
          </a:xfrm>
        </p:spPr>
        <p:txBody>
          <a:bodyPr>
            <a:prstTxWarp prst="textInflate">
              <a:avLst/>
            </a:prstTxWarp>
            <a:normAutofit/>
          </a:bodyPr>
          <a:lstStyle/>
          <a:p>
            <a:r>
              <a:rPr lang="en-US" cap="none" spc="0" dirty="0" smtClean="0">
                <a:solidFill>
                  <a:schemeClr val="tx1"/>
                </a:solidFill>
              </a:rPr>
              <a:t>Chaos </a:t>
            </a:r>
            <a:r>
              <a:rPr lang="en-US" cap="none" spc="0" dirty="0" smtClean="0">
                <a:ln>
                  <a:solidFill>
                    <a:schemeClr val="tx1"/>
                  </a:solidFill>
                </a:ln>
                <a:solidFill>
                  <a:srgbClr val="CC6600"/>
                </a:solidFill>
              </a:rPr>
              <a:t>Monkey</a:t>
            </a:r>
            <a:endParaRPr lang="en-US" cap="none" spc="0" dirty="0">
              <a:ln>
                <a:solidFill>
                  <a:schemeClr val="tx1"/>
                </a:solidFill>
              </a:ln>
              <a:solidFill>
                <a:srgbClr val="CC6600"/>
              </a:solidFill>
            </a:endParaRPr>
          </a:p>
        </p:txBody>
      </p:sp>
      <p:sp>
        <p:nvSpPr>
          <p:cNvPr id="3" name="Content Placeholder 2"/>
          <p:cNvSpPr>
            <a:spLocks noGrp="1"/>
          </p:cNvSpPr>
          <p:nvPr>
            <p:ph idx="1"/>
          </p:nvPr>
        </p:nvSpPr>
        <p:spPr>
          <a:xfrm>
            <a:off x="416346" y="3212976"/>
            <a:ext cx="7620000" cy="2736304"/>
          </a:xfrm>
        </p:spPr>
        <p:txBody>
          <a:bodyPr>
            <a:normAutofit/>
          </a:bodyPr>
          <a:lstStyle/>
          <a:p>
            <a:r>
              <a:rPr lang="en-US" dirty="0" smtClean="0"/>
              <a:t>For what? </a:t>
            </a:r>
            <a:r>
              <a:rPr lang="en-US" b="0" dirty="0" smtClean="0"/>
              <a:t>To prevent</a:t>
            </a:r>
            <a:r>
              <a:rPr lang="en-US" b="0" dirty="0"/>
              <a:t> major unexpected </a:t>
            </a:r>
            <a:r>
              <a:rPr lang="en-US" b="0" dirty="0" smtClean="0"/>
              <a:t>failures.</a:t>
            </a:r>
          </a:p>
          <a:p>
            <a:endParaRPr lang="en-US" b="0" dirty="0" smtClean="0"/>
          </a:p>
          <a:p>
            <a:r>
              <a:rPr lang="en-US" dirty="0"/>
              <a:t>Where? </a:t>
            </a:r>
            <a:r>
              <a:rPr lang="en-US" b="0" dirty="0" smtClean="0"/>
              <a:t>Amazon Web Services.</a:t>
            </a:r>
            <a:endParaRPr lang="en-US" b="0" dirty="0"/>
          </a:p>
          <a:p>
            <a:endParaRPr lang="en-US" b="0" dirty="0"/>
          </a:p>
          <a:p>
            <a:r>
              <a:rPr lang="en-US" dirty="0"/>
              <a:t>Problem resolving: </a:t>
            </a:r>
            <a:r>
              <a:rPr lang="en-US" b="0" dirty="0"/>
              <a:t>to simulate failures in a real environment and to check that the computer system continues to work</a:t>
            </a:r>
            <a:r>
              <a:rPr lang="en-US" b="0" dirty="0" smtClean="0"/>
              <a:t>.</a:t>
            </a:r>
          </a:p>
          <a:p>
            <a:endParaRPr lang="en-US" b="0" dirty="0"/>
          </a:p>
          <a:p>
            <a:endParaRPr lang="en-US" b="0" dirty="0"/>
          </a:p>
        </p:txBody>
      </p:sp>
      <p:pic>
        <p:nvPicPr>
          <p:cNvPr id="3074" name="Picture 2" descr="Image result for chaos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124744"/>
            <a:ext cx="8280920" cy="1874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83892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4" name="5-Point Star 3"/>
          <p:cNvSpPr/>
          <p:nvPr/>
        </p:nvSpPr>
        <p:spPr>
          <a:xfrm>
            <a:off x="6180219" y="4552862"/>
            <a:ext cx="408005" cy="388306"/>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5-Point Star 4"/>
          <p:cNvSpPr/>
          <p:nvPr/>
        </p:nvSpPr>
        <p:spPr>
          <a:xfrm>
            <a:off x="1547664" y="404664"/>
            <a:ext cx="576064" cy="576064"/>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5-Point Star 5"/>
          <p:cNvSpPr/>
          <p:nvPr/>
        </p:nvSpPr>
        <p:spPr>
          <a:xfrm>
            <a:off x="7380312" y="980728"/>
            <a:ext cx="576064" cy="576064"/>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5-Point Star 6"/>
          <p:cNvSpPr/>
          <p:nvPr/>
        </p:nvSpPr>
        <p:spPr>
          <a:xfrm>
            <a:off x="971600" y="4293096"/>
            <a:ext cx="720080" cy="648072"/>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5-Point Star 7"/>
          <p:cNvSpPr/>
          <p:nvPr/>
        </p:nvSpPr>
        <p:spPr>
          <a:xfrm>
            <a:off x="3563888" y="6165304"/>
            <a:ext cx="360040" cy="288032"/>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5-Point Star 8"/>
          <p:cNvSpPr/>
          <p:nvPr/>
        </p:nvSpPr>
        <p:spPr>
          <a:xfrm>
            <a:off x="7985086" y="3429000"/>
            <a:ext cx="576064" cy="576064"/>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5-Point Star 9"/>
          <p:cNvSpPr/>
          <p:nvPr/>
        </p:nvSpPr>
        <p:spPr>
          <a:xfrm>
            <a:off x="4499992" y="1421160"/>
            <a:ext cx="288032" cy="288032"/>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5-Point Star 10"/>
          <p:cNvSpPr/>
          <p:nvPr/>
        </p:nvSpPr>
        <p:spPr>
          <a:xfrm>
            <a:off x="8676456" y="6309321"/>
            <a:ext cx="467544" cy="452076"/>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04898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188640"/>
            <a:ext cx="7272808" cy="1371600"/>
          </a:xfrm>
        </p:spPr>
        <p:txBody>
          <a:bodyPr>
            <a:normAutofit/>
          </a:bodyPr>
          <a:lstStyle/>
          <a:p>
            <a:r>
              <a:rPr lang="en-US" dirty="0" smtClean="0"/>
              <a:t>What is a Continuous Integration?</a:t>
            </a:r>
            <a:endParaRPr lang="en-US" dirty="0"/>
          </a:p>
        </p:txBody>
      </p:sp>
      <p:sp>
        <p:nvSpPr>
          <p:cNvPr id="3" name="Content Placeholder 2"/>
          <p:cNvSpPr>
            <a:spLocks noGrp="1"/>
          </p:cNvSpPr>
          <p:nvPr>
            <p:ph idx="1"/>
          </p:nvPr>
        </p:nvSpPr>
        <p:spPr>
          <a:xfrm>
            <a:off x="1187624" y="1700808"/>
            <a:ext cx="6552728" cy="1800200"/>
          </a:xfrm>
        </p:spPr>
        <p:txBody>
          <a:bodyPr>
            <a:normAutofit/>
          </a:bodyPr>
          <a:lstStyle/>
          <a:p>
            <a:pPr indent="457200"/>
            <a:r>
              <a:rPr lang="en-US" dirty="0"/>
              <a:t>Continuous Integration (CI) is a development practice that requires developers to integrate code into a shared repository several times a day. Each check-in is then verified by an automated build, allowing teams to detect problems early. </a:t>
            </a:r>
            <a:endParaRPr lang="en-US" dirty="0" smtClean="0"/>
          </a:p>
          <a:p>
            <a:endParaRPr lang="en-US" dirty="0"/>
          </a:p>
        </p:txBody>
      </p:sp>
      <p:pic>
        <p:nvPicPr>
          <p:cNvPr id="1026"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1999" y="3429000"/>
            <a:ext cx="4248472" cy="298986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40272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96752"/>
            <a:ext cx="3970784" cy="903630"/>
          </a:xfrm>
        </p:spPr>
        <p:txBody>
          <a:bodyPr>
            <a:normAutofit/>
          </a:bodyPr>
          <a:lstStyle/>
          <a:p>
            <a:r>
              <a:rPr lang="en-US" sz="3200" dirty="0" smtClean="0"/>
              <a:t>What we </a:t>
            </a:r>
            <a:r>
              <a:rPr lang="en-US" sz="3200" dirty="0" err="1" smtClean="0"/>
              <a:t>neeD</a:t>
            </a:r>
            <a:endParaRPr lang="en-US" sz="3200" dirty="0"/>
          </a:p>
        </p:txBody>
      </p:sp>
      <p:sp>
        <p:nvSpPr>
          <p:cNvPr id="3" name="Content Placeholder 2"/>
          <p:cNvSpPr>
            <a:spLocks noGrp="1"/>
          </p:cNvSpPr>
          <p:nvPr>
            <p:ph idx="1"/>
          </p:nvPr>
        </p:nvSpPr>
        <p:spPr>
          <a:xfrm>
            <a:off x="457200" y="2328665"/>
            <a:ext cx="3898776" cy="2468488"/>
          </a:xfrm>
        </p:spPr>
        <p:style>
          <a:lnRef idx="2">
            <a:schemeClr val="accent5"/>
          </a:lnRef>
          <a:fillRef idx="1">
            <a:schemeClr val="lt1"/>
          </a:fillRef>
          <a:effectRef idx="0">
            <a:schemeClr val="accent5"/>
          </a:effectRef>
          <a:fontRef idx="minor">
            <a:schemeClr val="dk1"/>
          </a:fontRef>
        </p:style>
        <p:txBody>
          <a:bodyPr>
            <a:normAutofit/>
          </a:bodyPr>
          <a:lstStyle/>
          <a:p>
            <a:pPr marL="342900" indent="-342900" fontAlgn="base">
              <a:buFont typeface="Arial" panose="020B0604020202020204" pitchFamily="34" charset="0"/>
              <a:buChar char="•"/>
            </a:pPr>
            <a:r>
              <a:rPr lang="en-US" sz="2400" b="0" dirty="0" smtClean="0"/>
              <a:t>Automated tests</a:t>
            </a:r>
            <a:endParaRPr lang="en-US" sz="2400" b="0" dirty="0"/>
          </a:p>
          <a:p>
            <a:pPr marL="342900" indent="-342900" fontAlgn="base">
              <a:buFont typeface="Arial" panose="020B0604020202020204" pitchFamily="34" charset="0"/>
              <a:buChar char="•"/>
            </a:pPr>
            <a:r>
              <a:rPr lang="en-US" sz="2400" b="0" dirty="0" smtClean="0"/>
              <a:t>Continuous integration server</a:t>
            </a:r>
          </a:p>
          <a:p>
            <a:pPr marL="342900" indent="-342900" fontAlgn="base">
              <a:buFont typeface="Arial" panose="020B0604020202020204" pitchFamily="34" charset="0"/>
              <a:buChar char="•"/>
            </a:pPr>
            <a:r>
              <a:rPr lang="en-US" sz="2400" b="0" dirty="0" smtClean="0"/>
              <a:t>Merge our changes more often</a:t>
            </a:r>
          </a:p>
          <a:p>
            <a:endParaRPr lang="en-US" dirty="0"/>
          </a:p>
        </p:txBody>
      </p:sp>
      <p:sp>
        <p:nvSpPr>
          <p:cNvPr id="4" name="Title 1"/>
          <p:cNvSpPr txBox="1">
            <a:spLocks/>
          </p:cNvSpPr>
          <p:nvPr/>
        </p:nvSpPr>
        <p:spPr>
          <a:xfrm>
            <a:off x="4751136" y="1196752"/>
            <a:ext cx="3970784" cy="90363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r>
              <a:rPr lang="en-US" sz="3200" dirty="0" smtClean="0">
                <a:solidFill>
                  <a:srgbClr val="92D050"/>
                </a:solidFill>
              </a:rPr>
              <a:t>What we Gain</a:t>
            </a:r>
            <a:endParaRPr lang="en-US" sz="3200" dirty="0">
              <a:solidFill>
                <a:srgbClr val="92D050"/>
              </a:solidFill>
            </a:endParaRPr>
          </a:p>
        </p:txBody>
      </p:sp>
      <p:sp>
        <p:nvSpPr>
          <p:cNvPr id="5" name="Content Placeholder 2"/>
          <p:cNvSpPr txBox="1">
            <a:spLocks/>
          </p:cNvSpPr>
          <p:nvPr/>
        </p:nvSpPr>
        <p:spPr>
          <a:xfrm>
            <a:off x="4735990" y="2335424"/>
            <a:ext cx="3898776" cy="2448273"/>
          </a:xfrm>
          <a:prstGeom prst="rect">
            <a:avLst/>
          </a:prstGeom>
          <a:ln>
            <a:solidFill>
              <a:srgbClr val="92D050"/>
            </a:solidFill>
          </a:ln>
        </p:spPr>
        <p:style>
          <a:lnRef idx="2">
            <a:schemeClr val="accent6"/>
          </a:lnRef>
          <a:fillRef idx="1">
            <a:schemeClr val="lt1"/>
          </a:fillRef>
          <a:effectRef idx="0">
            <a:schemeClr val="accent6"/>
          </a:effectRef>
          <a:fontRef idx="minor">
            <a:schemeClr val="dk1"/>
          </a:fontRef>
        </p:style>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marL="342900" indent="-342900" fontAlgn="base">
              <a:buFont typeface="Arial" panose="020B0604020202020204" pitchFamily="34" charset="0"/>
              <a:buChar char="•"/>
            </a:pPr>
            <a:r>
              <a:rPr lang="en-US" b="0" dirty="0"/>
              <a:t>Less bugs get shipped to production </a:t>
            </a:r>
            <a:endParaRPr lang="en-US" b="0" dirty="0" smtClean="0"/>
          </a:p>
          <a:p>
            <a:pPr marL="342900" indent="-342900" fontAlgn="base">
              <a:buFont typeface="Arial" panose="020B0604020202020204" pitchFamily="34" charset="0"/>
              <a:buChar char="•"/>
            </a:pPr>
            <a:r>
              <a:rPr lang="en-US" b="0" dirty="0" smtClean="0"/>
              <a:t>Building </a:t>
            </a:r>
            <a:r>
              <a:rPr lang="en-US" b="0" dirty="0"/>
              <a:t>the release is easy </a:t>
            </a:r>
            <a:endParaRPr lang="en-US" b="0" dirty="0" smtClean="0"/>
          </a:p>
          <a:p>
            <a:pPr marL="342900" indent="-342900" fontAlgn="base">
              <a:buFont typeface="Arial" panose="020B0604020202020204" pitchFamily="34" charset="0"/>
              <a:buChar char="•"/>
            </a:pPr>
            <a:r>
              <a:rPr lang="en-US" b="0" dirty="0" smtClean="0"/>
              <a:t>Less </a:t>
            </a:r>
            <a:r>
              <a:rPr lang="en-US" b="0" dirty="0"/>
              <a:t>context switching </a:t>
            </a:r>
            <a:endParaRPr lang="en-US" b="0" dirty="0" smtClean="0"/>
          </a:p>
          <a:p>
            <a:pPr marL="342900" indent="-342900" fontAlgn="base">
              <a:buFont typeface="Arial" panose="020B0604020202020204" pitchFamily="34" charset="0"/>
              <a:buChar char="•"/>
            </a:pPr>
            <a:r>
              <a:rPr lang="en-US" b="0" dirty="0" smtClean="0"/>
              <a:t>Economy testing costs</a:t>
            </a:r>
            <a:endParaRPr lang="en-US" dirty="0"/>
          </a:p>
        </p:txBody>
      </p:sp>
      <p:sp>
        <p:nvSpPr>
          <p:cNvPr id="8" name="Pentagon 7"/>
          <p:cNvSpPr/>
          <p:nvPr/>
        </p:nvSpPr>
        <p:spPr>
          <a:xfrm>
            <a:off x="0" y="260648"/>
            <a:ext cx="5004048" cy="648072"/>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t>Continuous </a:t>
            </a:r>
            <a:r>
              <a:rPr lang="en-US" sz="2400" dirty="0" smtClean="0"/>
              <a:t>Integration</a:t>
            </a:r>
            <a:endParaRPr lang="en-US" sz="2400" dirty="0"/>
          </a:p>
        </p:txBody>
      </p:sp>
    </p:spTree>
    <p:extLst>
      <p:ext uri="{BB962C8B-B14F-4D97-AF65-F5344CB8AC3E}">
        <p14:creationId xmlns:p14="http://schemas.microsoft.com/office/powerpoint/2010/main" val="7420085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0">
              <a:schemeClr val="accent1">
                <a:tint val="23500"/>
                <a:satMod val="160000"/>
              </a:schemeClr>
            </a:gs>
          </a:gsLst>
          <a:lin ang="16200000" scaled="1"/>
          <a:tileRect/>
        </a:gradFill>
        <a:effectLst/>
      </p:bgPr>
    </p:bg>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22" y="836712"/>
            <a:ext cx="5923213" cy="213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Line Callout 1 6"/>
          <p:cNvSpPr/>
          <p:nvPr/>
        </p:nvSpPr>
        <p:spPr>
          <a:xfrm>
            <a:off x="6094951" y="3051842"/>
            <a:ext cx="2736304" cy="1817318"/>
          </a:xfrm>
          <a:prstGeom prst="borderCallout1">
            <a:avLst>
              <a:gd name="adj1" fmla="val 1005"/>
              <a:gd name="adj2" fmla="val 604"/>
              <a:gd name="adj3" fmla="val -58004"/>
              <a:gd name="adj4" fmla="val -11132"/>
            </a:avLst>
          </a:prstGeom>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smtClean="0"/>
              <a:t>Integration Testing </a:t>
            </a:r>
            <a:r>
              <a:rPr lang="en-US" dirty="0" smtClean="0"/>
              <a:t>is </a:t>
            </a:r>
            <a:r>
              <a:rPr lang="en-US" dirty="0"/>
              <a:t>the phase in </a:t>
            </a:r>
            <a:r>
              <a:rPr lang="en-US" dirty="0" smtClean="0"/>
              <a:t>software </a:t>
            </a:r>
            <a:r>
              <a:rPr lang="en-US" b="1" dirty="0" smtClean="0"/>
              <a:t>testing</a:t>
            </a:r>
            <a:r>
              <a:rPr lang="en-US" dirty="0"/>
              <a:t> in which individual software modules are combined and tested as a group.</a:t>
            </a:r>
          </a:p>
        </p:txBody>
      </p:sp>
      <p:sp>
        <p:nvSpPr>
          <p:cNvPr id="12" name="Line Callout 1 11"/>
          <p:cNvSpPr/>
          <p:nvPr/>
        </p:nvSpPr>
        <p:spPr>
          <a:xfrm>
            <a:off x="1990495" y="4429988"/>
            <a:ext cx="2736304" cy="1591299"/>
          </a:xfrm>
          <a:prstGeom prst="borderCallout1">
            <a:avLst>
              <a:gd name="adj1" fmla="val -1310"/>
              <a:gd name="adj2" fmla="val 49564"/>
              <a:gd name="adj3" fmla="val -113615"/>
              <a:gd name="adj4" fmla="val 38217"/>
            </a:avLst>
          </a:prstGeom>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t>Unit Testing</a:t>
            </a:r>
            <a:r>
              <a:rPr lang="en-US" dirty="0"/>
              <a:t> is a level of software testing where individual units/ components of a software are tested.</a:t>
            </a:r>
          </a:p>
        </p:txBody>
      </p:sp>
      <p:sp>
        <p:nvSpPr>
          <p:cNvPr id="11" name="AutoShape 6" descr="What is IntegrationTest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8" descr="What is IntegrationTest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2" descr="Animated GIF"/>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181663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52718"/>
            <a:ext cx="8280920" cy="683994"/>
          </a:xfrm>
        </p:spPr>
        <p:txBody>
          <a:bodyPr>
            <a:normAutofit/>
          </a:bodyPr>
          <a:lstStyle/>
          <a:p>
            <a:pPr marL="342900" indent="-342900" fontAlgn="base"/>
            <a:r>
              <a:rPr lang="en-US" sz="2800" dirty="0"/>
              <a:t>Continuous </a:t>
            </a:r>
            <a:r>
              <a:rPr lang="en-US" sz="2800" dirty="0" smtClean="0"/>
              <a:t>integration </a:t>
            </a:r>
            <a:r>
              <a:rPr lang="en-US" sz="2800" dirty="0" err="1" smtClean="0"/>
              <a:t>serverS</a:t>
            </a:r>
            <a:endParaRPr lang="en-US" sz="2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273" y="1052735"/>
            <a:ext cx="2126353" cy="39812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descr="jenkins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6766" y="1212704"/>
            <a:ext cx="2857500" cy="91440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TeamCity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5406" y="1221560"/>
            <a:ext cx="1821802" cy="1821803"/>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https://www.code-maze.com/wp-content/uploads/2016/02/TravisCI-logo-gray.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65103" y="2410645"/>
            <a:ext cx="2119257" cy="686521"/>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go cd log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4941" y="5031480"/>
            <a:ext cx="2639807" cy="1186430"/>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bamboo logo"/>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84360" y="3284984"/>
            <a:ext cx="2250583" cy="644763"/>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descr="gitlab logo"/>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30161" y="5465954"/>
            <a:ext cx="2095641" cy="796344"/>
          </a:xfrm>
          <a:prstGeom prst="rect">
            <a:avLst/>
          </a:prstGeom>
          <a:noFill/>
          <a:extLst>
            <a:ext uri="{909E8E84-426E-40DD-AFC4-6F175D3DCCD1}">
              <a14:hiddenFill xmlns:a14="http://schemas.microsoft.com/office/drawing/2010/main">
                <a:solidFill>
                  <a:srgbClr val="FFFFFF"/>
                </a:solidFill>
              </a14:hiddenFill>
            </a:ext>
          </a:extLst>
        </p:spPr>
      </p:pic>
      <p:pic>
        <p:nvPicPr>
          <p:cNvPr id="4112" name="Picture 16" descr="circleci logo"/>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00192" y="4221940"/>
            <a:ext cx="2564372" cy="812052"/>
          </a:xfrm>
          <a:prstGeom prst="rect">
            <a:avLst/>
          </a:prstGeom>
          <a:noFill/>
          <a:extLst>
            <a:ext uri="{909E8E84-426E-40DD-AFC4-6F175D3DCCD1}">
              <a14:hiddenFill xmlns:a14="http://schemas.microsoft.com/office/drawing/2010/main">
                <a:solidFill>
                  <a:srgbClr val="FFFFFF"/>
                </a:solidFill>
              </a14:hiddenFill>
            </a:ext>
          </a:extLst>
        </p:spPr>
      </p:pic>
      <p:pic>
        <p:nvPicPr>
          <p:cNvPr id="4114" name="Picture 18" descr="codeship logo"/>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01052" y="4077072"/>
            <a:ext cx="2857500" cy="68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88560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003232" cy="1371600"/>
          </a:xfrm>
          <a:gradFill flip="none" rotWithShape="1">
            <a:gsLst>
              <a:gs pos="0">
                <a:schemeClr val="bg1"/>
              </a:gs>
              <a:gs pos="100000">
                <a:schemeClr val="accent3">
                  <a:lumMod val="40000"/>
                  <a:lumOff val="60000"/>
                </a:schemeClr>
              </a:gs>
            </a:gsLst>
            <a:lin ang="16200000" scaled="1"/>
            <a:tileRect/>
          </a:gradFill>
        </p:spPr>
        <p:txBody>
          <a:bodyPr>
            <a:normAutofit/>
          </a:bodyPr>
          <a:lstStyle/>
          <a:p>
            <a:r>
              <a:rPr lang="en-US" dirty="0"/>
              <a:t>What is </a:t>
            </a:r>
            <a:r>
              <a:rPr lang="en-US" dirty="0" smtClean="0"/>
              <a:t>a Continuous Deployment?</a:t>
            </a:r>
            <a:endParaRPr lang="en-US" dirty="0"/>
          </a:p>
        </p:txBody>
      </p:sp>
      <p:sp>
        <p:nvSpPr>
          <p:cNvPr id="3" name="Content Placeholder 2"/>
          <p:cNvSpPr>
            <a:spLocks noGrp="1"/>
          </p:cNvSpPr>
          <p:nvPr>
            <p:ph idx="1"/>
          </p:nvPr>
        </p:nvSpPr>
        <p:spPr>
          <a:xfrm>
            <a:off x="457200" y="1752601"/>
            <a:ext cx="7620000" cy="2180456"/>
          </a:xfrm>
        </p:spPr>
        <p:txBody>
          <a:bodyPr/>
          <a:lstStyle/>
          <a:p>
            <a:pPr indent="457200"/>
            <a:r>
              <a:rPr lang="en-US" b="0" dirty="0"/>
              <a:t>Continuous </a:t>
            </a:r>
            <a:r>
              <a:rPr lang="en-US" b="0" dirty="0" smtClean="0"/>
              <a:t>deployment </a:t>
            </a:r>
            <a:r>
              <a:rPr lang="en-US" b="0" dirty="0"/>
              <a:t>is an extension of continuous </a:t>
            </a:r>
            <a:r>
              <a:rPr lang="en-US" b="0" dirty="0" smtClean="0"/>
              <a:t>integration. With </a:t>
            </a:r>
            <a:r>
              <a:rPr lang="en-US" b="0" dirty="0"/>
              <a:t>this practice, every change that passes all stages of your production pipeline is released to your customers. </a:t>
            </a:r>
            <a:endParaRPr lang="en-US" b="0" dirty="0" smtClean="0"/>
          </a:p>
          <a:p>
            <a:pPr indent="457200"/>
            <a:r>
              <a:rPr lang="en-US" b="0" dirty="0" smtClean="0"/>
              <a:t>There's </a:t>
            </a:r>
            <a:r>
              <a:rPr lang="en-US" b="0" dirty="0"/>
              <a:t>no human intervention, and only a failed test will prevent a new change to be deployed to production.</a:t>
            </a:r>
            <a:endParaRPr lang="en-US" dirty="0"/>
          </a:p>
        </p:txBody>
      </p:sp>
      <p:pic>
        <p:nvPicPr>
          <p:cNvPr id="4098" name="Picture 2" descr="Image result for Continuous Deploy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20" y="3861048"/>
            <a:ext cx="4824536" cy="275347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mage result for Continuous Deploy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960" y="4005064"/>
            <a:ext cx="4824536" cy="2753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3476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96752"/>
            <a:ext cx="3970784" cy="903630"/>
          </a:xfrm>
        </p:spPr>
        <p:txBody>
          <a:bodyPr>
            <a:normAutofit/>
          </a:bodyPr>
          <a:lstStyle/>
          <a:p>
            <a:r>
              <a:rPr lang="en-US" sz="3200" dirty="0" smtClean="0"/>
              <a:t>What we </a:t>
            </a:r>
            <a:r>
              <a:rPr lang="en-US" sz="3200" dirty="0" err="1" smtClean="0"/>
              <a:t>neeD</a:t>
            </a:r>
            <a:endParaRPr lang="en-US" sz="3200" dirty="0"/>
          </a:p>
        </p:txBody>
      </p:sp>
      <p:sp>
        <p:nvSpPr>
          <p:cNvPr id="3" name="Content Placeholder 2"/>
          <p:cNvSpPr>
            <a:spLocks noGrp="1"/>
          </p:cNvSpPr>
          <p:nvPr>
            <p:ph idx="1"/>
          </p:nvPr>
        </p:nvSpPr>
        <p:spPr>
          <a:xfrm>
            <a:off x="457200" y="2328665"/>
            <a:ext cx="3898776" cy="2468488"/>
          </a:xfrm>
        </p:spPr>
        <p:style>
          <a:lnRef idx="2">
            <a:schemeClr val="accent5"/>
          </a:lnRef>
          <a:fillRef idx="1">
            <a:schemeClr val="lt1"/>
          </a:fillRef>
          <a:effectRef idx="0">
            <a:schemeClr val="accent5"/>
          </a:effectRef>
          <a:fontRef idx="minor">
            <a:schemeClr val="dk1"/>
          </a:fontRef>
        </p:style>
        <p:txBody>
          <a:bodyPr>
            <a:normAutofit/>
          </a:bodyPr>
          <a:lstStyle/>
          <a:p>
            <a:pPr marL="342900" indent="-342900" fontAlgn="base">
              <a:buFont typeface="Arial" panose="020B0604020202020204" pitchFamily="34" charset="0"/>
              <a:buChar char="•"/>
            </a:pPr>
            <a:r>
              <a:rPr lang="en-US" sz="2400" b="0" dirty="0" smtClean="0"/>
              <a:t>High</a:t>
            </a:r>
            <a:r>
              <a:rPr lang="uk-UA" sz="2400" b="0" dirty="0" smtClean="0"/>
              <a:t> </a:t>
            </a:r>
            <a:r>
              <a:rPr lang="en-US" sz="2400" b="0" dirty="0" smtClean="0"/>
              <a:t>quality tests</a:t>
            </a:r>
            <a:endParaRPr lang="en-US" sz="2400" b="0" dirty="0"/>
          </a:p>
          <a:p>
            <a:pPr marL="342900" indent="-342900" fontAlgn="base">
              <a:buFont typeface="Arial" panose="020B0604020202020204" pitchFamily="34" charset="0"/>
              <a:buChar char="•"/>
            </a:pPr>
            <a:r>
              <a:rPr lang="en-US" sz="2400" b="0" dirty="0"/>
              <a:t>Actual </a:t>
            </a:r>
            <a:r>
              <a:rPr lang="en-US" sz="2400" b="0" dirty="0" smtClean="0"/>
              <a:t>documentation</a:t>
            </a:r>
            <a:endParaRPr lang="uk-UA" sz="2400" b="0" dirty="0" smtClean="0"/>
          </a:p>
          <a:p>
            <a:pPr marL="342900" indent="-342900" fontAlgn="base">
              <a:buFont typeface="Arial" panose="020B0604020202020204" pitchFamily="34" charset="0"/>
              <a:buChar char="•"/>
            </a:pPr>
            <a:r>
              <a:rPr lang="en-US" sz="2400" b="0" dirty="0" smtClean="0"/>
              <a:t>Using </a:t>
            </a:r>
            <a:r>
              <a:rPr lang="en-US" sz="2400" b="0" dirty="0"/>
              <a:t>flag </a:t>
            </a:r>
            <a:r>
              <a:rPr lang="en-US" sz="2400" b="0" dirty="0" smtClean="0"/>
              <a:t>features</a:t>
            </a:r>
            <a:r>
              <a:rPr lang="uk-UA" sz="2400" b="0" dirty="0" smtClean="0"/>
              <a:t> </a:t>
            </a:r>
            <a:r>
              <a:rPr lang="en-US" sz="2400" b="0" dirty="0" smtClean="0"/>
              <a:t>(</a:t>
            </a:r>
            <a:r>
              <a:rPr lang="en-US" sz="2400" b="0" dirty="0"/>
              <a:t>recommended)</a:t>
            </a:r>
            <a:endParaRPr lang="en-US" sz="2400" b="0" dirty="0" smtClean="0"/>
          </a:p>
          <a:p>
            <a:endParaRPr lang="en-US" dirty="0"/>
          </a:p>
        </p:txBody>
      </p:sp>
      <p:sp>
        <p:nvSpPr>
          <p:cNvPr id="4" name="Title 1"/>
          <p:cNvSpPr txBox="1">
            <a:spLocks/>
          </p:cNvSpPr>
          <p:nvPr/>
        </p:nvSpPr>
        <p:spPr>
          <a:xfrm>
            <a:off x="4751136" y="1196752"/>
            <a:ext cx="3970784" cy="90363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r>
              <a:rPr lang="en-US" sz="3200" dirty="0" smtClean="0">
                <a:solidFill>
                  <a:srgbClr val="92D050"/>
                </a:solidFill>
              </a:rPr>
              <a:t>What we Gain</a:t>
            </a:r>
            <a:endParaRPr lang="en-US" sz="3200" dirty="0">
              <a:solidFill>
                <a:srgbClr val="92D050"/>
              </a:solidFill>
            </a:endParaRPr>
          </a:p>
        </p:txBody>
      </p:sp>
      <p:sp>
        <p:nvSpPr>
          <p:cNvPr id="5" name="Content Placeholder 2"/>
          <p:cNvSpPr txBox="1">
            <a:spLocks/>
          </p:cNvSpPr>
          <p:nvPr/>
        </p:nvSpPr>
        <p:spPr>
          <a:xfrm>
            <a:off x="4735990" y="2335424"/>
            <a:ext cx="3898776" cy="2448273"/>
          </a:xfrm>
          <a:prstGeom prst="rect">
            <a:avLst/>
          </a:prstGeom>
          <a:ln>
            <a:solidFill>
              <a:srgbClr val="92D050"/>
            </a:solidFill>
          </a:ln>
        </p:spPr>
        <p:style>
          <a:lnRef idx="2">
            <a:schemeClr val="accent6"/>
          </a:lnRef>
          <a:fillRef idx="1">
            <a:schemeClr val="lt1"/>
          </a:fillRef>
          <a:effectRef idx="0">
            <a:schemeClr val="accent6"/>
          </a:effectRef>
          <a:fontRef idx="minor">
            <a:schemeClr val="dk1"/>
          </a:fontRef>
        </p:style>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marL="342900" indent="-342900" fontAlgn="base">
              <a:buFont typeface="Arial" panose="020B0604020202020204" pitchFamily="34" charset="0"/>
              <a:buChar char="•"/>
            </a:pPr>
            <a:r>
              <a:rPr lang="en-US" sz="2400" b="0" dirty="0" smtClean="0"/>
              <a:t>Faster development</a:t>
            </a:r>
          </a:p>
          <a:p>
            <a:pPr marL="342900" indent="-342900" fontAlgn="base">
              <a:buFont typeface="Arial" panose="020B0604020202020204" pitchFamily="34" charset="0"/>
              <a:buChar char="•"/>
            </a:pPr>
            <a:r>
              <a:rPr lang="en-US" sz="2400" b="0" dirty="0"/>
              <a:t>Releases are less risky </a:t>
            </a:r>
            <a:endParaRPr lang="en-US" sz="2400" b="0" dirty="0" smtClean="0"/>
          </a:p>
          <a:p>
            <a:pPr marL="342900" indent="-342900" fontAlgn="base">
              <a:buFont typeface="Arial" panose="020B0604020202020204" pitchFamily="34" charset="0"/>
              <a:buChar char="•"/>
            </a:pPr>
            <a:r>
              <a:rPr lang="en-US" sz="2400" b="0" dirty="0"/>
              <a:t>S</a:t>
            </a:r>
            <a:r>
              <a:rPr lang="en-US" sz="2400" b="0" dirty="0" smtClean="0"/>
              <a:t>atisfied </a:t>
            </a:r>
            <a:r>
              <a:rPr lang="en-US" sz="2400" b="0" dirty="0"/>
              <a:t>customer</a:t>
            </a:r>
            <a:endParaRPr lang="en-US" sz="2400" dirty="0"/>
          </a:p>
        </p:txBody>
      </p:sp>
      <p:sp>
        <p:nvSpPr>
          <p:cNvPr id="8" name="Pentagon 7"/>
          <p:cNvSpPr/>
          <p:nvPr/>
        </p:nvSpPr>
        <p:spPr>
          <a:xfrm>
            <a:off x="0" y="260648"/>
            <a:ext cx="5004048" cy="648072"/>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t>Continuous </a:t>
            </a:r>
            <a:r>
              <a:rPr lang="en-US" sz="2400" dirty="0" smtClean="0"/>
              <a:t>Deployment</a:t>
            </a:r>
            <a:endParaRPr lang="en-US" sz="2400" dirty="0"/>
          </a:p>
        </p:txBody>
      </p:sp>
    </p:spTree>
    <p:extLst>
      <p:ext uri="{BB962C8B-B14F-4D97-AF65-F5344CB8AC3E}">
        <p14:creationId xmlns:p14="http://schemas.microsoft.com/office/powerpoint/2010/main" val="480269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0072" y="187778"/>
            <a:ext cx="2808312" cy="793812"/>
          </a:xfrm>
        </p:spPr>
        <p:txBody>
          <a:bodyPr/>
          <a:lstStyle/>
          <a:p>
            <a:r>
              <a:rPr lang="en-US" cap="none" spc="0" dirty="0" smtClean="0">
                <a:solidFill>
                  <a:schemeClr val="tx1"/>
                </a:solidFill>
              </a:rPr>
              <a:t>Testing</a:t>
            </a:r>
            <a:endParaRPr lang="en-US" dirty="0"/>
          </a:p>
        </p:txBody>
      </p:sp>
      <p:sp>
        <p:nvSpPr>
          <p:cNvPr id="4" name="Pentagon 3"/>
          <p:cNvSpPr/>
          <p:nvPr/>
        </p:nvSpPr>
        <p:spPr>
          <a:xfrm>
            <a:off x="0" y="260648"/>
            <a:ext cx="5004048" cy="648072"/>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t>Continuous </a:t>
            </a:r>
            <a:r>
              <a:rPr lang="en-US" sz="2400" dirty="0" smtClean="0"/>
              <a:t>Deployment</a:t>
            </a:r>
            <a:endParaRPr lang="en-US" sz="2400" dirty="0"/>
          </a:p>
        </p:txBody>
      </p:sp>
      <p:pic>
        <p:nvPicPr>
          <p:cNvPr id="6" name="Picture 6" descr="Image result for Continuous Deployment"/>
          <p:cNvPicPr>
            <a:picLocks noChangeAspect="1" noChangeArrowheads="1"/>
          </p:cNvPicPr>
          <p:nvPr/>
        </p:nvPicPr>
        <p:blipFill rotWithShape="1">
          <a:blip r:embed="rId2">
            <a:extLst>
              <a:ext uri="{28A0092B-C50C-407E-A947-70E740481C1C}">
                <a14:useLocalDpi xmlns:a14="http://schemas.microsoft.com/office/drawing/2010/main" val="0"/>
              </a:ext>
            </a:extLst>
          </a:blip>
          <a:srcRect t="63054"/>
          <a:stretch/>
        </p:blipFill>
        <p:spPr bwMode="auto">
          <a:xfrm>
            <a:off x="-175763" y="1894251"/>
            <a:ext cx="9217024" cy="1188452"/>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p:cNvGrpSpPr/>
          <p:nvPr/>
        </p:nvGrpSpPr>
        <p:grpSpPr>
          <a:xfrm>
            <a:off x="179512" y="1312218"/>
            <a:ext cx="2808312" cy="1666839"/>
            <a:chOff x="0" y="1988840"/>
            <a:chExt cx="2987824" cy="4248472"/>
          </a:xfrm>
        </p:grpSpPr>
        <p:sp>
          <p:nvSpPr>
            <p:cNvPr id="8" name="Rectangle 7"/>
            <p:cNvSpPr/>
            <p:nvPr/>
          </p:nvSpPr>
          <p:spPr>
            <a:xfrm>
              <a:off x="0" y="1988840"/>
              <a:ext cx="2987824" cy="424847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79512" y="2047268"/>
              <a:ext cx="2808312" cy="369332"/>
            </a:xfrm>
            <a:prstGeom prst="rect">
              <a:avLst/>
            </a:prstGeom>
            <a:noFill/>
          </p:spPr>
          <p:txBody>
            <a:bodyPr wrap="square" rtlCol="0">
              <a:spAutoFit/>
            </a:bodyPr>
            <a:lstStyle/>
            <a:p>
              <a:r>
                <a:rPr lang="en-US" dirty="0" smtClean="0"/>
                <a:t>Continuous Integration</a:t>
              </a:r>
              <a:endParaRPr lang="en-US" dirty="0"/>
            </a:p>
          </p:txBody>
        </p:sp>
        <p:cxnSp>
          <p:nvCxnSpPr>
            <p:cNvPr id="10" name="Straight Connector 9"/>
            <p:cNvCxnSpPr/>
            <p:nvPr/>
          </p:nvCxnSpPr>
          <p:spPr>
            <a:xfrm>
              <a:off x="0" y="2817468"/>
              <a:ext cx="2987824" cy="0"/>
            </a:xfrm>
            <a:prstGeom prst="line">
              <a:avLst/>
            </a:prstGeom>
            <a:ln>
              <a:solidFill>
                <a:schemeClr val="tx2"/>
              </a:solidFill>
            </a:ln>
          </p:spPr>
          <p:style>
            <a:lnRef idx="2">
              <a:schemeClr val="accent5"/>
            </a:lnRef>
            <a:fillRef idx="0">
              <a:schemeClr val="accent5"/>
            </a:fillRef>
            <a:effectRef idx="1">
              <a:schemeClr val="accent5"/>
            </a:effectRef>
            <a:fontRef idx="minor">
              <a:schemeClr val="tx1"/>
            </a:fontRef>
          </p:style>
        </p:cxnSp>
      </p:grpSp>
      <p:sp>
        <p:nvSpPr>
          <p:cNvPr id="14" name="Line Callout 1 13"/>
          <p:cNvSpPr/>
          <p:nvPr/>
        </p:nvSpPr>
        <p:spPr>
          <a:xfrm>
            <a:off x="1990495" y="4429988"/>
            <a:ext cx="2736304" cy="1879332"/>
          </a:xfrm>
          <a:prstGeom prst="borderCallout1">
            <a:avLst>
              <a:gd name="adj1" fmla="val -1310"/>
              <a:gd name="adj2" fmla="val 49564"/>
              <a:gd name="adj3" fmla="val -104594"/>
              <a:gd name="adj4" fmla="val 110974"/>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The </a:t>
            </a:r>
            <a:r>
              <a:rPr lang="en-US" dirty="0"/>
              <a:t>purpose of this test is to evaluate the system's compliance with the business requirements and assess whether it is acceptable for </a:t>
            </a:r>
            <a:r>
              <a:rPr lang="en-US" dirty="0" smtClean="0"/>
              <a:t>deployment.</a:t>
            </a:r>
            <a:r>
              <a:rPr lang="en-US" dirty="0"/>
              <a:t> </a:t>
            </a:r>
            <a:endParaRPr lang="en-US" dirty="0"/>
          </a:p>
        </p:txBody>
      </p:sp>
      <p:sp>
        <p:nvSpPr>
          <p:cNvPr id="16" name="Line Callout 1 15"/>
          <p:cNvSpPr/>
          <p:nvPr/>
        </p:nvSpPr>
        <p:spPr>
          <a:xfrm>
            <a:off x="5868144" y="4620949"/>
            <a:ext cx="2736304" cy="1879332"/>
          </a:xfrm>
          <a:prstGeom prst="borderCallout1">
            <a:avLst>
              <a:gd name="adj1" fmla="val -1310"/>
              <a:gd name="adj2" fmla="val 49564"/>
              <a:gd name="adj3" fmla="val -115064"/>
              <a:gd name="adj4" fmla="val 66982"/>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smtClean="0">
                <a:solidFill>
                  <a:schemeClr val="tx1"/>
                </a:solidFill>
              </a:rPr>
              <a:t>Post deploy </a:t>
            </a:r>
            <a:r>
              <a:rPr lang="en-US" dirty="0" smtClean="0">
                <a:solidFill>
                  <a:schemeClr val="tx1"/>
                </a:solidFill>
              </a:rPr>
              <a:t>tests is needed to </a:t>
            </a:r>
          </a:p>
          <a:p>
            <a:pPr algn="ctr"/>
            <a:r>
              <a:rPr lang="en-US" dirty="0" smtClean="0">
                <a:solidFill>
                  <a:schemeClr val="tx1"/>
                </a:solidFill>
              </a:rPr>
              <a:t>making </a:t>
            </a:r>
            <a:r>
              <a:rPr lang="en-US" dirty="0">
                <a:solidFill>
                  <a:schemeClr val="tx1"/>
                </a:solidFill>
              </a:rPr>
              <a:t>sure the features released meet the requirements.</a:t>
            </a:r>
          </a:p>
          <a:p>
            <a:pPr algn="ctr"/>
            <a:r>
              <a:rPr lang="en-US" dirty="0"/>
              <a:t> </a:t>
            </a:r>
            <a:endParaRPr lang="en-US" dirty="0"/>
          </a:p>
        </p:txBody>
      </p:sp>
    </p:spTree>
    <p:extLst>
      <p:ext uri="{BB962C8B-B14F-4D97-AF65-F5344CB8AC3E}">
        <p14:creationId xmlns:p14="http://schemas.microsoft.com/office/powerpoint/2010/main" val="11161355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5791200" cy="1044034"/>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b="1"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Scheme of work</a:t>
            </a:r>
            <a:endParaRPr lang="en-US" b="1"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pic>
        <p:nvPicPr>
          <p:cNvPr id="2050" name="Picture 2" descr="Image result for Continuous integr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882552"/>
            <a:ext cx="8105775" cy="461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001461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709</TotalTime>
  <Words>789</Words>
  <Application>Microsoft Office PowerPoint</Application>
  <PresentationFormat>On-screen Show (4:3)</PresentationFormat>
  <Paragraphs>108</Paragraphs>
  <Slides>14</Slides>
  <Notes>9</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Essential</vt:lpstr>
      <vt:lpstr>Continuous  Integration &amp; Deployment</vt:lpstr>
      <vt:lpstr>What is a Continuous Integration?</vt:lpstr>
      <vt:lpstr>What we neeD</vt:lpstr>
      <vt:lpstr>PowerPoint Presentation</vt:lpstr>
      <vt:lpstr>Continuous integration serverS</vt:lpstr>
      <vt:lpstr>What is a Continuous Deployment?</vt:lpstr>
      <vt:lpstr>What we neeD</vt:lpstr>
      <vt:lpstr>Testing</vt:lpstr>
      <vt:lpstr>Scheme of work</vt:lpstr>
      <vt:lpstr>CD – Continuous Deployment or delivery?</vt:lpstr>
      <vt:lpstr>BlueGreenDeployment</vt:lpstr>
      <vt:lpstr>Canary release</vt:lpstr>
      <vt:lpstr>Chaos Monkey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Continuous  Integration &amp; Deployment</dc:title>
  <dc:creator>Iryna</dc:creator>
  <cp:lastModifiedBy>RePack by Diakov</cp:lastModifiedBy>
  <cp:revision>25</cp:revision>
  <dcterms:created xsi:type="dcterms:W3CDTF">2017-11-18T18:38:43Z</dcterms:created>
  <dcterms:modified xsi:type="dcterms:W3CDTF">2017-11-26T17:31:29Z</dcterms:modified>
</cp:coreProperties>
</file>