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7" r:id="rId5"/>
    <p:sldId id="258" r:id="rId6"/>
    <p:sldId id="259" r:id="rId7"/>
    <p:sldId id="311" r:id="rId8"/>
    <p:sldId id="289" r:id="rId9"/>
    <p:sldId id="314" r:id="rId10"/>
    <p:sldId id="264" r:id="rId11"/>
    <p:sldId id="315" r:id="rId12"/>
    <p:sldId id="290" r:id="rId13"/>
  </p:sldIdLst>
  <p:sldSz cx="9144000" cy="5143500"/>
  <p:notesSz cx="6858000" cy="9144000"/>
  <p:embeddedFontLst>
    <p:embeddedFont>
      <p:font typeface="Alexandria Medium"/>
      <p:regular r:id="rId18"/>
    </p:embeddedFont>
    <p:embeddedFont>
      <p:font typeface="Albert Sans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5ADB-1465-4FCF-8D1B-E067E37D3CEE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/>
              <a:t>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9B2AF-2D09-4280-84D1-4F6D53786F2B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703cb3a7b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703cb3a7b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3b51d4ff_0_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3b51d4ff_0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572bee519d_0_8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572bee519d_0_8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572bee519d_0_8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572bee519d_0_8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572bee519d_0_8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572bee519d_0_8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1"/>
        </a:solidFill>
        <a:effectLst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/>
          <a:srcRect l="-55210" t="50562" r="55209" b="-6811"/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/>
          <a:srcRect l="-19689" t="41478" r="19690" b="227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 rotWithShape="1">
          <a:blip r:embed="rId2"/>
          <a:srcRect l="-55210" t="50562" r="55209" b="-6811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1"/>
          <p:cNvPicPr preferRelativeResize="0"/>
          <p:nvPr/>
        </p:nvPicPr>
        <p:blipFill rotWithShape="1">
          <a:blip r:embed="rId2"/>
          <a:srcRect l="-55210" t="50562" r="55209" b="-6811"/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715100" y="3068600"/>
            <a:ext cx="7713900" cy="15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/>
          <a:srcRect l="-235242" t="44962" r="44460" b="-108521"/>
          <a:stretch>
            <a:fillRect/>
          </a:stretch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 hasCustomPrompt="1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type="title" idx="3" hasCustomPrompt="1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type="subTitle" idx="4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type="title" idx="5" hasCustomPrompt="1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type="subTitle" idx="6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type="title" idx="7" hasCustomPrompt="1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type="title" idx="9" hasCustomPrompt="1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type="title" idx="14" hasCustomPrompt="1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type="title" idx="16" hasCustomPrompt="1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type="subTitle" idx="17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type="title" idx="18" hasCustomPrompt="1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type="subTitle" idx="19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1"/>
        </a:solidFill>
        <a:effectLst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/>
          <a:srcRect l="-6643" t="13471" r="27548" b="-35825"/>
          <a:stretch>
            <a:fillRect/>
          </a:stretch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2"/>
          <a:srcRect l="-235242" t="44962" r="44460" b="-108521"/>
          <a:stretch>
            <a:fillRect/>
          </a:stretch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subTitle" idx="1"/>
          </p:nvPr>
        </p:nvSpPr>
        <p:spPr>
          <a:xfrm>
            <a:off x="715100" y="1503175"/>
            <a:ext cx="5930100" cy="20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" name="Google Shape;76;p14"/>
          <p:cNvSpPr txBox="1"/>
          <p:nvPr>
            <p:ph type="subTitle" idx="2"/>
          </p:nvPr>
        </p:nvSpPr>
        <p:spPr>
          <a:xfrm>
            <a:off x="715100" y="39653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/>
          <a:srcRect l="-19689" t="41478" r="19690" b="2272"/>
          <a:stretch>
            <a:fillRect/>
          </a:stretch>
        </p:blipFill>
        <p:spPr>
          <a:xfrm rot="10800000" flipH="1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type="body" idx="1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bg>
      <p:bgPr>
        <a:solidFill>
          <a:schemeClr val="lt1"/>
        </a:solidFill>
        <a:effectLst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2"/>
          <a:srcRect l="7043" t="47434" r="-48486" b="-26994"/>
          <a:stretch>
            <a:fillRect/>
          </a:stretch>
        </p:blipFill>
        <p:spPr>
          <a:xfrm rot="10800000" flipH="1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715100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type="body" idx="1"/>
          </p:nvPr>
        </p:nvSpPr>
        <p:spPr>
          <a:xfrm>
            <a:off x="715100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bg>
      <p:bgPr>
        <a:solidFill>
          <a:schemeClr val="lt1"/>
        </a:solidFill>
        <a:effectLst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2"/>
          <a:srcRect l="-50000" t="49600" r="50000" b="-584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43022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type="body" idx="1"/>
          </p:nvPr>
        </p:nvSpPr>
        <p:spPr>
          <a:xfrm>
            <a:off x="43022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">
    <p:bg>
      <p:bgPr>
        <a:solidFill>
          <a:schemeClr val="lt1"/>
        </a:solidFill>
        <a:effectLst/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2"/>
          <a:srcRect l="-55210" t="50562" r="55209" b="-6811"/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15454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type="body" idx="1"/>
          </p:nvPr>
        </p:nvSpPr>
        <p:spPr>
          <a:xfrm>
            <a:off x="15454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/>
          <a:srcRect l="-50000" t="49600" r="50000" b="-584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lt1"/>
        </a:solidFill>
        <a:effectLst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/>
          <a:srcRect l="-235242" t="44962" r="44460" b="-108521"/>
          <a:stretch>
            <a:fillRect/>
          </a:stretch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2"/>
          <a:srcRect l="-235242" t="44962" r="44460" b="-108521"/>
          <a:stretch>
            <a:fillRect/>
          </a:stretch>
        </p:blipFill>
        <p:spPr>
          <a:xfrm rot="10800000" flipH="1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subTitle" idx="1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type="subTitle" idx="2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type="subTitle" idx="3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type="subTitle" idx="4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type="subTitle" idx="5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type="subTitle" idx="6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1"/>
        </a:solidFill>
        <a:effectLst/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/>
          <a:srcRect l="-55210" t="50562" r="55209" b="-6811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/>
          <a:srcRect l="36283" t="30" r="-6" b="-40"/>
          <a:stretch>
            <a:fillRect/>
          </a:stretch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type="title" idx="2" hasCustomPrompt="1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solidFill>
          <a:schemeClr val="lt1"/>
        </a:solidFill>
        <a:effectLst/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2"/>
          <a:srcRect l="-50000" t="49600" r="50000" b="-584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type="subTitle" idx="1"/>
          </p:nvPr>
        </p:nvSpPr>
        <p:spPr>
          <a:xfrm>
            <a:off x="715100" y="3758613"/>
            <a:ext cx="213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type="subTitle" idx="2"/>
          </p:nvPr>
        </p:nvSpPr>
        <p:spPr>
          <a:xfrm>
            <a:off x="7151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type="subTitle" idx="3"/>
          </p:nvPr>
        </p:nvSpPr>
        <p:spPr>
          <a:xfrm>
            <a:off x="3506099" y="3758613"/>
            <a:ext cx="213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type="subTitle" idx="4"/>
          </p:nvPr>
        </p:nvSpPr>
        <p:spPr>
          <a:xfrm>
            <a:off x="3506099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type="subTitle" idx="5"/>
          </p:nvPr>
        </p:nvSpPr>
        <p:spPr>
          <a:xfrm>
            <a:off x="6297200" y="3758613"/>
            <a:ext cx="21318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type="subTitle" idx="6"/>
          </p:nvPr>
        </p:nvSpPr>
        <p:spPr>
          <a:xfrm>
            <a:off x="62972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lt1"/>
        </a:solidFill>
        <a:effectLst/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2"/>
          <a:srcRect l="104756" t="-108210" r="280062" b="47851"/>
          <a:stretch>
            <a:fillRect/>
          </a:stretch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>
            <p:ph type="subTitle" idx="1"/>
          </p:nvPr>
        </p:nvSpPr>
        <p:spPr>
          <a:xfrm>
            <a:off x="715100" y="20465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type="subTitle" idx="2"/>
          </p:nvPr>
        </p:nvSpPr>
        <p:spPr>
          <a:xfrm>
            <a:off x="715100" y="32990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type="subTitle" idx="3"/>
          </p:nvPr>
        </p:nvSpPr>
        <p:spPr>
          <a:xfrm>
            <a:off x="7151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type="subTitle" idx="4"/>
          </p:nvPr>
        </p:nvSpPr>
        <p:spPr>
          <a:xfrm>
            <a:off x="7151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type="subTitle" idx="5"/>
          </p:nvPr>
        </p:nvSpPr>
        <p:spPr>
          <a:xfrm>
            <a:off x="4648300" y="20465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type="subTitle" idx="6"/>
          </p:nvPr>
        </p:nvSpPr>
        <p:spPr>
          <a:xfrm>
            <a:off x="4648300" y="3299000"/>
            <a:ext cx="37806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type="subTitle" idx="7"/>
          </p:nvPr>
        </p:nvSpPr>
        <p:spPr>
          <a:xfrm>
            <a:off x="46483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type="subTitle" idx="8"/>
          </p:nvPr>
        </p:nvSpPr>
        <p:spPr>
          <a:xfrm>
            <a:off x="46483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lt1"/>
        </a:solidFill>
        <a:effectLst/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subTitle" idx="1"/>
          </p:nvPr>
        </p:nvSpPr>
        <p:spPr>
          <a:xfrm>
            <a:off x="715100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type="subTitle" idx="2"/>
          </p:nvPr>
        </p:nvSpPr>
        <p:spPr>
          <a:xfrm>
            <a:off x="715100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type="subTitle" idx="3"/>
          </p:nvPr>
        </p:nvSpPr>
        <p:spPr>
          <a:xfrm>
            <a:off x="7151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type="subTitle" idx="4"/>
          </p:nvPr>
        </p:nvSpPr>
        <p:spPr>
          <a:xfrm>
            <a:off x="7151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type="subTitle" idx="5"/>
          </p:nvPr>
        </p:nvSpPr>
        <p:spPr>
          <a:xfrm>
            <a:off x="3355799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subTitle" idx="6"/>
          </p:nvPr>
        </p:nvSpPr>
        <p:spPr>
          <a:xfrm>
            <a:off x="3355799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type="subTitle" idx="7"/>
          </p:nvPr>
        </p:nvSpPr>
        <p:spPr>
          <a:xfrm>
            <a:off x="33558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type="subTitle" idx="8"/>
          </p:nvPr>
        </p:nvSpPr>
        <p:spPr>
          <a:xfrm>
            <a:off x="33558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type="subTitle" idx="9"/>
          </p:nvPr>
        </p:nvSpPr>
        <p:spPr>
          <a:xfrm>
            <a:off x="5996501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type="subTitle" idx="13"/>
          </p:nvPr>
        </p:nvSpPr>
        <p:spPr>
          <a:xfrm>
            <a:off x="5996501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type="subTitle" idx="14"/>
          </p:nvPr>
        </p:nvSpPr>
        <p:spPr>
          <a:xfrm>
            <a:off x="5996503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type="subTitle" idx="15"/>
          </p:nvPr>
        </p:nvSpPr>
        <p:spPr>
          <a:xfrm>
            <a:off x="5996503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lt1"/>
        </a:solidFill>
        <a:effectLst/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 rotWithShape="1">
          <a:blip r:embed="rId2"/>
          <a:srcRect l="-50000" t="49600" r="50000" b="-584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type="title" hasCustomPrompt="1"/>
          </p:nvPr>
        </p:nvSpPr>
        <p:spPr>
          <a:xfrm>
            <a:off x="715100" y="983000"/>
            <a:ext cx="7713900" cy="9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7" name="Google Shape;147;p24"/>
          <p:cNvSpPr txBox="1"/>
          <p:nvPr>
            <p:ph type="subTitle" idx="1"/>
          </p:nvPr>
        </p:nvSpPr>
        <p:spPr>
          <a:xfrm>
            <a:off x="715100" y="1858700"/>
            <a:ext cx="77139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type="title" idx="2" hasCustomPrompt="1"/>
          </p:nvPr>
        </p:nvSpPr>
        <p:spPr>
          <a:xfrm>
            <a:off x="715100" y="2921600"/>
            <a:ext cx="7713900" cy="9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9" name="Google Shape;149;p24"/>
          <p:cNvSpPr txBox="1"/>
          <p:nvPr>
            <p:ph type="subTitle" idx="3"/>
          </p:nvPr>
        </p:nvSpPr>
        <p:spPr>
          <a:xfrm>
            <a:off x="715100" y="3797300"/>
            <a:ext cx="77139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bg>
      <p:bgPr>
        <a:solidFill>
          <a:schemeClr val="lt1"/>
        </a:solidFill>
        <a:effectLst/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2"/>
          <a:srcRect l="-235242" t="44962" r="44460" b="-108521"/>
          <a:stretch>
            <a:fillRect/>
          </a:stretch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type="title" idx="2" hasCustomPrompt="1"/>
          </p:nvPr>
        </p:nvSpPr>
        <p:spPr>
          <a:xfrm>
            <a:off x="7151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" name="Google Shape;154;p25"/>
          <p:cNvSpPr txBox="1"/>
          <p:nvPr>
            <p:ph type="subTitle" idx="1"/>
          </p:nvPr>
        </p:nvSpPr>
        <p:spPr>
          <a:xfrm>
            <a:off x="715100" y="3291950"/>
            <a:ext cx="3780600" cy="8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type="subTitle" idx="3"/>
          </p:nvPr>
        </p:nvSpPr>
        <p:spPr>
          <a:xfrm>
            <a:off x="7151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type="subTitle" idx="4"/>
          </p:nvPr>
        </p:nvSpPr>
        <p:spPr>
          <a:xfrm>
            <a:off x="4648300" y="3291950"/>
            <a:ext cx="3780600" cy="8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type="subTitle" idx="5"/>
          </p:nvPr>
        </p:nvSpPr>
        <p:spPr>
          <a:xfrm>
            <a:off x="46483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type="title" idx="6" hasCustomPrompt="1"/>
          </p:nvPr>
        </p:nvSpPr>
        <p:spPr>
          <a:xfrm>
            <a:off x="46483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lt1"/>
        </a:solidFill>
        <a:effectLst/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bg>
      <p:bgPr>
        <a:solidFill>
          <a:schemeClr val="lt1"/>
        </a:solidFill>
        <a:effectLst/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2"/>
          <a:srcRect l="-235242" t="44962" r="44460" b="-108521"/>
          <a:stretch>
            <a:fillRect/>
          </a:stretch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2"/>
          <a:srcRect l="-235242" t="44962" r="44460" b="-108521"/>
          <a:stretch>
            <a:fillRect/>
          </a:stretch>
        </p:blipFill>
        <p:spPr>
          <a:xfrm rot="10800000" flipH="1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bg>
      <p:bgPr>
        <a:solidFill>
          <a:schemeClr val="lt1"/>
        </a:solidFill>
        <a:effectLst/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2"/>
          <a:srcRect l="-6643" t="-11183" r="27548" b="-11170"/>
          <a:stretch>
            <a:fillRect/>
          </a:stretch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1"/>
        </a:solidFill>
        <a:effectLst/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 rotWithShape="1">
          <a:blip r:embed="rId2"/>
          <a:srcRect l="-55210" t="50562" r="55209" b="-6811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2"/>
          <a:srcRect l="-55210" t="50562" r="55209" b="-6811"/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>
            <p:ph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2" name="Google Shape;172;p29"/>
          <p:cNvSpPr txBox="1"/>
          <p:nvPr>
            <p:ph type="subTitle" idx="1"/>
          </p:nvPr>
        </p:nvSpPr>
        <p:spPr>
          <a:xfrm>
            <a:off x="4571900" y="535000"/>
            <a:ext cx="2683800" cy="11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29"/>
          <p:cNvSpPr txBox="1"/>
          <p:nvPr/>
        </p:nvSpPr>
        <p:spPr>
          <a:xfrm>
            <a:off x="4571863" y="2278000"/>
            <a:ext cx="2683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-GB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/>
              </a:rPr>
              <a:t>Slidesgo</a:t>
            </a:r>
            <a:r>
              <a:rPr lang="en-GB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-GB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/>
              </a:rPr>
              <a:t>Flaticon</a:t>
            </a:r>
            <a:r>
              <a:rPr lang="en-GB" sz="9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GB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lang="en-GB" sz="9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/>
              </a:rPr>
              <a:t>Freepik</a:t>
            </a:r>
            <a:endParaRPr sz="9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/>
          <a:srcRect l="-6643" t="13471" r="27548" b="-35825"/>
          <a:stretch>
            <a:fillRect/>
          </a:stretch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/>
          <a:srcRect l="-235242" t="44962" r="44460" b="-108521"/>
          <a:stretch>
            <a:fillRect/>
          </a:stretch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lt1"/>
        </a:solidFill>
        <a:effectLst/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/>
          <a:srcRect l="174697" t="-83399" r="177064" b="41635"/>
          <a:stretch>
            <a:fillRect/>
          </a:stretch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715100" y="1636300"/>
            <a:ext cx="3856800" cy="189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>
            <p:ph type="pic" idx="2"/>
          </p:nvPr>
        </p:nvSpPr>
        <p:spPr>
          <a:xfrm>
            <a:off x="5715175" y="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/>
          <a:srcRect l="-55210" t="50562" r="55209" b="-68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/>
          <a:srcRect l="-55210" t="50562" r="55209" b="-6811"/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lt1"/>
        </a:solidFill>
        <a:effectLst/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/>
          <a:srcRect l="-55210" t="50562" r="55209" b="-6811"/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subTitle" idx="1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subTitle" idx="2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lt1"/>
        </a:solidFill>
        <a:effectLst/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/>
          <a:srcRect l="104756" t="-108210" r="280062" b="47851"/>
          <a:stretch>
            <a:fillRect/>
          </a:stretch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/>
          <a:srcRect l="130683" t="-50527" r="175247" b="34585"/>
          <a:stretch>
            <a:fillRect/>
          </a:stretch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715100" y="535000"/>
            <a:ext cx="3856800" cy="95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type="body" idx="1"/>
          </p:nvPr>
        </p:nvSpPr>
        <p:spPr>
          <a:xfrm>
            <a:off x="715100" y="1641400"/>
            <a:ext cx="3856800" cy="72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7"/>
          <p:cNvSpPr/>
          <p:nvPr>
            <p:ph type="pic" idx="2"/>
          </p:nvPr>
        </p:nvSpPr>
        <p:spPr>
          <a:xfrm>
            <a:off x="5714900" y="-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/>
          <a:srcRect l="-19689" t="41478" r="19690" b="227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715100" y="535000"/>
            <a:ext cx="7713900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/>
          <a:srcRect l="7043" t="47434" r="-48486" b="-26994"/>
          <a:stretch>
            <a:fillRect/>
          </a:stretch>
        </p:blipFill>
        <p:spPr>
          <a:xfrm rot="10800000" flipH="1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9"/>
          <p:cNvSpPr txBox="1"/>
          <p:nvPr>
            <p:ph type="subTitle" idx="1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715100" y="4059800"/>
            <a:ext cx="7713600" cy="548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ctrTitle"/>
          </p:nvPr>
        </p:nvSpPr>
        <p:spPr>
          <a:xfrm>
            <a:off x="711835" y="1958340"/>
            <a:ext cx="5308600" cy="2649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 sz="4400" b="1"/>
              <a:t>Паттерн </a:t>
            </a:r>
            <a:r>
              <a:rPr lang="en-US" altLang="en-GB" sz="4400" b="1"/>
              <a:t>“</a:t>
            </a:r>
            <a:r>
              <a:rPr lang="ru-RU" altLang="en-US" sz="4400" b="1"/>
              <a:t>Адаптер</a:t>
            </a:r>
            <a:r>
              <a:rPr lang="en-US" altLang="en-GB" sz="4400" b="1"/>
              <a:t>”</a:t>
            </a:r>
            <a:endParaRPr lang="en-US" altLang="en-GB" sz="4400" b="1"/>
          </a:p>
        </p:txBody>
      </p:sp>
      <p:sp>
        <p:nvSpPr>
          <p:cNvPr id="191" name="Google Shape;191;p35"/>
          <p:cNvSpPr txBox="1"/>
          <p:nvPr>
            <p:ph type="subTitle" idx="1"/>
          </p:nvPr>
        </p:nvSpPr>
        <p:spPr>
          <a:xfrm>
            <a:off x="711835" y="2931160"/>
            <a:ext cx="4057015" cy="387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>
                <a:latin typeface="Arial" panose="020B0604020202020204" pitchFamily="34" charset="0"/>
                <a:cs typeface="Arial" panose="020B0604020202020204" pitchFamily="34" charset="0"/>
              </a:rPr>
              <a:t>Выполнила</a:t>
            </a:r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altLang="en-GB">
                <a:latin typeface="Arial" panose="020B0604020202020204" pitchFamily="34" charset="0"/>
                <a:cs typeface="Arial" panose="020B0604020202020204" pitchFamily="34" charset="0"/>
              </a:rPr>
              <a:t> Тарасова Даша, 2 курс, 1 группа</a:t>
            </a:r>
            <a:endParaRPr lang="ru-RU" altLang="en-GB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2" name="Google Shape;192;p35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9"/>
          <p:cNvSpPr txBox="1"/>
          <p:nvPr>
            <p:ph type="ctrTitle"/>
          </p:nvPr>
        </p:nvSpPr>
        <p:spPr>
          <a:xfrm>
            <a:off x="715010" y="3330575"/>
            <a:ext cx="5741670" cy="1252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 sz="4000" b="1"/>
              <a:t>Спасибо за внимание!</a:t>
            </a:r>
            <a:endParaRPr lang="ru-RU" altLang="en-GB" sz="4000" b="1"/>
          </a:p>
        </p:txBody>
      </p:sp>
      <p:cxnSp>
        <p:nvCxnSpPr>
          <p:cNvPr id="652" name="Google Shape;652;p6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 b="1">
                <a:latin typeface="Arial" panose="020B0604020202020204" pitchFamily="34" charset="0"/>
                <a:cs typeface="Arial" panose="020B0604020202020204" pitchFamily="34" charset="0"/>
              </a:rPr>
              <a:t>Определение</a:t>
            </a:r>
            <a:endParaRPr lang="ru-RU" altLang="en-GB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Google Shape;199;p36"/>
          <p:cNvSpPr txBox="1"/>
          <p:nvPr/>
        </p:nvSpPr>
        <p:spPr>
          <a:xfrm>
            <a:off x="715010" y="1007745"/>
            <a:ext cx="7713980" cy="55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Адаптер</a:t>
            </a:r>
            <a:r>
              <a:rPr lang="en-US" altLang="en-US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 </a:t>
            </a:r>
            <a:r>
              <a:rPr lang="en-US" altLang="ru-RU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— </a:t>
            </a:r>
            <a:r>
              <a:rPr lang="en-US" altLang="en-US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это</a:t>
            </a:r>
            <a:r>
              <a:rPr lang="en-US" altLang="ru-RU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 </a:t>
            </a:r>
            <a:r>
              <a:rPr lang="en-US" altLang="en-US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структурный</a:t>
            </a:r>
            <a:r>
              <a:rPr lang="en-US" altLang="ru-RU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 </a:t>
            </a:r>
            <a:r>
              <a:rPr lang="en-US" altLang="en-US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паттерн</a:t>
            </a:r>
            <a:r>
              <a:rPr lang="en-US" altLang="ru-RU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 </a:t>
            </a:r>
            <a:r>
              <a:rPr lang="en-US" altLang="en-US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проектирования</a:t>
            </a:r>
            <a:r>
              <a:rPr lang="en-US" altLang="ru-RU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, </a:t>
            </a:r>
            <a:r>
              <a:rPr lang="en-US" altLang="en-US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который</a:t>
            </a:r>
            <a:r>
              <a:rPr lang="en-US" altLang="ru-RU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 </a:t>
            </a:r>
            <a:r>
              <a:rPr lang="en-US" altLang="en-US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позволяет</a:t>
            </a:r>
            <a:r>
              <a:rPr lang="en-US" altLang="ru-RU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 </a:t>
            </a:r>
            <a:r>
              <a:rPr lang="en-US" altLang="en-US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объектам</a:t>
            </a:r>
            <a:r>
              <a:rPr lang="en-US" altLang="ru-RU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 </a:t>
            </a:r>
            <a:r>
              <a:rPr lang="en-US" altLang="en-US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с</a:t>
            </a:r>
            <a:r>
              <a:rPr lang="en-US" altLang="ru-RU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 </a:t>
            </a:r>
            <a:r>
              <a:rPr lang="en-US" altLang="en-US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несовместимыми</a:t>
            </a:r>
            <a:r>
              <a:rPr lang="en-US" altLang="ru-RU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 </a:t>
            </a:r>
            <a:r>
              <a:rPr lang="en-US" altLang="en-US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интерфейсами</a:t>
            </a:r>
            <a:r>
              <a:rPr lang="en-US" altLang="ru-RU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 </a:t>
            </a:r>
            <a:r>
              <a:rPr lang="en-US" altLang="en-US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работать</a:t>
            </a:r>
            <a:r>
              <a:rPr lang="en-US" altLang="ru-RU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 </a:t>
            </a:r>
            <a:r>
              <a:rPr lang="en-US" altLang="en-US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вместе</a:t>
            </a:r>
            <a:r>
              <a:rPr lang="en-US" altLang="ru-RU">
                <a:solidFill>
                  <a:schemeClr val="dk1"/>
                </a:solidFill>
                <a:latin typeface="Arial" panose="020B0604020202020204" pitchFamily="34" charset="0"/>
                <a:ea typeface="Albert Sans"/>
                <a:cs typeface="Arial" panose="020B0604020202020204" pitchFamily="34" charset="0"/>
                <a:sym typeface="Albert Sans"/>
              </a:rPr>
              <a:t>.</a:t>
            </a:r>
            <a:endParaRPr lang="en-US" altLang="ru-RU">
              <a:solidFill>
                <a:schemeClr val="dk1"/>
              </a:solidFill>
              <a:latin typeface="Arial" panose="020B0604020202020204" pitchFamily="34" charset="0"/>
              <a:ea typeface="Albert Sans"/>
              <a:cs typeface="Arial" panose="020B0604020202020204" pitchFamily="34" charset="0"/>
              <a:sym typeface="Albert Sans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t="7566" b="6631"/>
          <a:stretch>
            <a:fillRect/>
          </a:stretch>
        </p:blipFill>
        <p:spPr>
          <a:xfrm>
            <a:off x="2410460" y="1628775"/>
            <a:ext cx="4322445" cy="2743200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8807450" y="474027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2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500" b="1">
                <a:latin typeface="Arial" panose="020B0604020202020204" pitchFamily="34" charset="0"/>
                <a:cs typeface="Arial" panose="020B0604020202020204" pitchFamily="34" charset="0"/>
              </a:rPr>
              <a:t>Аналогия</a:t>
            </a:r>
            <a:r>
              <a:rPr lang="en-US" altLang="ru-RU" sz="25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500" b="1">
                <a:latin typeface="Arial" panose="020B0604020202020204" pitchFamily="34" charset="0"/>
                <a:cs typeface="Arial" panose="020B0604020202020204" pitchFamily="34" charset="0"/>
              </a:rPr>
              <a:t>из</a:t>
            </a:r>
            <a:r>
              <a:rPr lang="en-US" altLang="ru-RU" sz="25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500" b="1">
                <a:latin typeface="Arial" panose="020B0604020202020204" pitchFamily="34" charset="0"/>
                <a:cs typeface="Arial" panose="020B0604020202020204" pitchFamily="34" charset="0"/>
              </a:rPr>
              <a:t>жизни</a:t>
            </a:r>
            <a:endParaRPr lang="en-US" altLang="en-US" sz="2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Изображение 5"/>
          <p:cNvPicPr>
            <a:picLocks noChangeAspect="1"/>
          </p:cNvPicPr>
          <p:nvPr/>
        </p:nvPicPr>
        <p:blipFill>
          <a:blip r:embed="rId1"/>
          <a:srcRect t="5707"/>
          <a:stretch>
            <a:fillRect/>
          </a:stretch>
        </p:blipFill>
        <p:spPr>
          <a:xfrm>
            <a:off x="1500505" y="1419860"/>
            <a:ext cx="6143625" cy="321818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Текстовое поле 17"/>
          <p:cNvSpPr txBox="1"/>
          <p:nvPr/>
        </p:nvSpPr>
        <p:spPr>
          <a:xfrm>
            <a:off x="8748395" y="473202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3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715100" y="55659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 sz="2500" b="1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ru-RU" altLang="en-GB" sz="2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845" y="1490980"/>
            <a:ext cx="705294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Текстовое поле 3"/>
          <p:cNvSpPr txBox="1"/>
          <p:nvPr/>
        </p:nvSpPr>
        <p:spPr>
          <a:xfrm>
            <a:off x="8820785" y="465899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4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715100" y="55659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 sz="2500" b="1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ru-RU" altLang="en-GB" sz="2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1495" y="1275715"/>
            <a:ext cx="5541010" cy="36379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Текстовое поле 1"/>
          <p:cNvSpPr txBox="1"/>
          <p:nvPr/>
        </p:nvSpPr>
        <p:spPr>
          <a:xfrm>
            <a:off x="8820785" y="473202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5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8"/>
          <p:cNvSpPr txBox="1"/>
          <p:nvPr>
            <p:ph type="title"/>
          </p:nvPr>
        </p:nvSpPr>
        <p:spPr>
          <a:xfrm>
            <a:off x="715100" y="39149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Листинг кода без паттерна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8820785" y="471614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6</a:t>
            </a:r>
            <a:endParaRPr lang="ru-RU" altLang="en-US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l="3028" r="4709"/>
          <a:stretch>
            <a:fillRect/>
          </a:stretch>
        </p:blipFill>
        <p:spPr>
          <a:xfrm>
            <a:off x="2494280" y="1059815"/>
            <a:ext cx="4155440" cy="3836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8"/>
          <p:cNvSpPr txBox="1"/>
          <p:nvPr>
            <p:ph type="title"/>
          </p:nvPr>
        </p:nvSpPr>
        <p:spPr>
          <a:xfrm>
            <a:off x="715100" y="319735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Листинг кода с паттерном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820785" y="467550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7</a:t>
            </a:r>
            <a:endParaRPr lang="ru-RU" altLang="en-US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b="38344"/>
          <a:stretch>
            <a:fillRect/>
          </a:stretch>
        </p:blipFill>
        <p:spPr>
          <a:xfrm>
            <a:off x="828040" y="988060"/>
            <a:ext cx="4030980" cy="336486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rcRect t="63017" r="17190"/>
          <a:stretch>
            <a:fillRect/>
          </a:stretch>
        </p:blipFill>
        <p:spPr>
          <a:xfrm>
            <a:off x="4932045" y="988060"/>
            <a:ext cx="3354070" cy="2028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subTitle" idx="1"/>
          </p:nvPr>
        </p:nvSpPr>
        <p:spPr>
          <a:xfrm>
            <a:off x="715010" y="1131570"/>
            <a:ext cx="4062730" cy="2952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14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Разделение</a:t>
            </a:r>
            <a:r>
              <a:rPr lang="en-US" altLang="ru-RU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ответственности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14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Гибкость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14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Независимость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14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Упрощение</a:t>
            </a:r>
            <a:r>
              <a:rPr lang="en-US" altLang="ru-RU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кода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14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Повторное</a:t>
            </a:r>
            <a:r>
              <a:rPr lang="en-US" altLang="ru-RU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использование</a:t>
            </a:r>
            <a:r>
              <a:rPr lang="en-US" altLang="ru-RU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кода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sz="14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Тестируемость</a:t>
            </a:r>
            <a:endParaRPr lang="en-US" altLang="ru-RU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Google Shape;264;p43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 b="1">
                <a:latin typeface="Arial" panose="020B0604020202020204" pitchFamily="34" charset="0"/>
                <a:cs typeface="Arial" panose="020B0604020202020204" pitchFamily="34" charset="0"/>
              </a:rPr>
              <a:t>Преимущества</a:t>
            </a:r>
            <a:endParaRPr lang="ru-RU" altLang="en-GB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8820785" y="465963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8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Подзаголовок 1"/>
          <p:cNvSpPr/>
          <p:nvPr>
            <p:ph type="subTitle" idx="1"/>
          </p:nvPr>
        </p:nvSpPr>
        <p:spPr>
          <a:xfrm>
            <a:off x="611505" y="627380"/>
            <a:ext cx="5930265" cy="438785"/>
          </a:xfrm>
        </p:spPr>
        <p:txBody>
          <a:bodyPr/>
          <a:p>
            <a:r>
              <a:rPr lang="ru-RU" altLang="ru-RU" sz="2500" b="1">
                <a:latin typeface="Arial" panose="020B0604020202020204" pitchFamily="34" charset="0"/>
                <a:cs typeface="Arial" panose="020B0604020202020204" pitchFamily="34" charset="0"/>
              </a:rPr>
              <a:t>Источники</a:t>
            </a:r>
            <a:endParaRPr lang="ru-RU" altLang="ru-RU" sz="25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/>
          <p:nvPr>
            <p:ph type="subTitle" idx="2"/>
          </p:nvPr>
        </p:nvSpPr>
        <p:spPr>
          <a:xfrm>
            <a:off x="611505" y="1059815"/>
            <a:ext cx="7964170" cy="455930"/>
          </a:xfrm>
        </p:spPr>
        <p:txBody>
          <a:bodyPr/>
          <a:p>
            <a:r>
              <a:rPr lang="en-US" altLang="ru-RU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Refactoring.Guru. 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Паттерн</a:t>
            </a:r>
            <a:r>
              <a:rPr lang="en-US" altLang="ru-RU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"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Мост</a:t>
            </a:r>
            <a:r>
              <a:rPr lang="en-US" altLang="ru-RU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" [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Электронный</a:t>
            </a:r>
            <a:r>
              <a:rPr lang="en-US" altLang="ru-RU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ресурс</a:t>
            </a:r>
            <a:r>
              <a:rPr lang="en-US" altLang="ru-RU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] // Refactoring.Guru. – URL: https://refactoring.guru/ru/design-patterns/bridge</a:t>
            </a:r>
            <a:endParaRPr lang="ru-RU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8676640" y="466026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10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6FA"/>
      </a:lt1>
      <a:dk2>
        <a:srgbClr val="F5C2E4"/>
      </a:dk2>
      <a:lt2>
        <a:srgbClr val="B85284"/>
      </a:lt2>
      <a:accent1>
        <a:srgbClr val="69135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WPS Presentation</Application>
  <PresentationFormat/>
  <Paragraphs>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Arial</vt:lpstr>
      <vt:lpstr>Alexandria Medium</vt:lpstr>
      <vt:lpstr>Albert Sans</vt:lpstr>
      <vt:lpstr>Microsoft YaHei</vt:lpstr>
      <vt:lpstr>Arial Unicode MS</vt:lpstr>
      <vt:lpstr>Lead Funnel by Slidesgo</vt:lpstr>
      <vt:lpstr>Паттерн “Адаптер”</vt:lpstr>
      <vt:lpstr>Определение</vt:lpstr>
      <vt:lpstr>Аналогия из жизни</vt:lpstr>
      <vt:lpstr>Пример</vt:lpstr>
      <vt:lpstr>Пример</vt:lpstr>
      <vt:lpstr>Листинг кода без паттерна</vt:lpstr>
      <vt:lpstr>Листинг кода с паттерном</vt:lpstr>
      <vt:lpstr>Преимущества</vt:lpstr>
      <vt:lpstr>PowerPoint 演示文稿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“Адаптер”</dc:title>
  <dc:creator/>
  <cp:lastModifiedBy>dasha tarassiky</cp:lastModifiedBy>
  <cp:revision>32</cp:revision>
  <dcterms:created xsi:type="dcterms:W3CDTF">2025-04-02T19:18:00Z</dcterms:created>
  <dcterms:modified xsi:type="dcterms:W3CDTF">2025-04-15T13:45:41Z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3FAAE29A072842FBB4D4B48FD5DE5FE5_12</vt:lpwstr>
  </property>
  <property fmtid="{D5CDD505-2E9C-101B-9397-08002B2CF9AE}" pid="3" name="KSOProductBuildVer">
    <vt:lpwstr>1049-12.2.0.20795</vt:lpwstr>
  </property>
</Properties>
</file>