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handoutMasterIdLst>
    <p:handoutMasterId r:id="rId18"/>
  </p:handoutMasterIdLst>
  <p:sldIdLst>
    <p:sldId id="256" r:id="rId3"/>
    <p:sldId id="257" r:id="rId4"/>
    <p:sldId id="261" r:id="rId5"/>
    <p:sldId id="260" r:id="rId6"/>
    <p:sldId id="259" r:id="rId7"/>
    <p:sldId id="258" r:id="rId8"/>
    <p:sldId id="262" r:id="rId9"/>
    <p:sldId id="263" r:id="rId10"/>
    <p:sldId id="264" r:id="rId11"/>
    <p:sldId id="265" r:id="rId12"/>
    <p:sldId id="266" r:id="rId14"/>
    <p:sldId id="272" r:id="rId15"/>
    <p:sldId id="267" r:id="rId16"/>
    <p:sldId id="268" r:id="rId17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510" y="102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handoutMaster" Target="handoutMasters/handoutMaster1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en-US" smtClean="0"/>
            </a:fld>
            <a:endParaRPr lang="en-US"/>
          </a:p>
        </p:txBody>
      </p:sp>
      <p:sp>
        <p:nvSpPr>
          <p:cNvPr id="4" name="Slide Image Placeho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мещающий образ слайда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Замещающий текст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ru-RU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1196975"/>
            <a:ext cx="10943167" cy="108267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2422525"/>
            <a:ext cx="10949517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Замещающая дата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Замещающий 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Замещающий 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78FD23A-2F78-4156-BB62-C393E2F1F45C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Замещающая дата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Замещающий 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Замещающий 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Замещающая дата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Замещающий 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Замещающий 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Замещающая дата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Замещающий 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Замещающий 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Замещающая дата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6" name="Замещающий 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Замещающий 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Замещающая дата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8" name="Замещающий 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Замещающий 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Замещающая дата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Замещающий 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Замещающий 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мещающая дата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3" name="Замещающий 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Замещающий 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Замещающая дата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Замещающий 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Замещающий 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78FD23A-2F78-4156-BB62-C393E2F1F45C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Замещающая дата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EFD9D74-47D9-4702-A33C-335B63B48DBF}" type="datetimeFigureOut">
              <a:rPr lang="en-US" smtClean="0"/>
            </a:fld>
            <a:endParaRPr lang="en-US" dirty="0"/>
          </a:p>
        </p:txBody>
      </p:sp>
      <p:sp>
        <p:nvSpPr>
          <p:cNvPr id="6" name="Замещающий 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 dirty="0"/>
          </a:p>
        </p:txBody>
      </p:sp>
      <p:sp>
        <p:nvSpPr>
          <p:cNvPr id="7" name="Замещающий 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ABC47A4-756D-490B-A52F-7D9E2C9FC05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760FBDFE-C587-4B4C-A407-44438C67B59E}" type="datetimeFigureOut">
              <a:rPr lang="en-US" smtClean="0"/>
            </a:fld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en-US" sz="4000">
                <a:latin typeface="Arial Black" panose="020B0A04020102020204" charset="0"/>
                <a:cs typeface="Arial Black" panose="020B0A04020102020204" charset="0"/>
                <a:sym typeface="+mn-ea"/>
              </a:rPr>
              <a:t>Ведущие</a:t>
            </a:r>
            <a:r>
              <a:rPr lang="en-US" altLang="ru-RU" sz="4000">
                <a:latin typeface="Arial Black" panose="020B0A04020102020204" charset="0"/>
                <a:cs typeface="Arial Black" panose="020B0A04020102020204" charset="0"/>
                <a:sym typeface="+mn-ea"/>
              </a:rPr>
              <a:t> </a:t>
            </a:r>
            <a:r>
              <a:rPr lang="en-US" altLang="en-US" sz="4000">
                <a:latin typeface="Arial Black" panose="020B0A04020102020204" charset="0"/>
                <a:cs typeface="Arial Black" panose="020B0A04020102020204" charset="0"/>
                <a:sym typeface="+mn-ea"/>
              </a:rPr>
              <a:t>производители</a:t>
            </a:r>
            <a:r>
              <a:rPr lang="en-US" altLang="ru-RU" sz="4000">
                <a:latin typeface="Arial Black" panose="020B0A04020102020204" charset="0"/>
                <a:cs typeface="Arial Black" panose="020B0A04020102020204" charset="0"/>
                <a:sym typeface="+mn-ea"/>
              </a:rPr>
              <a:t> </a:t>
            </a:r>
            <a:r>
              <a:rPr lang="en-US" altLang="en-US" sz="4000">
                <a:latin typeface="Arial Black" panose="020B0A04020102020204" charset="0"/>
                <a:cs typeface="Arial Black" panose="020B0A04020102020204" charset="0"/>
                <a:sym typeface="+mn-ea"/>
              </a:rPr>
              <a:t>СУБД</a:t>
            </a:r>
            <a:endParaRPr lang="en-US" sz="4000"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-366607" y="2279650"/>
            <a:ext cx="10949517" cy="1752600"/>
          </a:xfrm>
        </p:spPr>
        <p:txBody>
          <a:bodyPr/>
          <a:lstStyle/>
          <a:p>
            <a:pPr algn="r"/>
            <a:r>
              <a:rPr lang="ru-RU" altLang="en-US" sz="2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Работу выполнила студентка 2 курса ИВТ</a:t>
            </a:r>
            <a:endParaRPr lang="ru-RU" altLang="en-US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ru-RU" altLang="en-US" sz="2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Тарасова Даша</a:t>
            </a:r>
            <a:endParaRPr 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387350"/>
            <a:ext cx="10972800" cy="582613"/>
          </a:xfrm>
        </p:spPr>
        <p:txBody>
          <a:bodyPr/>
          <a:p>
            <a:r>
              <a:rPr lang="en-US" altLang="ru-RU">
                <a:latin typeface="Arial Black" panose="020B0A04020102020204" charset="0"/>
                <a:cs typeface="Arial Black" panose="020B0A04020102020204" charset="0"/>
              </a:rPr>
              <a:t>Redis Labs</a:t>
            </a:r>
            <a:endParaRPr lang="en-US" altLang="ru-RU"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marL="0" indent="0">
              <a:buNone/>
            </a:pPr>
            <a:r>
              <a:rPr lang="en-US" altLang="en-US" sz="2000" b="1">
                <a:latin typeface="Arial" panose="020B0604020202020204" pitchFamily="34" charset="0"/>
                <a:cs typeface="Arial" panose="020B0604020202020204" pitchFamily="34" charset="0"/>
              </a:rPr>
              <a:t>Продукт</a:t>
            </a:r>
            <a:r>
              <a:rPr lang="en-US" altLang="ru-RU" sz="2000" b="1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Redis</a:t>
            </a:r>
            <a:endParaRPr lang="en-US" altLang="ru-RU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en-US" sz="2000" b="1">
                <a:latin typeface="Arial" panose="020B0604020202020204" pitchFamily="34" charset="0"/>
                <a:cs typeface="Arial" panose="020B0604020202020204" pitchFamily="34" charset="0"/>
              </a:rPr>
              <a:t>Описание</a:t>
            </a:r>
            <a:r>
              <a:rPr lang="en-US" altLang="ru-RU" sz="2000" b="1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altLang="ru-RU" sz="20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Redis —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это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высокопроизводительная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NoSQL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СУБД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на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основе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ключ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значение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известная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своей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скоростью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и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простотой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использования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ru-RU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ru-RU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Используется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в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качестве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кэширования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брокера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сообщений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и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хранилища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данных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в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реальном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времени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ru-RU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ru-RU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Redis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поддерживает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различные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структуры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данных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такие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как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строки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списки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множества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и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хэши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ru-RU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Изображение 3"/>
          <p:cNvPicPr/>
          <p:nvPr/>
        </p:nvPicPr>
        <p:blipFill>
          <a:blip r:embed="rId1"/>
          <a:srcRect l="26777" t="32617" r="24525" b="33268"/>
          <a:stretch>
            <a:fillRect/>
          </a:stretch>
        </p:blipFill>
        <p:spPr>
          <a:xfrm>
            <a:off x="4618355" y="4658360"/>
            <a:ext cx="5708650" cy="199961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323850"/>
            <a:ext cx="10972800" cy="582613"/>
          </a:xfrm>
        </p:spPr>
        <p:txBody>
          <a:bodyPr/>
          <a:p>
            <a:r>
              <a:rPr lang="en-US" altLang="ru-RU">
                <a:latin typeface="Arial Black" panose="020B0A04020102020204" charset="0"/>
                <a:cs typeface="Arial Black" panose="020B0A04020102020204" charset="0"/>
              </a:rPr>
              <a:t>Amazon Web Services (AWS)</a:t>
            </a:r>
            <a:endParaRPr lang="en-US" altLang="ru-RU"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marL="0" indent="0">
              <a:buNone/>
            </a:pPr>
            <a:r>
              <a:rPr lang="en-US" altLang="en-US" sz="2000" b="1">
                <a:latin typeface="Arial" panose="020B0604020202020204" pitchFamily="34" charset="0"/>
                <a:cs typeface="Arial" panose="020B0604020202020204" pitchFamily="34" charset="0"/>
              </a:rPr>
              <a:t>Продукты</a:t>
            </a:r>
            <a:r>
              <a:rPr lang="en-US" altLang="ru-RU" sz="2000" b="1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Amazon RDS, Amazon Aurora</a:t>
            </a:r>
            <a:endParaRPr lang="en-US" altLang="ru-RU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en-US" sz="2000" b="1">
                <a:latin typeface="Arial" panose="020B0604020202020204" pitchFamily="34" charset="0"/>
                <a:cs typeface="Arial" panose="020B0604020202020204" pitchFamily="34" charset="0"/>
              </a:rPr>
              <a:t>Описание</a:t>
            </a:r>
            <a:r>
              <a:rPr lang="en-US" altLang="ru-RU" sz="2000" b="1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altLang="ru-RU" sz="20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Amazon RDS (Relational Database Service) —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это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управляемый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сервис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для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реляционных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баз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данных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который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поддерживает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несколько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движков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включая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MySQL, PostgreSQL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и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Oracle.</a:t>
            </a:r>
            <a:endParaRPr lang="en-US" altLang="ru-RU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ru-RU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Amazon Aurora —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это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облачная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реляционная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СУБД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от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AWS,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совместимая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с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MySQL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и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PostgreSQL,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обеспечивающая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высокую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производительность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и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масштабируемость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ru-RU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ru-RU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Эти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сервисы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позволяют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пользователям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сосредоточиться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на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разработке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приложений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без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необходимости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управления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инфраструктурой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баз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данных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ru-RU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Изображение 3"/>
          <p:cNvPicPr/>
          <p:nvPr/>
        </p:nvPicPr>
        <p:blipFill>
          <a:blip r:embed="rId1"/>
          <a:stretch>
            <a:fillRect/>
          </a:stretch>
        </p:blipFill>
        <p:spPr>
          <a:xfrm>
            <a:off x="6223635" y="5046980"/>
            <a:ext cx="4040505" cy="151574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330200"/>
            <a:ext cx="10972800" cy="582613"/>
          </a:xfrm>
        </p:spPr>
        <p:txBody>
          <a:bodyPr/>
          <a:p>
            <a:r>
              <a:rPr lang="en-US" altLang="ru-RU">
                <a:latin typeface="Arial Black" panose="020B0A04020102020204" charset="0"/>
                <a:cs typeface="Arial Black" panose="020B0A04020102020204" charset="0"/>
                <a:sym typeface="+mn-ea"/>
              </a:rPr>
              <a:t>MariaDB Corporation Ab</a:t>
            </a:r>
            <a:endParaRPr lang="ru-RU" altLang="en-US"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ru-RU" altLang="en-US" sz="2000" b="1">
                <a:latin typeface="Arial" panose="020B0604020202020204" pitchFamily="34" charset="0"/>
                <a:cs typeface="Arial" panose="020B0604020202020204" pitchFamily="34" charset="0"/>
              </a:rPr>
              <a:t>Продукт</a:t>
            </a:r>
            <a:r>
              <a:rPr lang="en-US" altLang="en-US" sz="2000" b="1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MariaDB Corporation Ab</a:t>
            </a:r>
            <a:endParaRPr lang="ru-RU" altLang="en-US" sz="20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altLang="en-US" sz="2000" b="1">
                <a:latin typeface="Arial" panose="020B0604020202020204" pitchFamily="34" charset="0"/>
                <a:cs typeface="Arial" panose="020B0604020202020204" pitchFamily="34" charset="0"/>
              </a:rPr>
              <a:t>Описание</a:t>
            </a:r>
            <a:r>
              <a:rPr lang="en-US" altLang="en-US" sz="2000" b="1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altLang="ru-RU" sz="20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MariaDB —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это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реляционная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система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управления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базами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данных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СУБД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),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основанная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на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коде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MySQL.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Она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обеспечивает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высокую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производительность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масштабируемость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и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надежность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поддерживая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различные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хранилища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данных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и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предлагая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удобную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миграцию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с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MySQL. </a:t>
            </a:r>
            <a:endParaRPr lang="en-US" altLang="ru-RU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ru-RU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MariaDB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подходит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для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веб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приложений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корпоративных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систем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и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облачных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сервисов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благодаря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открытому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исходному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коду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активной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поддержке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сообщества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и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коммерческим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услугам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от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MariaDB Corporation.</a:t>
            </a:r>
            <a:endParaRPr lang="en-US" altLang="ru-RU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Изображение 3"/>
          <p:cNvPicPr/>
          <p:nvPr/>
        </p:nvPicPr>
        <p:blipFill>
          <a:blip r:embed="rId1"/>
          <a:srcRect t="19907" b="28657"/>
          <a:stretch>
            <a:fillRect/>
          </a:stretch>
        </p:blipFill>
        <p:spPr>
          <a:xfrm>
            <a:off x="3981450" y="4801235"/>
            <a:ext cx="6250940" cy="180911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419100"/>
            <a:ext cx="10972800" cy="582613"/>
          </a:xfrm>
        </p:spPr>
        <p:txBody>
          <a:bodyPr/>
          <a:p>
            <a:r>
              <a:rPr lang="en-US" altLang="ru-RU">
                <a:latin typeface="Arial Black" panose="020B0A04020102020204" charset="0"/>
                <a:cs typeface="Arial Black" panose="020B0A04020102020204" charset="0"/>
              </a:rPr>
              <a:t>SAP</a:t>
            </a:r>
            <a:endParaRPr lang="en-US" altLang="ru-RU"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marL="0" indent="0">
              <a:buNone/>
            </a:pPr>
            <a:r>
              <a:rPr lang="en-US" altLang="en-US" sz="2000" b="1">
                <a:latin typeface="Arial" panose="020B0604020202020204" pitchFamily="34" charset="0"/>
                <a:cs typeface="Arial" panose="020B0604020202020204" pitchFamily="34" charset="0"/>
              </a:rPr>
              <a:t>Продукт</a:t>
            </a:r>
            <a:r>
              <a:rPr lang="en-US" altLang="ru-RU" sz="2000" b="1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SAP HANA</a:t>
            </a:r>
            <a:endParaRPr lang="en-US" altLang="ru-RU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en-US" sz="2000" b="1">
                <a:latin typeface="Arial" panose="020B0604020202020204" pitchFamily="34" charset="0"/>
                <a:cs typeface="Arial" panose="020B0604020202020204" pitchFamily="34" charset="0"/>
              </a:rPr>
              <a:t>Описание</a:t>
            </a:r>
            <a:r>
              <a:rPr lang="en-US" altLang="ru-RU" sz="2000" b="1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altLang="ru-RU" sz="20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SAP HANA —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это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платформа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для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обработки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данных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в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реальном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времени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с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использованием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ин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-memory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технологий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ru-RU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Поддерживает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как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реляционные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так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и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неструктурированные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данные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и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предназначена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для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аналитики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и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транзакционной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обработки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ru-RU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ru-RU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HANA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активно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используется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в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бизнес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приложениях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для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анализа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больших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объемов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данных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в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реальном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времени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ru-RU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ru-RU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Изображение 4"/>
          <p:cNvPicPr/>
          <p:nvPr/>
        </p:nvPicPr>
        <p:blipFill>
          <a:blip r:embed="rId1"/>
          <a:stretch>
            <a:fillRect/>
          </a:stretch>
        </p:blipFill>
        <p:spPr>
          <a:xfrm>
            <a:off x="6438900" y="4587240"/>
            <a:ext cx="3961765" cy="202057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368300"/>
            <a:ext cx="10972800" cy="582613"/>
          </a:xfrm>
        </p:spPr>
        <p:txBody>
          <a:bodyPr/>
          <a:p>
            <a:r>
              <a:rPr lang="en-US" altLang="en-US">
                <a:latin typeface="Arial Black" panose="020B0A04020102020204" charset="0"/>
                <a:cs typeface="Arial Black" panose="020B0A04020102020204" charset="0"/>
              </a:rPr>
              <a:t>Заключение</a:t>
            </a:r>
            <a:endParaRPr lang="en-US" altLang="en-US"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Каждый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из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этих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производителей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предлагает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уникальные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решения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для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управления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данными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которые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подходят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для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различных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сценариев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использования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Выбор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подходящей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СУБД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зависит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от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конкретных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потребностей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бизнеса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объема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данных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и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требований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к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производительности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ru-RU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609600" y="323850"/>
            <a:ext cx="10972800" cy="582613"/>
          </a:xfrm>
        </p:spPr>
        <p:txBody>
          <a:bodyPr/>
          <a:p>
            <a:r>
              <a:rPr lang="en-US" altLang="en-US">
                <a:latin typeface="Arial Black" panose="020B0A04020102020204" charset="0"/>
                <a:cs typeface="Arial Black" panose="020B0A04020102020204" charset="0"/>
              </a:rPr>
              <a:t>Определение</a:t>
            </a:r>
            <a:r>
              <a:rPr lang="en-US" altLang="ru-RU">
                <a:latin typeface="Arial Black" panose="020B0A04020102020204" charset="0"/>
                <a:cs typeface="Arial Black" panose="020B0A04020102020204" charset="0"/>
              </a:rPr>
              <a:t> </a:t>
            </a:r>
            <a:r>
              <a:rPr lang="en-US" altLang="en-US">
                <a:latin typeface="Arial Black" panose="020B0A04020102020204" charset="0"/>
                <a:cs typeface="Arial Black" panose="020B0A04020102020204" charset="0"/>
              </a:rPr>
              <a:t>СУБД</a:t>
            </a:r>
            <a:r>
              <a:rPr lang="en-US" altLang="ru-RU">
                <a:latin typeface="Arial Black" panose="020B0A04020102020204" charset="0"/>
                <a:cs typeface="Arial Black" panose="020B0A04020102020204" charset="0"/>
              </a:rPr>
              <a:t>:</a:t>
            </a:r>
            <a:endParaRPr lang="en-US" altLang="ru-RU"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5" name="Замещающее содержимое 4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СУБД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система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управления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базами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данных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) —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это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программное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обеспечение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предназначенное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для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создания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управления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и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администрирования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баз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данных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СУБД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обеспечивают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доступ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защиту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контроль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целостности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и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согласованность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данных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а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также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поддерживают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многопользовательский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режим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работы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ru-RU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361950"/>
            <a:ext cx="10972800" cy="582613"/>
          </a:xfrm>
        </p:spPr>
        <p:txBody>
          <a:bodyPr/>
          <a:p>
            <a:r>
              <a:rPr lang="en-US" altLang="en-US">
                <a:latin typeface="Arial Black" panose="020B0A04020102020204" charset="0"/>
                <a:cs typeface="Arial Black" panose="020B0A04020102020204" charset="0"/>
              </a:rPr>
              <a:t>Классификация</a:t>
            </a:r>
            <a:r>
              <a:rPr lang="en-US" altLang="ru-RU">
                <a:latin typeface="Arial Black" panose="020B0A04020102020204" charset="0"/>
                <a:cs typeface="Arial Black" panose="020B0A04020102020204" charset="0"/>
              </a:rPr>
              <a:t> </a:t>
            </a:r>
            <a:r>
              <a:rPr lang="en-US" altLang="en-US">
                <a:latin typeface="Arial Black" panose="020B0A04020102020204" charset="0"/>
                <a:cs typeface="Arial Black" panose="020B0A04020102020204" charset="0"/>
              </a:rPr>
              <a:t>СУБД</a:t>
            </a:r>
            <a:r>
              <a:rPr lang="en-US" altLang="ru-RU">
                <a:latin typeface="Arial Black" panose="020B0A04020102020204" charset="0"/>
                <a:cs typeface="Arial Black" panose="020B0A04020102020204" charset="0"/>
              </a:rPr>
              <a:t>:</a:t>
            </a:r>
            <a:endParaRPr lang="en-US" altLang="ru-RU"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СУБД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классифицируют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по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различным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критериям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таким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как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архитектура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модель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данных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функциональные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возможности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и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т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д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Наиболее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распространёнными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типами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СУБД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являются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altLang="ru-RU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ru-RU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altLang="en-US" sz="200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Реляционные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СУБД</a:t>
            </a:r>
            <a:endParaRPr lang="en-US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altLang="en-US" sz="200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Объектно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реляционные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СУБД</a:t>
            </a:r>
            <a:endParaRPr lang="en-US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altLang="en-US" sz="200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NoSQL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СУБД</a:t>
            </a:r>
            <a:endParaRPr lang="en-US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altLang="en-US" sz="200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Новые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поколения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СУБД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например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, NewSQL)</a:t>
            </a:r>
            <a:endParaRPr lang="en-US" altLang="ru-RU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368300"/>
            <a:ext cx="10972800" cy="582613"/>
          </a:xfrm>
        </p:spPr>
        <p:txBody>
          <a:bodyPr>
            <a:normAutofit fontScale="90000"/>
          </a:bodyPr>
          <a:p>
            <a:r>
              <a:rPr lang="en-US" altLang="ru-RU" sz="4000">
                <a:latin typeface="Arial Black" panose="020B0A04020102020204" charset="0"/>
                <a:cs typeface="Arial Black" panose="020B0A04020102020204" charset="0"/>
              </a:rPr>
              <a:t>Oracle Corporation</a:t>
            </a:r>
            <a:endParaRPr lang="en-US" altLang="ru-RU" sz="4000"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marL="0" indent="0">
              <a:buNone/>
            </a:pPr>
            <a:r>
              <a:rPr lang="en-US" altLang="en-US" sz="2000" b="1">
                <a:latin typeface="Arial" panose="020B0604020202020204" pitchFamily="34" charset="0"/>
                <a:cs typeface="Arial" panose="020B0604020202020204" pitchFamily="34" charset="0"/>
              </a:rPr>
              <a:t>Продукт</a:t>
            </a:r>
            <a:r>
              <a:rPr lang="en-US" altLang="ru-RU" sz="2000" b="1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Oracle Database</a:t>
            </a:r>
            <a:endParaRPr lang="en-US" altLang="ru-RU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en-US" sz="2000" b="1">
                <a:latin typeface="Arial" panose="020B0604020202020204" pitchFamily="34" charset="0"/>
                <a:cs typeface="Arial" panose="020B0604020202020204" pitchFamily="34" charset="0"/>
              </a:rPr>
              <a:t>Описание</a:t>
            </a:r>
            <a:r>
              <a:rPr lang="en-US" altLang="ru-RU" sz="2000" b="1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endParaRPr lang="en-US" altLang="ru-RU" sz="20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Oracle Database —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одна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из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самых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мощных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и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широко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используемых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реляционных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СУБД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в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мире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Она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предлагает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высокую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производительность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надежность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и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масштабируемость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ru-RU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ru-RU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Поддерживает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множество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функций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включая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транзакционную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обработку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управление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большими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объемами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данных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и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интеграцию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с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облачными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сервисами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ru-RU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ru-RU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Oracle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также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предлагает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решения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для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аналитики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такие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как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Oracle Exadata,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и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инструменты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для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разработки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приложений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ru-RU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ru-RU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Изображение 3"/>
          <p:cNvPicPr/>
          <p:nvPr/>
        </p:nvPicPr>
        <p:blipFill>
          <a:blip r:embed="rId1"/>
          <a:stretch>
            <a:fillRect/>
          </a:stretch>
        </p:blipFill>
        <p:spPr>
          <a:xfrm>
            <a:off x="5109210" y="4234815"/>
            <a:ext cx="4707890" cy="264858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431800"/>
            <a:ext cx="10972800" cy="582613"/>
          </a:xfrm>
        </p:spPr>
        <p:txBody>
          <a:bodyPr/>
          <a:p>
            <a:r>
              <a:rPr lang="en-US" altLang="ru-RU">
                <a:latin typeface="Arial Black" panose="020B0A04020102020204" charset="0"/>
                <a:cs typeface="Arial Black" panose="020B0A04020102020204" charset="0"/>
              </a:rPr>
              <a:t>Microsoft</a:t>
            </a:r>
            <a:endParaRPr lang="en-US" altLang="ru-RU"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marL="0" indent="0">
              <a:buNone/>
            </a:pPr>
            <a:r>
              <a:rPr lang="en-US" altLang="en-US" sz="2000" b="1">
                <a:latin typeface="Arial" panose="020B0604020202020204" pitchFamily="34" charset="0"/>
                <a:cs typeface="Arial" panose="020B0604020202020204" pitchFamily="34" charset="0"/>
              </a:rPr>
              <a:t>Продукт</a:t>
            </a:r>
            <a:r>
              <a:rPr lang="en-US" altLang="ru-RU" sz="2000" b="1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Microsoft SQL Server</a:t>
            </a:r>
            <a:endParaRPr lang="en-US" altLang="ru-RU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en-US" sz="2000" b="1">
                <a:latin typeface="Arial" panose="020B0604020202020204" pitchFamily="34" charset="0"/>
                <a:cs typeface="Arial" panose="020B0604020202020204" pitchFamily="34" charset="0"/>
              </a:rPr>
              <a:t>Описание</a:t>
            </a:r>
            <a:r>
              <a:rPr lang="en-US" altLang="ru-RU" sz="2000" b="1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altLang="ru-RU" sz="20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Microsoft SQL Server —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это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реляционная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СУБД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которая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предлагает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широкий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спектр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инструментов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для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разработки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и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управления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базами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данных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ru-RU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ru-RU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Поддерживает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различные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функции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включая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бизнес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аналитику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интеграцию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данных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и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безопасность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ru-RU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ru-RU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SQL Server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доступен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в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различных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версиях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включая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бесплатную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версию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SQL Server Express,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и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поддерживает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облачные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решения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через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Azure.</a:t>
            </a:r>
            <a:endParaRPr lang="en-US" altLang="ru-RU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Изображение 3"/>
          <p:cNvPicPr/>
          <p:nvPr/>
        </p:nvPicPr>
        <p:blipFill>
          <a:blip r:embed="rId1"/>
          <a:srcRect t="28651" b="33105"/>
          <a:stretch>
            <a:fillRect/>
          </a:stretch>
        </p:blipFill>
        <p:spPr>
          <a:xfrm>
            <a:off x="4273550" y="5146675"/>
            <a:ext cx="5588635" cy="120205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374650"/>
            <a:ext cx="10972800" cy="582613"/>
          </a:xfrm>
        </p:spPr>
        <p:txBody>
          <a:bodyPr/>
          <a:p>
            <a:r>
              <a:rPr lang="en-US" altLang="ru-RU">
                <a:latin typeface="Arial Black" panose="020B0A04020102020204" charset="0"/>
                <a:cs typeface="Arial Black" panose="020B0A04020102020204" charset="0"/>
              </a:rPr>
              <a:t>IBM</a:t>
            </a:r>
            <a:endParaRPr lang="en-US" altLang="ru-RU"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marL="0" indent="0">
              <a:buNone/>
            </a:pPr>
            <a:r>
              <a:rPr lang="en-US" altLang="en-US" sz="2000" b="1">
                <a:latin typeface="Arial" panose="020B0604020202020204" pitchFamily="34" charset="0"/>
                <a:cs typeface="Arial" panose="020B0604020202020204" pitchFamily="34" charset="0"/>
              </a:rPr>
              <a:t>Продукт</a:t>
            </a:r>
            <a:r>
              <a:rPr lang="en-US" altLang="ru-RU" sz="2000" b="1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IBM Db2</a:t>
            </a:r>
            <a:endParaRPr lang="en-US" altLang="ru-RU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en-US" sz="2000" b="1">
                <a:latin typeface="Arial" panose="020B0604020202020204" pitchFamily="34" charset="0"/>
                <a:cs typeface="Arial" panose="020B0604020202020204" pitchFamily="34" charset="0"/>
              </a:rPr>
              <a:t>Описание</a:t>
            </a:r>
            <a:r>
              <a:rPr lang="en-US" altLang="ru-RU" sz="2000" b="1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altLang="ru-RU" sz="20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IBM Db2 —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это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реляционная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СУБД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предназначенная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для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обработки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больших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объемов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данных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и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поддержки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сложных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аналитических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запросов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ru-RU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ru-RU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Db2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предлагает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высокую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производительность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надежность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и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возможность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работы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как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на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локальных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серверах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так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и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в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облаке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ru-RU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ru-RU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Она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поддерживает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различные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языки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программирования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и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стандарты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SQL,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а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также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предоставляет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инструменты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для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управления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данными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и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обеспечения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безопасности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ru-RU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Изображение 3"/>
          <p:cNvPicPr/>
          <p:nvPr/>
        </p:nvPicPr>
        <p:blipFill>
          <a:blip r:embed="rId1"/>
          <a:srcRect t="22122" b="20405"/>
          <a:stretch>
            <a:fillRect/>
          </a:stretch>
        </p:blipFill>
        <p:spPr>
          <a:xfrm>
            <a:off x="5876925" y="4892040"/>
            <a:ext cx="4236720" cy="158877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400050"/>
            <a:ext cx="10972800" cy="582613"/>
          </a:xfrm>
        </p:spPr>
        <p:txBody>
          <a:bodyPr>
            <a:normAutofit fontScale="90000"/>
          </a:bodyPr>
          <a:p>
            <a:r>
              <a:rPr lang="en-US" altLang="ru-RU" sz="4000">
                <a:latin typeface="Arial Black" panose="020B0A04020102020204" charset="0"/>
                <a:cs typeface="Arial Black" panose="020B0A04020102020204" charset="0"/>
              </a:rPr>
              <a:t>PostgreSQL Global Development Group</a:t>
            </a:r>
            <a:endParaRPr lang="en-US" altLang="ru-RU" sz="4000"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marL="0" indent="0">
              <a:buNone/>
            </a:pPr>
            <a:r>
              <a:rPr lang="en-US" altLang="en-US" sz="2000" b="1">
                <a:latin typeface="Arial" panose="020B0604020202020204" pitchFamily="34" charset="0"/>
                <a:cs typeface="Arial" panose="020B0604020202020204" pitchFamily="34" charset="0"/>
              </a:rPr>
              <a:t>Продукт</a:t>
            </a:r>
            <a:r>
              <a:rPr lang="en-US" altLang="ru-RU" sz="2000" b="1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PostgreSQL</a:t>
            </a:r>
            <a:endParaRPr lang="en-US" altLang="ru-RU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en-US" sz="2000" b="1">
                <a:latin typeface="Arial" panose="020B0604020202020204" pitchFamily="34" charset="0"/>
                <a:cs typeface="Arial" panose="020B0604020202020204" pitchFamily="34" charset="0"/>
              </a:rPr>
              <a:t>Описание</a:t>
            </a:r>
            <a:r>
              <a:rPr lang="en-US" altLang="ru-RU" sz="2000" b="1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altLang="ru-RU" sz="20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PostgreSQL —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это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мощная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объектно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реляционная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СУБД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с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открытым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исходным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кодом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известная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своей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надежностью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и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гибкостью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ru-RU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ru-RU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Поддерживает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расширенные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функции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такие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как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работа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с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неструктурированными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данными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, JSON,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а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также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пользовательские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типы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данных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и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функции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ru-RU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ru-RU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PostgreSQL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активно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используется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в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веб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приложениях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научных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исследованиях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и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крупных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корпоративных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системах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ru-RU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Изображение 3"/>
          <p:cNvPicPr/>
          <p:nvPr/>
        </p:nvPicPr>
        <p:blipFill>
          <a:blip r:embed="rId1"/>
          <a:srcRect l="28297" t="11713" r="26964" b="10417"/>
          <a:stretch>
            <a:fillRect/>
          </a:stretch>
        </p:blipFill>
        <p:spPr>
          <a:xfrm>
            <a:off x="7761605" y="4543425"/>
            <a:ext cx="2172335" cy="21272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355600"/>
            <a:ext cx="10972800" cy="582613"/>
          </a:xfrm>
        </p:spPr>
        <p:txBody>
          <a:bodyPr/>
          <a:p>
            <a:r>
              <a:rPr lang="en-US" altLang="ru-RU">
                <a:latin typeface="Arial Black" panose="020B0A04020102020204" charset="0"/>
                <a:cs typeface="Arial Black" panose="020B0A04020102020204" charset="0"/>
              </a:rPr>
              <a:t>MySQL AB (</a:t>
            </a:r>
            <a:r>
              <a:rPr lang="en-US" altLang="en-US">
                <a:latin typeface="Arial Black" panose="020B0A04020102020204" charset="0"/>
                <a:cs typeface="Arial Black" panose="020B0A04020102020204" charset="0"/>
              </a:rPr>
              <a:t>принадлежит</a:t>
            </a:r>
            <a:r>
              <a:rPr lang="en-US" altLang="ru-RU">
                <a:latin typeface="Arial Black" panose="020B0A04020102020204" charset="0"/>
                <a:cs typeface="Arial Black" panose="020B0A04020102020204" charset="0"/>
              </a:rPr>
              <a:t> Oracle)</a:t>
            </a:r>
            <a:endParaRPr lang="en-US" altLang="ru-RU"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marL="0" indent="0">
              <a:buNone/>
            </a:pPr>
            <a:r>
              <a:rPr lang="en-US" altLang="en-US" sz="2000" b="1">
                <a:latin typeface="Arial" panose="020B0604020202020204" pitchFamily="34" charset="0"/>
                <a:cs typeface="Arial" panose="020B0604020202020204" pitchFamily="34" charset="0"/>
              </a:rPr>
              <a:t>Продукт</a:t>
            </a:r>
            <a:r>
              <a:rPr lang="en-US" altLang="ru-RU" sz="2000" b="1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MySQL</a:t>
            </a:r>
            <a:endParaRPr lang="en-US" altLang="ru-RU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en-US" sz="2000" b="1">
                <a:latin typeface="Arial" panose="020B0604020202020204" pitchFamily="34" charset="0"/>
                <a:cs typeface="Arial" panose="020B0604020202020204" pitchFamily="34" charset="0"/>
              </a:rPr>
              <a:t>Описание</a:t>
            </a:r>
            <a:r>
              <a:rPr lang="en-US" altLang="ru-RU" sz="2000" b="1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altLang="ru-RU" sz="20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MySQL —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это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популярная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реляционная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СУБД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с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открытым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исходным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кодом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часто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используемая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для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веб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приложений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ru-RU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ru-RU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Она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известна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своей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простотой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в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использовании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высокой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производительностью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и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поддержкой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различных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платформ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ru-RU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ru-RU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MySQL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поддерживает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множество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функций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таких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как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репликация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и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шардирование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что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делает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её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подходящей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для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масштабируемых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приложений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ru-RU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ru-RU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Изображение 4"/>
          <p:cNvPicPr/>
          <p:nvPr/>
        </p:nvPicPr>
        <p:blipFill>
          <a:blip r:embed="rId1"/>
          <a:stretch>
            <a:fillRect/>
          </a:stretch>
        </p:blipFill>
        <p:spPr>
          <a:xfrm>
            <a:off x="7307580" y="4743450"/>
            <a:ext cx="2859405" cy="19431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361950"/>
            <a:ext cx="10972800" cy="582613"/>
          </a:xfrm>
        </p:spPr>
        <p:txBody>
          <a:bodyPr/>
          <a:p>
            <a:r>
              <a:rPr lang="en-US" altLang="ru-RU">
                <a:latin typeface="Arial Black" panose="020B0A04020102020204" charset="0"/>
                <a:cs typeface="Arial Black" panose="020B0A04020102020204" charset="0"/>
              </a:rPr>
              <a:t>MongoDB Inc.</a:t>
            </a:r>
            <a:endParaRPr lang="en-US" altLang="ru-RU"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marL="0" indent="0">
              <a:buNone/>
            </a:pPr>
            <a:r>
              <a:rPr lang="en-US" altLang="en-US" sz="2000" b="1">
                <a:latin typeface="Arial" panose="020B0604020202020204" pitchFamily="34" charset="0"/>
                <a:cs typeface="Arial" panose="020B0604020202020204" pitchFamily="34" charset="0"/>
              </a:rPr>
              <a:t>Продукт</a:t>
            </a:r>
            <a:r>
              <a:rPr lang="en-US" altLang="ru-RU" sz="2000" b="1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MongoDB</a:t>
            </a:r>
            <a:endParaRPr lang="en-US" altLang="ru-RU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en-US" sz="2000" b="1">
                <a:latin typeface="Arial" panose="020B0604020202020204" pitchFamily="34" charset="0"/>
                <a:cs typeface="Arial" panose="020B0604020202020204" pitchFamily="34" charset="0"/>
              </a:rPr>
              <a:t>Описание</a:t>
            </a:r>
            <a:r>
              <a:rPr lang="en-US" altLang="ru-RU" sz="2000" b="1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altLang="ru-RU" sz="20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MongoDB —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это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нереляционная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(NoSQL)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СУБД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которая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хранит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данные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в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формате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BSON (Binary JSON).</a:t>
            </a:r>
            <a:endParaRPr lang="en-US" altLang="ru-RU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ru-RU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Она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оптимизирована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для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работы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с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большими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объемами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неструктурированных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данных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и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обеспечивает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гибкость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в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управлении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данными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ru-RU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ru-RU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MongoDB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поддерживает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горизонтальное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масштабирование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и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высокую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доступность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что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делает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её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идеальной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для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веб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приложений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и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аналитики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ru-RU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Изображение 3"/>
          <p:cNvPicPr/>
          <p:nvPr/>
        </p:nvPicPr>
        <p:blipFill>
          <a:blip r:embed="rId1"/>
          <a:stretch>
            <a:fillRect/>
          </a:stretch>
        </p:blipFill>
        <p:spPr>
          <a:xfrm>
            <a:off x="7769860" y="4441825"/>
            <a:ext cx="2414270" cy="228981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lue Waves">
  <a:themeElements>
    <a:clrScheme name="Blu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Blu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lu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5116</Words>
  <Application>WPS Presentation</Application>
  <PresentationFormat>宽屏</PresentationFormat>
  <Paragraphs>123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1" baseType="lpstr">
      <vt:lpstr>Arial</vt:lpstr>
      <vt:lpstr>SimSun</vt:lpstr>
      <vt:lpstr>Wingdings</vt:lpstr>
      <vt:lpstr>Arial Black</vt:lpstr>
      <vt:lpstr>Microsoft YaHei</vt:lpstr>
      <vt:lpstr>Arial Unicode MS</vt:lpstr>
      <vt:lpstr>Blue Waves</vt:lpstr>
      <vt:lpstr>Ведущие производители СУБД</vt:lpstr>
      <vt:lpstr>Определение СУБД:</vt:lpstr>
      <vt:lpstr>Классификация СУБД:</vt:lpstr>
      <vt:lpstr>Oracle Corporation</vt:lpstr>
      <vt:lpstr>Microsoft</vt:lpstr>
      <vt:lpstr>IBM</vt:lpstr>
      <vt:lpstr>PostgreSQL Global Development Group</vt:lpstr>
      <vt:lpstr>MySQL AB (принадлежит Oracle)</vt:lpstr>
      <vt:lpstr>MongoDB Inc.</vt:lpstr>
      <vt:lpstr>Redis Labs</vt:lpstr>
      <vt:lpstr>Amazon Web Services (AWS)</vt:lpstr>
      <vt:lpstr>PowerPoint 演示文稿</vt:lpstr>
      <vt:lpstr>SAP</vt:lpstr>
      <vt:lpstr>Заключение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User</cp:lastModifiedBy>
  <cp:revision>24</cp:revision>
  <dcterms:created xsi:type="dcterms:W3CDTF">2025-02-24T19:15:00Z</dcterms:created>
  <dcterms:modified xsi:type="dcterms:W3CDTF">2025-02-25T10:53:37Z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1049-12.2.0.19805</vt:lpwstr>
  </property>
  <property fmtid="{D5CDD505-2E9C-101B-9397-08002B2CF9AE}" pid="3" name="ICV">
    <vt:lpwstr>34AB23305D28444F9792817955C0B8D4_11</vt:lpwstr>
  </property>
</Properties>
</file>