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0099e96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0099e96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for the makers who are in the index, we often don’t have their entire quilt oeuvre documented. You can see the almost solid line at 1 number of quilts. This shows how very many of the makers have just one quilt in the quilt index.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238fd7b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238fd7b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that’s the information about the quilt index and about the status of the quilt data. Now it’s time to actually find out about the quilt makers.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0099e96c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0099e96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0099e96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0099e96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099e96c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099e96c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surprising, since the data was collected in North America.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0099e96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0099e96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0099e96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0099e96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0099e96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0099e96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0099e96c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0099e96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2aed595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2aed595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0d02f9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0d02f9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first attempts to digitally document a massive number of physical objects. </a:t>
            </a:r>
            <a:endParaRPr/>
          </a:p>
          <a:p>
            <a:pPr indent="0" lvl="0" marL="0" rtl="0" algn="l">
              <a:spcBef>
                <a:spcPts val="0"/>
              </a:spcBef>
              <a:spcAft>
                <a:spcPts val="0"/>
              </a:spcAft>
              <a:buNone/>
            </a:pPr>
            <a:r>
              <a:rPr lang="en"/>
              <a:t>The beginnings - quilt historians and quilt guilds in ‘80s and ‘90s who documented quilts on paper and created quilt </a:t>
            </a:r>
            <a:r>
              <a:rPr lang="en"/>
              <a:t>history</a:t>
            </a:r>
            <a:r>
              <a:rPr lang="en"/>
              <a:t> projects.</a:t>
            </a:r>
            <a:endParaRPr/>
          </a:p>
          <a:p>
            <a:pPr indent="0" lvl="0" marL="0" rtl="0" algn="l">
              <a:spcBef>
                <a:spcPts val="0"/>
              </a:spcBef>
              <a:spcAft>
                <a:spcPts val="0"/>
              </a:spcAft>
              <a:buNone/>
            </a:pPr>
            <a:r>
              <a:rPr lang="en"/>
              <a:t>A huge undertaking to get all the data from all the different institutions and find a common data structure that could contain all the data in a consistent way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0099e96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0099e96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right-hand portion of this graph is also pathways, like in the left-hand portion, but because the </a:t>
            </a:r>
            <a:r>
              <a:rPr lang="en"/>
              <a:t>quilt makers are so settled at this point it doesn’t even look like paths. There is just very little movement after quilt making begins. It is not clear if settling down leads to quilt making or the other way around, but there does seem to be a correlation between the two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099e96c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0099e96c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chart reflects the age of the quilt maker when they made the quilt. It is not clear from this chart if quilt makers begin producing more quilts in middle life or if many people begin quilt making in middle life. Let’s </a:t>
            </a:r>
            <a:r>
              <a:rPr lang="en"/>
              <a:t>explore</a:t>
            </a:r>
            <a:r>
              <a:rPr lang="en"/>
              <a:t> more.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0099e96c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0099e96c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that on average every age is likely to make about one quilt. Maybe two. It’s very stable. We don’t see that everyone begins increasing their </a:t>
            </a:r>
            <a:r>
              <a:rPr lang="en"/>
              <a:t>production</a:t>
            </a:r>
            <a:r>
              <a:rPr lang="en"/>
              <a:t> in their middle years. So let’s look at master quilters and see if they are different.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099e96c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0099e96c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Indeed master quilters are a little different. They do increase their quilt production a bit in their middle years. However this doesn’t explain the entire change in quilt production for middle years, so let’s check one more thing.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099e96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0099e96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here we see when quilt makers make their first quilt. And there is indeed the substantial first quilts in early adulthood, but increased first quilts in middle adulthood. So the quilt production per age can be explained by master quilt makers increasing their production in middle years and by new quilt makers beginning quilt production in middle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we must remember that the QuiltIndex.org doesn’t have the entire </a:t>
            </a:r>
            <a:r>
              <a:rPr lang="en"/>
              <a:t>oeuvre</a:t>
            </a:r>
            <a:r>
              <a:rPr lang="en"/>
              <a:t> for each quilt maker. So, it is possible that “first quilt” in this instance actually represents “first quilt ‘good enough’ to be </a:t>
            </a:r>
            <a:r>
              <a:rPr lang="en"/>
              <a:t>reported</a:t>
            </a:r>
            <a:r>
              <a:rPr lang="en"/>
              <a:t> to QuiltIndex.org”. More data would be required to untangle this mystery.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0099e96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0099e96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0099e96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0099e96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0099e96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0099e96c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238fd7b6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238fd7b6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0099e96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0099e96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There are A LOT of contributing institutions. And don’t forget individual contributors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0d02f9e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0d02f9e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struggles for data analysis of this data is the inconsistency in format of data fields. It’s what a data analyst would call “messy data”.</a:t>
            </a:r>
            <a:endParaRPr/>
          </a:p>
          <a:p>
            <a:pPr indent="0" lvl="0" marL="0" rtl="0" algn="l">
              <a:spcBef>
                <a:spcPts val="0"/>
              </a:spcBef>
              <a:spcAft>
                <a:spcPts val="0"/>
              </a:spcAft>
              <a:buNone/>
            </a:pPr>
            <a:r>
              <a:rPr lang="en"/>
              <a:t>That’s an actual technical term in data analysis. It’s not a judgement about the data or the data collectors.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238fd7b6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238fd7b6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list of actual data from the dataset. This type of data collection is really great for getting the most information. “early 1880s” gives us much more information then blank data would. It works really well for ONE human looking at ONE record and getting as much information as possible about that record. It only becomes a problem when we want to look at thousands of records using a program instead of a human.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d02f9e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0d02f9e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name is not required for the maker record. Unnamed makers were </a:t>
            </a:r>
            <a:r>
              <a:rPr lang="en"/>
              <a:t>assigned</a:t>
            </a:r>
            <a:r>
              <a:rPr lang="en"/>
              <a:t> a unique value to use as a name to distinguish them from each others during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2aed595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2aed5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d02f9e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d02f9e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0099e9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0099e9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different data variables we are analyzing and the blue bars show percent of that variable which is missing. So more blue bars means more missing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isn’t surprising to find that we have more data about more recent quilts.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about the quilts in 1700-1799 that have some extra data? The few quilts that have survived from this time period are either very sentimental or very beautiful or both - probably contributing to the care of both the quilt and the quilt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387" l="0" r="0" t="0"/>
          <a:stretch/>
        </p:blipFill>
        <p:spPr>
          <a:xfrm>
            <a:off x="0" y="0"/>
            <a:ext cx="9144003" cy="5143501"/>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Quilt Makers</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From QuiltIndex.org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rotWithShape="1">
          <a:blip r:embed="rId3">
            <a:alphaModFix/>
          </a:blip>
          <a:srcRect b="18613" l="0" r="0" t="0"/>
          <a:stretch/>
        </p:blipFill>
        <p:spPr>
          <a:xfrm>
            <a:off x="0" y="0"/>
            <a:ext cx="9144003" cy="5095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QuiltIndex.org</a:t>
            </a:r>
            <a:endParaRPr/>
          </a:p>
        </p:txBody>
      </p:sp>
      <p:sp>
        <p:nvSpPr>
          <p:cNvPr id="62" name="Google Shape;62;p14"/>
          <p:cNvSpPr txBox="1"/>
          <p:nvPr>
            <p:ph idx="1" type="body"/>
          </p:nvPr>
        </p:nvSpPr>
        <p:spPr>
          <a:xfrm>
            <a:off x="311700" y="1152475"/>
            <a:ext cx="8520600" cy="1671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a:t>
            </a:r>
            <a:r>
              <a:rPr lang="en"/>
              <a:t>igital repository of images, stories and information about quilts</a:t>
            </a:r>
            <a:endParaRPr/>
          </a:p>
          <a:p>
            <a:pPr indent="-325755" lvl="0" marL="457200" rtl="0" algn="l">
              <a:spcBef>
                <a:spcPts val="0"/>
              </a:spcBef>
              <a:spcAft>
                <a:spcPts val="0"/>
              </a:spcAft>
              <a:buSzPct val="100000"/>
              <a:buChar char="●"/>
            </a:pPr>
            <a:r>
              <a:rPr lang="en"/>
              <a:t>Drawn from hundreds of public and private collections around the world</a:t>
            </a:r>
            <a:endParaRPr/>
          </a:p>
          <a:p>
            <a:pPr indent="-325755" lvl="0" marL="457200" rtl="0" algn="l">
              <a:spcBef>
                <a:spcPts val="0"/>
              </a:spcBef>
              <a:spcAft>
                <a:spcPts val="0"/>
              </a:spcAft>
              <a:buSzPct val="100000"/>
              <a:buChar char="●"/>
            </a:pPr>
            <a:r>
              <a:rPr lang="en"/>
              <a:t>Contains the most expansive and accessible quilt resource available online</a:t>
            </a:r>
            <a:endParaRPr/>
          </a:p>
          <a:p>
            <a:pPr indent="-325755" lvl="0" marL="457200" rtl="0" algn="l">
              <a:spcBef>
                <a:spcPts val="0"/>
              </a:spcBef>
              <a:spcAft>
                <a:spcPts val="0"/>
              </a:spcAft>
              <a:buSzPct val="100000"/>
              <a:buChar char="●"/>
            </a:pPr>
            <a:r>
              <a:rPr lang="en"/>
              <a:t>Represents years of research and development to bring together quilt information in a centralized online tool for education, research, and public access</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0" y="3415601"/>
            <a:ext cx="9144003" cy="17278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3"/>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5"/>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6"/>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7"/>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8"/>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9"/>
          <p:cNvPicPr preferRelativeResize="0"/>
          <p:nvPr/>
        </p:nvPicPr>
        <p:blipFill>
          <a:blip r:embed="rId3">
            <a:alphaModFix/>
          </a:blip>
          <a:stretch>
            <a:fillRect/>
          </a:stretch>
        </p:blipFill>
        <p:spPr>
          <a:xfrm>
            <a:off x="134810" y="0"/>
            <a:ext cx="8874378"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40"/>
          <p:cNvPicPr preferRelativeResize="0"/>
          <p:nvPr/>
        </p:nvPicPr>
        <p:blipFill rotWithShape="1">
          <a:blip r:embed="rId3">
            <a:alphaModFix/>
          </a:blip>
          <a:srcRect b="20108" l="0" r="0" t="0"/>
          <a:stretch/>
        </p:blipFill>
        <p:spPr>
          <a:xfrm>
            <a:off x="0" y="-175"/>
            <a:ext cx="9144003" cy="5143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Wisconsin Quilt History Project, Arizona Quilt Documentation Project, American Folklife Center, Library of Congress, Royal Alberta Museum Archives; Alberta Quilt Study Society, Florida Quilt Project, Sunshine State Quilters Association, University of Nebraska - Lincoln, Quilt Alliance, Rutgers Special Collections and University Archives, Beaver County Historical Research and Landmarks Foundation, International Quilt Museum, Louisiana Regional Folklife Program, Louisiana Tech University, North Carolina Museum of History, Michigan State University Museum, Indiana State Museum, West Virginia Department of Archives and History, Minnesota Quilters Inc., Lebanon Quilters Guild and the Lebanon County Historical Society, Wyoming Quilt Project, Inc., McKissick Museum, University of South Carolina, Rocky Mountain Quilt Museum, University of Louisville Archives and Records Center, Connecticut Quilt Search, University of Rhode Island, New Hampshire Quilt Documentation Project, Phase II, Massachusetts Quilt Documentation Project - MassQuilts, Briscoe Center for American History, University of Texas at Austin, National Quilt Museum, Tennessee State Library and Archives, Kansas State Historical Society, American Folk Art Museum, State Historical Society of Iowa, Blythewood Historical Society, White Bluffs Quilt Museum, Kent County, MD Quilt Documentation Project, Museum of Texas Tech University, Textile Research Centre (TRC) Leiden, Illinois State Museum, Signature Quilt Pilot Project, Merikay Waldvogel Legacy Project, Public Submission, Country Heritage Park, Women of Color Quilters Network, South Africa Quilt History Project, Hawaiian Quilt Research Project, Black Diaspora Quilt History Project, Oregon Quilt Project, Royal Alberta Museum, Claire Vlasin Quilt Collection, Indiana University Museum of Archaeology and Anthropology, Quilts and Health, Kenan Research Center, Atlanta History Center, DAR Museum, Quilts and Human Rights Project at Michigan State University Museum, Mountain Heritage Center, Washington State African American Quilt Documentation Project, Mary Gasperik Legacy Project, Louisiana Regional Folklife Program, China Quilt Project, Quilts and Human Rights, NAMES Project AIDS Memorial Quilt, Michigan State Unversity Museum, Wilene Smith Private Collection, </a:t>
            </a:r>
            <a:r>
              <a:rPr lang="en"/>
              <a:t>Individual contributors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93,229 records about quilts</a:t>
            </a:r>
            <a:endParaRPr/>
          </a:p>
          <a:p>
            <a:pPr indent="-342900" lvl="0" marL="457200" rtl="0" algn="l">
              <a:spcBef>
                <a:spcPts val="0"/>
              </a:spcBef>
              <a:spcAft>
                <a:spcPts val="0"/>
              </a:spcAft>
              <a:buSzPts val="1800"/>
              <a:buChar char="●"/>
            </a:pPr>
            <a:r>
              <a:rPr lang="en"/>
              <a:t>Collected by many different institutions </a:t>
            </a:r>
            <a:endParaRPr/>
          </a:p>
          <a:p>
            <a:pPr indent="-342900" lvl="0" marL="457200" rtl="0" algn="l">
              <a:spcBef>
                <a:spcPts val="0"/>
              </a:spcBef>
              <a:spcAft>
                <a:spcPts val="0"/>
              </a:spcAft>
              <a:buSzPts val="1800"/>
              <a:buChar char="●"/>
            </a:pPr>
            <a:r>
              <a:rPr lang="en"/>
              <a:t>Acquired</a:t>
            </a:r>
            <a:r>
              <a:rPr lang="en"/>
              <a:t> over many decades, with a large portion in 1980s</a:t>
            </a:r>
            <a:endParaRPr/>
          </a:p>
          <a:p>
            <a:pPr indent="-342900" lvl="0" marL="457200" rtl="0" algn="l">
              <a:spcBef>
                <a:spcPts val="0"/>
              </a:spcBef>
              <a:spcAft>
                <a:spcPts val="0"/>
              </a:spcAft>
              <a:buSzPts val="1800"/>
              <a:buChar char="●"/>
            </a:pPr>
            <a:r>
              <a:rPr lang="en"/>
              <a:t>Began with paper and moved to digital</a:t>
            </a:r>
            <a:endParaRPr/>
          </a:p>
          <a:p>
            <a:pPr indent="-342900" lvl="0" marL="457200" rtl="0" algn="l">
              <a:spcBef>
                <a:spcPts val="0"/>
              </a:spcBef>
              <a:spcAft>
                <a:spcPts val="0"/>
              </a:spcAft>
              <a:buSzPts val="1800"/>
              <a:buChar char="●"/>
            </a:pPr>
            <a:r>
              <a:rPr lang="en"/>
              <a:t>Collected as free-form data - no </a:t>
            </a:r>
            <a:r>
              <a:rPr lang="en"/>
              <a:t>consistent</a:t>
            </a:r>
            <a:r>
              <a:rPr lang="en"/>
              <a:t> formatting</a:t>
            </a:r>
            <a:endParaRPr/>
          </a:p>
          <a:p>
            <a:pPr indent="-342900" lvl="0" marL="457200" rtl="0" algn="l">
              <a:spcBef>
                <a:spcPts val="0"/>
              </a:spcBef>
              <a:spcAft>
                <a:spcPts val="0"/>
              </a:spcAft>
              <a:buSzPts val="1800"/>
              <a:buChar char="●"/>
            </a:pPr>
            <a:r>
              <a:rPr lang="en"/>
              <a:t>Emphasized “more data” rather than “consistent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inconsistencies - date formatting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c.1961</a:t>
            </a:r>
            <a:endParaRPr/>
          </a:p>
          <a:p>
            <a:pPr indent="-342900" lvl="0" marL="457200" rtl="0" algn="l">
              <a:spcBef>
                <a:spcPts val="0"/>
              </a:spcBef>
              <a:spcAft>
                <a:spcPts val="0"/>
              </a:spcAft>
              <a:buSzPts val="1800"/>
              <a:buChar char="●"/>
            </a:pPr>
            <a:r>
              <a:rPr lang="en"/>
              <a:t>10/20/1818</a:t>
            </a:r>
            <a:endParaRPr/>
          </a:p>
          <a:p>
            <a:pPr indent="-342900" lvl="0" marL="457200" rtl="0" algn="l">
              <a:spcBef>
                <a:spcPts val="0"/>
              </a:spcBef>
              <a:spcAft>
                <a:spcPts val="0"/>
              </a:spcAft>
              <a:buSzPts val="1800"/>
              <a:buChar char="●"/>
            </a:pPr>
            <a:r>
              <a:rPr lang="en"/>
              <a:t>05-10-1945</a:t>
            </a:r>
            <a:endParaRPr/>
          </a:p>
          <a:p>
            <a:pPr indent="-342900" lvl="0" marL="457200" rtl="0" algn="l">
              <a:spcBef>
                <a:spcPts val="0"/>
              </a:spcBef>
              <a:spcAft>
                <a:spcPts val="0"/>
              </a:spcAft>
              <a:buSzPts val="1800"/>
              <a:buChar char="●"/>
            </a:pPr>
            <a:r>
              <a:rPr lang="en"/>
              <a:t>Prior to 1850</a:t>
            </a:r>
            <a:endParaRPr/>
          </a:p>
          <a:p>
            <a:pPr indent="-342900" lvl="0" marL="457200" rtl="0" algn="l">
              <a:spcBef>
                <a:spcPts val="0"/>
              </a:spcBef>
              <a:spcAft>
                <a:spcPts val="0"/>
              </a:spcAft>
              <a:buSzPts val="1800"/>
              <a:buChar char="●"/>
            </a:pPr>
            <a:r>
              <a:rPr lang="en"/>
              <a:t>1887</a:t>
            </a:r>
            <a:endParaRPr/>
          </a:p>
          <a:p>
            <a:pPr indent="-342900" lvl="0" marL="457200" rtl="0" algn="l">
              <a:spcBef>
                <a:spcPts val="0"/>
              </a:spcBef>
              <a:spcAft>
                <a:spcPts val="0"/>
              </a:spcAft>
              <a:buSzPts val="1800"/>
              <a:buChar char="●"/>
            </a:pPr>
            <a:r>
              <a:rPr lang="en"/>
              <a:t>April 28, 1927</a:t>
            </a:r>
            <a:endParaRPr/>
          </a:p>
          <a:p>
            <a:pPr indent="-342900" lvl="0" marL="457200" rtl="0" algn="l">
              <a:spcBef>
                <a:spcPts val="0"/>
              </a:spcBef>
              <a:spcAft>
                <a:spcPts val="0"/>
              </a:spcAft>
              <a:buSzPts val="1800"/>
              <a:buChar char="●"/>
            </a:pPr>
            <a:r>
              <a:rPr lang="en"/>
              <a:t>1890 July 26</a:t>
            </a:r>
            <a:endParaRPr/>
          </a:p>
          <a:p>
            <a:pPr indent="-342900" lvl="0" marL="457200" rtl="0" algn="l">
              <a:spcBef>
                <a:spcPts val="0"/>
              </a:spcBef>
              <a:spcAft>
                <a:spcPts val="0"/>
              </a:spcAft>
              <a:buSzPts val="1800"/>
              <a:buChar char="●"/>
            </a:pPr>
            <a:r>
              <a:rPr lang="en"/>
              <a:t>February  4,  1901</a:t>
            </a:r>
            <a:endParaRPr/>
          </a:p>
          <a:p>
            <a:pPr indent="-342900" lvl="0" marL="457200" rtl="0" algn="l">
              <a:spcBef>
                <a:spcPts val="0"/>
              </a:spcBef>
              <a:spcAft>
                <a:spcPts val="0"/>
              </a:spcAft>
              <a:buSzPts val="1800"/>
              <a:buChar char="●"/>
            </a:pPr>
            <a:r>
              <a:rPr lang="en"/>
              <a:t>early 1880s</a:t>
            </a:r>
            <a:endParaRPr/>
          </a:p>
          <a:p>
            <a:pPr indent="-342900" lvl="0" marL="457200" rtl="0" algn="l">
              <a:spcBef>
                <a:spcPts val="0"/>
              </a:spcBef>
              <a:spcAft>
                <a:spcPts val="0"/>
              </a:spcAft>
              <a:buSzPts val="1800"/>
              <a:buChar char="●"/>
            </a:pPr>
            <a:r>
              <a:rPr lang="en"/>
              <a:t>c1863</a:t>
            </a:r>
            <a:endParaRPr/>
          </a:p>
          <a:p>
            <a:pPr indent="-342900" lvl="0" marL="457200" rtl="0" algn="l">
              <a:spcBef>
                <a:spcPts val="0"/>
              </a:spcBef>
              <a:spcAft>
                <a:spcPts val="0"/>
              </a:spcAft>
              <a:buSzPts val="1800"/>
              <a:buChar char="●"/>
            </a:pPr>
            <a:r>
              <a:rPr lang="en"/>
              <a:t>Saturday, August 25, 1945</a:t>
            </a:r>
            <a:endParaRPr/>
          </a:p>
          <a:p>
            <a:pPr indent="-342900" lvl="0" marL="457200" rtl="0" algn="l">
              <a:spcBef>
                <a:spcPts val="0"/>
              </a:spcBef>
              <a:spcAft>
                <a:spcPts val="0"/>
              </a:spcAft>
              <a:buSzPts val="1800"/>
              <a:buChar char="●"/>
            </a:pPr>
            <a:r>
              <a:rPr lang="en"/>
              <a:t>About 1857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a:t>
            </a:r>
            <a:r>
              <a:rPr lang="en"/>
              <a:t>maker</a:t>
            </a:r>
            <a:r>
              <a:rPr lang="en"/>
              <a:t> data</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is not a random sample of quilt makers</a:t>
            </a:r>
            <a:endParaRPr/>
          </a:p>
          <a:p>
            <a:pPr indent="-342900" lvl="0" marL="457200" rtl="0" algn="l">
              <a:spcBef>
                <a:spcPts val="0"/>
              </a:spcBef>
              <a:spcAft>
                <a:spcPts val="0"/>
              </a:spcAft>
              <a:buSzPts val="1800"/>
              <a:buChar char="●"/>
            </a:pPr>
            <a:r>
              <a:rPr lang="en"/>
              <a:t>The maker is only documented if there is a quilt “good enough” to get into the index.  “Good enough” is determined by the reporter and might be based on:</a:t>
            </a:r>
            <a:endParaRPr/>
          </a:p>
          <a:p>
            <a:pPr indent="-317500" lvl="1" marL="914400" rtl="0" algn="l">
              <a:spcBef>
                <a:spcPts val="0"/>
              </a:spcBef>
              <a:spcAft>
                <a:spcPts val="0"/>
              </a:spcAft>
              <a:buSzPts val="1400"/>
              <a:buChar char="○"/>
            </a:pPr>
            <a:r>
              <a:rPr lang="en"/>
              <a:t>Aesthetically pleasing</a:t>
            </a:r>
            <a:endParaRPr/>
          </a:p>
          <a:p>
            <a:pPr indent="-317500" lvl="1" marL="914400" rtl="0" algn="l">
              <a:spcBef>
                <a:spcPts val="0"/>
              </a:spcBef>
              <a:spcAft>
                <a:spcPts val="0"/>
              </a:spcAft>
              <a:buSzPts val="1400"/>
              <a:buChar char="○"/>
            </a:pPr>
            <a:r>
              <a:rPr lang="en"/>
              <a:t>Historically important</a:t>
            </a:r>
            <a:endParaRPr/>
          </a:p>
          <a:p>
            <a:pPr indent="-317500" lvl="1" marL="914400" rtl="0" algn="l">
              <a:spcBef>
                <a:spcPts val="0"/>
              </a:spcBef>
              <a:spcAft>
                <a:spcPts val="0"/>
              </a:spcAft>
              <a:buSzPts val="1400"/>
              <a:buChar char="○"/>
            </a:pPr>
            <a:r>
              <a:rPr lang="en"/>
              <a:t>Sentimental value</a:t>
            </a:r>
            <a:endParaRPr/>
          </a:p>
          <a:p>
            <a:pPr indent="-342900" lvl="0" marL="457200" rtl="0" algn="l">
              <a:spcBef>
                <a:spcPts val="0"/>
              </a:spcBef>
              <a:spcAft>
                <a:spcPts val="0"/>
              </a:spcAft>
              <a:buSzPts val="1800"/>
              <a:buChar char="●"/>
            </a:pPr>
            <a:r>
              <a:rPr lang="en"/>
              <a:t>Many records of makers were incomplete, so couldn’t be used in the analysis. For this analysis, a complete maker record needed:</a:t>
            </a:r>
            <a:endParaRPr/>
          </a:p>
          <a:p>
            <a:pPr indent="-317500" lvl="1" marL="914400" rtl="0" algn="l">
              <a:spcBef>
                <a:spcPts val="0"/>
              </a:spcBef>
              <a:spcAft>
                <a:spcPts val="0"/>
              </a:spcAft>
              <a:buSzPts val="1400"/>
              <a:buChar char="○"/>
            </a:pPr>
            <a:r>
              <a:rPr lang="en"/>
              <a:t>Country</a:t>
            </a:r>
            <a:endParaRPr/>
          </a:p>
          <a:p>
            <a:pPr indent="-317500" lvl="1" marL="914400" rtl="0" algn="l">
              <a:spcBef>
                <a:spcPts val="0"/>
              </a:spcBef>
              <a:spcAft>
                <a:spcPts val="0"/>
              </a:spcAft>
              <a:buSzPts val="1400"/>
              <a:buChar char="○"/>
            </a:pPr>
            <a:r>
              <a:rPr lang="en"/>
              <a:t>Birth country</a:t>
            </a:r>
            <a:endParaRPr/>
          </a:p>
          <a:p>
            <a:pPr indent="-317500" lvl="1" marL="914400" rtl="0" algn="l">
              <a:spcBef>
                <a:spcPts val="0"/>
              </a:spcBef>
              <a:spcAft>
                <a:spcPts val="0"/>
              </a:spcAft>
              <a:buSzPts val="1400"/>
              <a:buChar char="○"/>
            </a:pPr>
            <a:r>
              <a:rPr lang="en"/>
              <a:t>Quilt country</a:t>
            </a:r>
            <a:endParaRPr/>
          </a:p>
          <a:p>
            <a:pPr indent="-317500" lvl="1" marL="914400" rtl="0" algn="l">
              <a:spcBef>
                <a:spcPts val="0"/>
              </a:spcBef>
              <a:spcAft>
                <a:spcPts val="0"/>
              </a:spcAft>
              <a:buSzPts val="1400"/>
              <a:buChar char="○"/>
            </a:pPr>
            <a:r>
              <a:rPr lang="en"/>
              <a:t>Birth date</a:t>
            </a:r>
            <a:endParaRPr/>
          </a:p>
          <a:p>
            <a:pPr indent="-317500" lvl="1" marL="914400" rtl="0" algn="l">
              <a:spcBef>
                <a:spcPts val="0"/>
              </a:spcBef>
              <a:spcAft>
                <a:spcPts val="0"/>
              </a:spcAft>
              <a:buSzPts val="1400"/>
              <a:buChar char="○"/>
            </a:pPr>
            <a:r>
              <a:rPr lang="en"/>
              <a:t>Quilt date or time period</a:t>
            </a:r>
            <a:endParaRPr/>
          </a:p>
          <a:p>
            <a:pPr indent="-317500" lvl="1" marL="914400" rtl="0" algn="l">
              <a:spcBef>
                <a:spcPts val="0"/>
              </a:spcBef>
              <a:spcAft>
                <a:spcPts val="0"/>
              </a:spcAft>
              <a:buSzPts val="1400"/>
              <a:buChar char="○"/>
            </a:pPr>
            <a:r>
              <a:rPr lang="en"/>
              <a:t>Gender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Duplicate makers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maker with more than one quilt could be entered multiple times</a:t>
            </a:r>
            <a:endParaRPr/>
          </a:p>
          <a:p>
            <a:pPr indent="-334327" lvl="0" marL="457200" rtl="0" algn="l">
              <a:spcBef>
                <a:spcPts val="0"/>
              </a:spcBef>
              <a:spcAft>
                <a:spcPts val="0"/>
              </a:spcAft>
              <a:buSzPct val="100000"/>
              <a:buChar char="●"/>
            </a:pPr>
            <a:r>
              <a:rPr lang="en"/>
              <a:t>Determining which makers are duplicates required a tricky deduplication</a:t>
            </a:r>
            <a:endParaRPr/>
          </a:p>
          <a:p>
            <a:pPr indent="-310832" lvl="1" marL="914400" rtl="0" algn="l">
              <a:spcBef>
                <a:spcPts val="0"/>
              </a:spcBef>
              <a:spcAft>
                <a:spcPts val="0"/>
              </a:spcAft>
              <a:buSzPct val="100000"/>
              <a:buChar char="○"/>
            </a:pPr>
            <a:r>
              <a:rPr lang="en"/>
              <a:t>Nicknames</a:t>
            </a:r>
            <a:endParaRPr/>
          </a:p>
          <a:p>
            <a:pPr indent="-310832" lvl="1" marL="914400" rtl="0" algn="l">
              <a:spcBef>
                <a:spcPts val="0"/>
              </a:spcBef>
              <a:spcAft>
                <a:spcPts val="0"/>
              </a:spcAft>
              <a:buSzPct val="100000"/>
              <a:buChar char="○"/>
            </a:pPr>
            <a:r>
              <a:rPr lang="en"/>
              <a:t>Typos</a:t>
            </a:r>
            <a:endParaRPr/>
          </a:p>
          <a:p>
            <a:pPr indent="-310832" lvl="1" marL="914400" rtl="0" algn="l">
              <a:spcBef>
                <a:spcPts val="0"/>
              </a:spcBef>
              <a:spcAft>
                <a:spcPts val="0"/>
              </a:spcAft>
              <a:buSzPct val="100000"/>
              <a:buChar char="○"/>
            </a:pPr>
            <a:r>
              <a:rPr lang="en"/>
              <a:t>Common variations of names (Van Dike, VanDike)</a:t>
            </a:r>
            <a:endParaRPr/>
          </a:p>
          <a:p>
            <a:pPr indent="-310832" lvl="1" marL="914400" rtl="0" algn="l">
              <a:spcBef>
                <a:spcPts val="0"/>
              </a:spcBef>
              <a:spcAft>
                <a:spcPts val="0"/>
              </a:spcAft>
              <a:buSzPct val="100000"/>
              <a:buChar char="○"/>
            </a:pPr>
            <a:r>
              <a:rPr lang="en"/>
              <a:t>Additional middle names, maiden names</a:t>
            </a:r>
            <a:endParaRPr/>
          </a:p>
          <a:p>
            <a:pPr indent="-310832" lvl="1" marL="914400" rtl="0" algn="l">
              <a:spcBef>
                <a:spcPts val="0"/>
              </a:spcBef>
              <a:spcAft>
                <a:spcPts val="0"/>
              </a:spcAft>
              <a:buSzPct val="100000"/>
              <a:buChar char="○"/>
            </a:pPr>
            <a:r>
              <a:rPr lang="en"/>
              <a:t>Additional non-name information</a:t>
            </a:r>
            <a:endParaRPr/>
          </a:p>
          <a:p>
            <a:pPr indent="-310832" lvl="1" marL="914400" rtl="0" algn="l">
              <a:spcBef>
                <a:spcPts val="0"/>
              </a:spcBef>
              <a:spcAft>
                <a:spcPts val="0"/>
              </a:spcAft>
              <a:buSzPct val="100000"/>
              <a:buChar char="○"/>
            </a:pPr>
            <a:r>
              <a:rPr lang="en"/>
              <a:t>Name formatting</a:t>
            </a:r>
            <a:endParaRPr/>
          </a:p>
          <a:p>
            <a:pPr indent="-334327" lvl="0" marL="457200" rtl="0" algn="l">
              <a:spcBef>
                <a:spcPts val="0"/>
              </a:spcBef>
              <a:spcAft>
                <a:spcPts val="0"/>
              </a:spcAft>
              <a:buSzPct val="100000"/>
              <a:buChar char="●"/>
            </a:pPr>
            <a:r>
              <a:rPr lang="en"/>
              <a:t>For example, is this the same person?</a:t>
            </a:r>
            <a:endParaRPr/>
          </a:p>
          <a:p>
            <a:pPr indent="-310832" lvl="1" marL="914400" rtl="0" algn="l">
              <a:spcBef>
                <a:spcPts val="0"/>
              </a:spcBef>
              <a:spcAft>
                <a:spcPts val="0"/>
              </a:spcAft>
              <a:buSzPct val="100000"/>
              <a:buChar char="○"/>
            </a:pPr>
            <a:r>
              <a:rPr lang="en"/>
              <a:t>Smyth</a:t>
            </a:r>
            <a:r>
              <a:rPr lang="en"/>
              <a:t>, Catherine Louisa </a:t>
            </a:r>
            <a:endParaRPr/>
          </a:p>
          <a:p>
            <a:pPr indent="-310832" lvl="1" marL="914400" rtl="0" algn="l">
              <a:spcBef>
                <a:spcPts val="0"/>
              </a:spcBef>
              <a:spcAft>
                <a:spcPts val="0"/>
              </a:spcAft>
              <a:buSzPct val="100000"/>
              <a:buChar char="○"/>
            </a:pPr>
            <a:r>
              <a:rPr lang="en"/>
              <a:t>Smithe, Katharine Louise </a:t>
            </a:r>
            <a:endParaRPr/>
          </a:p>
          <a:p>
            <a:pPr indent="-310832" lvl="1" marL="914400" rtl="0" algn="l">
              <a:spcBef>
                <a:spcPts val="0"/>
              </a:spcBef>
              <a:spcAft>
                <a:spcPts val="0"/>
              </a:spcAft>
              <a:buSzPct val="100000"/>
              <a:buChar char="○"/>
            </a:pPr>
            <a:r>
              <a:rPr lang="en"/>
              <a:t>Smythe</a:t>
            </a:r>
            <a:r>
              <a:rPr lang="en"/>
              <a:t>, Kathy Louisde (1864 - 1932)</a:t>
            </a:r>
            <a:endParaRPr/>
          </a:p>
          <a:p>
            <a:pPr indent="-310832" lvl="1" marL="914400" rtl="0" algn="l">
              <a:spcBef>
                <a:spcPts val="0"/>
              </a:spcBef>
              <a:spcAft>
                <a:spcPts val="0"/>
              </a:spcAft>
              <a:buSzPct val="100000"/>
              <a:buChar char="○"/>
            </a:pPr>
            <a:r>
              <a:rPr lang="en"/>
              <a:t>Kathie Smythe</a:t>
            </a:r>
            <a:endParaRPr/>
          </a:p>
          <a:p>
            <a:pPr indent="-334327" lvl="0" marL="457200" rtl="0" algn="l">
              <a:spcBef>
                <a:spcPts val="0"/>
              </a:spcBef>
              <a:spcAft>
                <a:spcPts val="0"/>
              </a:spcAft>
              <a:buSzPct val="100000"/>
              <a:buChar char="●"/>
            </a:pPr>
            <a:r>
              <a:rPr lang="en"/>
              <a:t>Birth date year was used to help untangle the duplicates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final numbers for the maker analysis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incomplete and duplicate records were removed from the analysis the final count for quilt makers was:</a:t>
            </a:r>
            <a:endParaRPr/>
          </a:p>
          <a:p>
            <a:pPr indent="0" lvl="0" marL="0" rtl="0" algn="ctr">
              <a:spcBef>
                <a:spcPts val="1200"/>
              </a:spcBef>
              <a:spcAft>
                <a:spcPts val="0"/>
              </a:spcAft>
              <a:buNone/>
            </a:pPr>
            <a:r>
              <a:rPr lang="en" sz="3200">
                <a:solidFill>
                  <a:srgbClr val="38761D"/>
                </a:solidFill>
              </a:rPr>
              <a:t>3440</a:t>
            </a:r>
            <a:endParaRPr sz="3200">
              <a:solidFill>
                <a:srgbClr val="38761D"/>
              </a:solidFill>
            </a:endParaRPr>
          </a:p>
          <a:p>
            <a:pPr indent="-342900" lvl="0" marL="457200" rtl="0" algn="l">
              <a:spcBef>
                <a:spcPts val="1200"/>
              </a:spcBef>
              <a:spcAft>
                <a:spcPts val="0"/>
              </a:spcAft>
              <a:buSzPts val="1800"/>
              <a:buChar char="●"/>
            </a:pPr>
            <a:r>
              <a:rPr lang="en"/>
              <a:t>And the number of </a:t>
            </a:r>
            <a:r>
              <a:rPr lang="en"/>
              <a:t>quilts</a:t>
            </a:r>
            <a:r>
              <a:rPr lang="en"/>
              <a:t> that were made by those makers was:</a:t>
            </a:r>
            <a:endParaRPr/>
          </a:p>
          <a:p>
            <a:pPr indent="0" lvl="0" marL="0" rtl="0" algn="ctr">
              <a:spcBef>
                <a:spcPts val="1200"/>
              </a:spcBef>
              <a:spcAft>
                <a:spcPts val="0"/>
              </a:spcAft>
              <a:buNone/>
            </a:pPr>
            <a:r>
              <a:rPr lang="en" sz="3200">
                <a:solidFill>
                  <a:srgbClr val="38761D"/>
                </a:solidFill>
              </a:rPr>
              <a:t>5602</a:t>
            </a:r>
            <a:endParaRPr sz="3200">
              <a:solidFill>
                <a:srgbClr val="38761D"/>
              </a:solidFill>
            </a:endParaRPr>
          </a:p>
          <a:p>
            <a:pPr indent="-342900" lvl="0" marL="457200" rtl="0" algn="l">
              <a:spcBef>
                <a:spcPts val="1200"/>
              </a:spcBef>
              <a:spcAft>
                <a:spcPts val="0"/>
              </a:spcAft>
              <a:buClr>
                <a:schemeClr val="dk1"/>
              </a:buClr>
              <a:buSzPts val="1800"/>
              <a:buChar char="●"/>
            </a:pPr>
            <a:r>
              <a:rPr lang="en">
                <a:solidFill>
                  <a:schemeClr val="dk1"/>
                </a:solidFill>
              </a:rPr>
              <a:t>This was the data that was analyzed</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70338" y="0"/>
            <a:ext cx="900332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