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3" r:id="rId4"/>
    <p:sldId id="265" r:id="rId5"/>
    <p:sldId id="264" r:id="rId6"/>
    <p:sldId id="261" r:id="rId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5" y="3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2020-12-21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0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2020-12-21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0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2020-12-21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0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2020-12-21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2020-12-21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1" cy="113085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05359" y="887796"/>
            <a:ext cx="4293380" cy="905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0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75590" y="2793166"/>
            <a:ext cx="14352918" cy="563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2020-12-21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417" y="10104404"/>
            <a:ext cx="3664809" cy="931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8838" y="4081415"/>
            <a:ext cx="12136412" cy="160492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53975" marR="5080" indent="-41910" algn="ctr">
              <a:lnSpc>
                <a:spcPts val="5690"/>
              </a:lnSpc>
              <a:spcBef>
                <a:spcPts val="740"/>
              </a:spcBef>
              <a:tabLst>
                <a:tab pos="6346190" algn="l"/>
              </a:tabLst>
            </a:pPr>
            <a:r>
              <a:rPr lang="en-US" sz="6000" b="1" i="0" spc="-5" dirty="0">
                <a:solidFill>
                  <a:srgbClr val="F5687F"/>
                </a:solidFill>
                <a:latin typeface="Courier New"/>
                <a:cs typeface="Courier New"/>
              </a:rPr>
              <a:t>Data Mining &amp; Text Mining Project</a:t>
            </a:r>
            <a:endParaRPr sz="6000" b="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19050" y="6645275"/>
            <a:ext cx="3491865" cy="6582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 marR="5080" indent="-31750">
              <a:lnSpc>
                <a:spcPct val="126299"/>
              </a:lnSpc>
              <a:spcBef>
                <a:spcPts val="95"/>
              </a:spcBef>
            </a:pPr>
            <a:r>
              <a:rPr lang="en-US" sz="3700" i="1" spc="55" dirty="0" err="1">
                <a:solidFill>
                  <a:srgbClr val="FFFFFF"/>
                </a:solidFill>
                <a:latin typeface="Arial"/>
                <a:cs typeface="Arial"/>
              </a:rPr>
              <a:t>Saeid</a:t>
            </a:r>
            <a:r>
              <a:rPr lang="en-US" sz="3700" i="1" spc="55" dirty="0">
                <a:solidFill>
                  <a:srgbClr val="FFFFFF"/>
                </a:solidFill>
                <a:latin typeface="Arial"/>
                <a:cs typeface="Arial"/>
              </a:rPr>
              <a:t> Rezaei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382" y="6797675"/>
            <a:ext cx="8045068" cy="13885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5580">
              <a:lnSpc>
                <a:spcPct val="126299"/>
              </a:lnSpc>
              <a:spcBef>
                <a:spcPts val="95"/>
              </a:spcBef>
              <a:tabLst>
                <a:tab pos="4127500" algn="l"/>
              </a:tabLst>
            </a:pPr>
            <a:r>
              <a:rPr lang="en-US" sz="3700" i="1" spc="55" dirty="0">
                <a:solidFill>
                  <a:srgbClr val="FFFFFF"/>
                </a:solidFill>
                <a:latin typeface="Arial"/>
                <a:cs typeface="Arial"/>
              </a:rPr>
              <a:t>Tara </a:t>
            </a:r>
            <a:r>
              <a:rPr lang="en-US" sz="3700" i="1" spc="55" dirty="0" err="1">
                <a:solidFill>
                  <a:srgbClr val="FFFFFF"/>
                </a:solidFill>
                <a:latin typeface="Arial"/>
                <a:cs typeface="Arial"/>
              </a:rPr>
              <a:t>Tandel</a:t>
            </a:r>
            <a:endParaRPr lang="en-US" sz="3700" i="1" spc="6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 indent="1465580">
              <a:lnSpc>
                <a:spcPct val="126299"/>
              </a:lnSpc>
              <a:spcBef>
                <a:spcPts val="95"/>
              </a:spcBef>
              <a:tabLst>
                <a:tab pos="4127500" algn="l"/>
              </a:tabLst>
            </a:pPr>
            <a:r>
              <a:rPr lang="en-US" sz="3700" i="1" spc="65" dirty="0">
                <a:solidFill>
                  <a:srgbClr val="FFFFFF"/>
                </a:solidFill>
                <a:latin typeface="Arial"/>
                <a:cs typeface="Arial"/>
              </a:rPr>
              <a:t>                     </a:t>
            </a:r>
            <a:r>
              <a:rPr lang="en-US" sz="3700" i="1" spc="65" dirty="0" err="1">
                <a:solidFill>
                  <a:srgbClr val="FFFFFF"/>
                </a:solidFill>
                <a:latin typeface="Arial"/>
                <a:cs typeface="Arial"/>
              </a:rPr>
              <a:t>Ghodrat</a:t>
            </a:r>
            <a:r>
              <a:rPr lang="en-US" sz="3700" i="1" spc="65" dirty="0">
                <a:solidFill>
                  <a:srgbClr val="FFFFFF"/>
                </a:solidFill>
                <a:latin typeface="Arial"/>
                <a:cs typeface="Arial"/>
              </a:rPr>
              <a:t> Rezaei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417" y="10104404"/>
            <a:ext cx="3675280" cy="931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3400" y="887796"/>
            <a:ext cx="4735195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35" dirty="0"/>
              <a:t>Preprocessing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11872" y="2881111"/>
            <a:ext cx="1019175" cy="1019175"/>
            <a:chOff x="2811872" y="2881111"/>
            <a:chExt cx="1019175" cy="1019175"/>
          </a:xfrm>
        </p:grpSpPr>
        <p:sp>
          <p:nvSpPr>
            <p:cNvPr id="5" name="object 5"/>
            <p:cNvSpPr/>
            <p:nvPr/>
          </p:nvSpPr>
          <p:spPr>
            <a:xfrm>
              <a:off x="2811872" y="2881111"/>
              <a:ext cx="1018779" cy="1018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3756" y="2902052"/>
              <a:ext cx="935012" cy="935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01861" y="3128565"/>
            <a:ext cx="22923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i="1" spc="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11872" y="4441263"/>
            <a:ext cx="1019175" cy="1019175"/>
            <a:chOff x="2811872" y="4441263"/>
            <a:chExt cx="1019175" cy="1019175"/>
          </a:xfrm>
        </p:grpSpPr>
        <p:sp>
          <p:nvSpPr>
            <p:cNvPr id="9" name="object 9"/>
            <p:cNvSpPr/>
            <p:nvPr/>
          </p:nvSpPr>
          <p:spPr>
            <a:xfrm>
              <a:off x="2811872" y="4441263"/>
              <a:ext cx="1018779" cy="1018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53756" y="4462204"/>
              <a:ext cx="935012" cy="9350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01861" y="4688727"/>
            <a:ext cx="22923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i="1" spc="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8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97115" y="5898717"/>
            <a:ext cx="1019175" cy="1019175"/>
            <a:chOff x="2797115" y="5898717"/>
            <a:chExt cx="1019175" cy="1019175"/>
          </a:xfrm>
        </p:grpSpPr>
        <p:sp>
          <p:nvSpPr>
            <p:cNvPr id="13" name="object 13"/>
            <p:cNvSpPr/>
            <p:nvPr/>
          </p:nvSpPr>
          <p:spPr>
            <a:xfrm>
              <a:off x="2797115" y="5898717"/>
              <a:ext cx="1018779" cy="1018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38998" y="5919659"/>
              <a:ext cx="935013" cy="9350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91390" y="6144180"/>
            <a:ext cx="22923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i="1" spc="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8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30144" y="7347851"/>
            <a:ext cx="1019175" cy="1019175"/>
            <a:chOff x="2830144" y="7347851"/>
            <a:chExt cx="1019175" cy="1019175"/>
          </a:xfrm>
        </p:grpSpPr>
        <p:sp>
          <p:nvSpPr>
            <p:cNvPr id="17" name="object 17"/>
            <p:cNvSpPr/>
            <p:nvPr/>
          </p:nvSpPr>
          <p:spPr>
            <a:xfrm>
              <a:off x="2830144" y="7347851"/>
              <a:ext cx="1018779" cy="1018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72028" y="7368793"/>
              <a:ext cx="935012" cy="9350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22803" y="7589163"/>
            <a:ext cx="22923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i="1" spc="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85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xfrm>
            <a:off x="2875590" y="2793166"/>
            <a:ext cx="14352918" cy="676531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355"/>
              </a:spcBef>
            </a:pPr>
            <a:r>
              <a:rPr lang="en-US" spc="-15" dirty="0"/>
              <a:t>Data Quality Assurance</a:t>
            </a:r>
            <a:endParaRPr spc="-85" dirty="0"/>
          </a:p>
          <a:p>
            <a:pPr marL="1155065">
              <a:lnSpc>
                <a:spcPct val="100000"/>
              </a:lnSpc>
              <a:spcBef>
                <a:spcPts val="234"/>
              </a:spcBef>
            </a:pPr>
            <a:r>
              <a:rPr lang="en-US" sz="3100" i="1" spc="80" dirty="0">
                <a:latin typeface="Arial"/>
                <a:cs typeface="Arial"/>
              </a:rPr>
              <a:t>To identify </a:t>
            </a:r>
            <a:r>
              <a:rPr sz="3100" i="1" spc="80" dirty="0">
                <a:latin typeface="Arial"/>
                <a:cs typeface="Arial"/>
              </a:rPr>
              <a:t>information</a:t>
            </a:r>
            <a:r>
              <a:rPr sz="3100" i="1" spc="-75" dirty="0">
                <a:latin typeface="Arial"/>
                <a:cs typeface="Arial"/>
              </a:rPr>
              <a:t> </a:t>
            </a:r>
            <a:r>
              <a:rPr sz="3100" i="1" spc="45" dirty="0">
                <a:latin typeface="Arial"/>
                <a:cs typeface="Arial"/>
              </a:rPr>
              <a:t>that</a:t>
            </a:r>
            <a:r>
              <a:rPr sz="3100" i="1" spc="-75" dirty="0">
                <a:latin typeface="Arial"/>
                <a:cs typeface="Arial"/>
              </a:rPr>
              <a:t> </a:t>
            </a:r>
            <a:r>
              <a:rPr lang="en-US" sz="3100" i="1" spc="95" dirty="0">
                <a:latin typeface="Arial"/>
                <a:cs typeface="Arial"/>
              </a:rPr>
              <a:t> cannot be used </a:t>
            </a:r>
            <a:r>
              <a:rPr sz="3100" i="1" spc="85" dirty="0">
                <a:latin typeface="Arial"/>
                <a:cs typeface="Arial"/>
              </a:rPr>
              <a:t>for</a:t>
            </a:r>
            <a:r>
              <a:rPr sz="3100" i="1" spc="-75" dirty="0">
                <a:latin typeface="Arial"/>
                <a:cs typeface="Arial"/>
              </a:rPr>
              <a:t> </a:t>
            </a:r>
            <a:r>
              <a:rPr sz="3100" i="1" spc="75" dirty="0">
                <a:latin typeface="Arial"/>
                <a:cs typeface="Arial"/>
              </a:rPr>
              <a:t>the</a:t>
            </a:r>
            <a:r>
              <a:rPr sz="3100" i="1" spc="-75" dirty="0">
                <a:latin typeface="Arial"/>
                <a:cs typeface="Arial"/>
              </a:rPr>
              <a:t> </a:t>
            </a:r>
            <a:r>
              <a:rPr sz="3100" i="1" spc="80" dirty="0">
                <a:latin typeface="Arial"/>
                <a:cs typeface="Arial"/>
              </a:rPr>
              <a:t>prediction</a:t>
            </a:r>
            <a:r>
              <a:rPr lang="en-US" sz="3100" i="1" spc="80" dirty="0">
                <a:latin typeface="Arial"/>
                <a:cs typeface="Arial"/>
              </a:rPr>
              <a:t>. </a:t>
            </a:r>
            <a:endParaRPr sz="3100" dirty="0">
              <a:latin typeface="Arial"/>
              <a:cs typeface="Arial"/>
            </a:endParaRPr>
          </a:p>
          <a:p>
            <a:pPr marL="1155065">
              <a:lnSpc>
                <a:spcPct val="100000"/>
              </a:lnSpc>
              <a:spcBef>
                <a:spcPts val="3180"/>
              </a:spcBef>
            </a:pPr>
            <a:r>
              <a:rPr lang="en-US" spc="-175" dirty="0"/>
              <a:t>Feature Aggregation</a:t>
            </a:r>
            <a:endParaRPr lang="en-US" spc="-30" dirty="0"/>
          </a:p>
          <a:p>
            <a:pPr marL="1155065">
              <a:lnSpc>
                <a:spcPct val="100000"/>
              </a:lnSpc>
              <a:spcBef>
                <a:spcPts val="229"/>
              </a:spcBef>
            </a:pPr>
            <a:r>
              <a:rPr lang="en-US" sz="3100" i="1" spc="-45" dirty="0">
                <a:latin typeface="Arial"/>
                <a:cs typeface="Arial"/>
              </a:rPr>
              <a:t> To create a single global feature by aggregating some other features. </a:t>
            </a:r>
            <a:endParaRPr sz="3100" dirty="0">
              <a:latin typeface="Arial"/>
              <a:cs typeface="Arial"/>
            </a:endParaRPr>
          </a:p>
          <a:p>
            <a:pPr marL="1165860">
              <a:lnSpc>
                <a:spcPct val="100000"/>
              </a:lnSpc>
              <a:spcBef>
                <a:spcPts val="2765"/>
              </a:spcBef>
            </a:pPr>
            <a:r>
              <a:rPr lang="en-US" spc="-10" dirty="0"/>
              <a:t>Outlier analysis</a:t>
            </a:r>
            <a:endParaRPr lang="en-US" spc="-120" dirty="0"/>
          </a:p>
          <a:p>
            <a:pPr marL="1165860">
              <a:lnSpc>
                <a:spcPct val="100000"/>
              </a:lnSpc>
              <a:spcBef>
                <a:spcPts val="235"/>
              </a:spcBef>
            </a:pPr>
            <a:r>
              <a:rPr lang="en-US" sz="3100" i="1" spc="-175" dirty="0">
                <a:latin typeface="Arial"/>
                <a:cs typeface="Arial"/>
              </a:rPr>
              <a:t>To create brand new feature out of the original features. </a:t>
            </a:r>
          </a:p>
          <a:p>
            <a:pPr marL="1165860">
              <a:lnSpc>
                <a:spcPct val="100000"/>
              </a:lnSpc>
              <a:spcBef>
                <a:spcPts val="235"/>
              </a:spcBef>
            </a:pPr>
            <a:endParaRPr lang="en-US" sz="3100" i="1" spc="-175" dirty="0">
              <a:latin typeface="Arial"/>
              <a:cs typeface="Arial"/>
            </a:endParaRPr>
          </a:p>
          <a:p>
            <a:pPr marL="1165860">
              <a:spcBef>
                <a:spcPts val="235"/>
              </a:spcBef>
            </a:pPr>
            <a:r>
              <a:rPr lang="en-US" spc="-80" dirty="0"/>
              <a:t>Feature Selection :</a:t>
            </a:r>
          </a:p>
          <a:p>
            <a:pPr marL="1165860">
              <a:spcBef>
                <a:spcPts val="235"/>
              </a:spcBef>
            </a:pPr>
            <a:r>
              <a:rPr lang="en-US" sz="3100" i="1" spc="110" dirty="0">
                <a:latin typeface="Arial"/>
                <a:cs typeface="Arial"/>
              </a:rPr>
              <a:t>Should I really explain this? Isn’t it self-evident? To select the most useful/interesting/contributing features. </a:t>
            </a:r>
            <a:endParaRPr lang="en-US" sz="3100" dirty="0">
              <a:latin typeface="Arial"/>
              <a:cs typeface="Arial"/>
            </a:endParaRPr>
          </a:p>
          <a:p>
            <a:pPr marL="1165860">
              <a:lnSpc>
                <a:spcPct val="100000"/>
              </a:lnSpc>
              <a:spcBef>
                <a:spcPts val="235"/>
              </a:spcBef>
            </a:pPr>
            <a:endParaRPr sz="3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417" y="10104404"/>
            <a:ext cx="3675280" cy="931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04050" y="922519"/>
            <a:ext cx="6352235" cy="9002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20"/>
              </a:spcBef>
            </a:pPr>
            <a:r>
              <a:rPr lang="en-US" spc="-80" dirty="0"/>
              <a:t>Feature Selection</a:t>
            </a:r>
            <a:endParaRPr spc="-195" dirty="0"/>
          </a:p>
        </p:txBody>
      </p:sp>
      <p:sp>
        <p:nvSpPr>
          <p:cNvPr id="38" name="object 38"/>
          <p:cNvSpPr txBox="1"/>
          <p:nvPr/>
        </p:nvSpPr>
        <p:spPr>
          <a:xfrm>
            <a:off x="1296160" y="2037499"/>
            <a:ext cx="17694910" cy="1892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500"/>
              </a:lnSpc>
              <a:spcBef>
                <a:spcPts val="95"/>
              </a:spcBef>
            </a:pPr>
            <a:r>
              <a:rPr lang="en-US" sz="3600" spc="-70" dirty="0">
                <a:solidFill>
                  <a:srgbClr val="FFFFFF"/>
                </a:solidFill>
                <a:latin typeface="Lucida Sans"/>
                <a:cs typeface="Lucida Sans"/>
              </a:rPr>
              <a:t>Difference Models are used for feature selection on the oversampled </a:t>
            </a:r>
            <a:r>
              <a:rPr lang="en-US" sz="3600" spc="-70" dirty="0" err="1">
                <a:solidFill>
                  <a:srgbClr val="FFFFFF"/>
                </a:solidFill>
                <a:latin typeface="Lucida Sans"/>
                <a:cs typeface="Lucida Sans"/>
              </a:rPr>
              <a:t>dataframe</a:t>
            </a:r>
            <a:r>
              <a:rPr lang="en-US" sz="3600" spc="-70" dirty="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</a:p>
          <a:p>
            <a:pPr marL="12700" marR="5080" algn="just">
              <a:lnSpc>
                <a:spcPct val="114500"/>
              </a:lnSpc>
              <a:spcBef>
                <a:spcPts val="95"/>
              </a:spcBef>
            </a:pPr>
            <a:r>
              <a:rPr lang="en-US" sz="3600" spc="-70" dirty="0">
                <a:solidFill>
                  <a:srgbClr val="FFFFFF"/>
                </a:solidFill>
                <a:latin typeface="Lucida Sans"/>
                <a:cs typeface="Lucida Sans"/>
              </a:rPr>
              <a:t>PCA with 32-main-components gives the best performance. </a:t>
            </a:r>
          </a:p>
          <a:p>
            <a:pPr marL="12700" marR="5080" algn="just">
              <a:lnSpc>
                <a:spcPct val="114500"/>
              </a:lnSpc>
              <a:spcBef>
                <a:spcPts val="95"/>
              </a:spcBef>
            </a:pPr>
            <a:endParaRPr sz="3600" dirty="0">
              <a:latin typeface="Lucida Sans"/>
              <a:cs typeface="Lucida Sans"/>
            </a:endParaRPr>
          </a:p>
        </p:txBody>
      </p:sp>
      <p:pic>
        <p:nvPicPr>
          <p:cNvPr id="42" name="Picture 41" descr="Chart, waterfall chart&#10;&#10;Description automatically generated">
            <a:extLst>
              <a:ext uri="{FF2B5EF4-FFF2-40B4-BE49-F238E27FC236}">
                <a16:creationId xmlns:a16="http://schemas.microsoft.com/office/drawing/2014/main" id="{556F613D-E02C-451B-9766-950883ACD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0" y="4162947"/>
            <a:ext cx="11734800" cy="594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417" y="10104404"/>
            <a:ext cx="3675280" cy="931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04050" y="922519"/>
            <a:ext cx="7924800" cy="9002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20"/>
              </a:spcBef>
            </a:pPr>
            <a:r>
              <a:rPr lang="en-US" spc="-80" dirty="0"/>
              <a:t>Prediction Model</a:t>
            </a:r>
            <a:endParaRPr spc="-195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EF6ADEB-B275-4E3B-AE27-E210AB8CB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50" y="4781837"/>
            <a:ext cx="11430000" cy="5994010"/>
          </a:xfrm>
          <a:prstGeom prst="rect">
            <a:avLst/>
          </a:prstGeom>
        </p:spPr>
      </p:pic>
      <p:sp>
        <p:nvSpPr>
          <p:cNvPr id="10" name="object 38">
            <a:extLst>
              <a:ext uri="{FF2B5EF4-FFF2-40B4-BE49-F238E27FC236}">
                <a16:creationId xmlns:a16="http://schemas.microsoft.com/office/drawing/2014/main" id="{168C6772-F6D3-44DD-AAC3-DD23E207C283}"/>
              </a:ext>
            </a:extLst>
          </p:cNvPr>
          <p:cNvSpPr txBox="1"/>
          <p:nvPr/>
        </p:nvSpPr>
        <p:spPr>
          <a:xfrm>
            <a:off x="1296160" y="2037499"/>
            <a:ext cx="17694910" cy="2529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500"/>
              </a:lnSpc>
              <a:spcBef>
                <a:spcPts val="95"/>
              </a:spcBef>
            </a:pPr>
            <a:r>
              <a:rPr lang="en-US" sz="3600" spc="-70" dirty="0">
                <a:solidFill>
                  <a:srgbClr val="FFFFFF"/>
                </a:solidFill>
                <a:latin typeface="Lucida Sans"/>
                <a:cs typeface="Lucida Sans"/>
              </a:rPr>
              <a:t>Grid-search for the best model over various models</a:t>
            </a:r>
          </a:p>
          <a:p>
            <a:pPr marL="12700" marR="5080" algn="just">
              <a:lnSpc>
                <a:spcPct val="114500"/>
              </a:lnSpc>
              <a:spcBef>
                <a:spcPts val="95"/>
              </a:spcBef>
            </a:pPr>
            <a:r>
              <a:rPr lang="en-US" sz="3600" spc="-70" dirty="0">
                <a:solidFill>
                  <a:srgbClr val="FFFFFF"/>
                </a:solidFill>
                <a:latin typeface="Lucida Sans"/>
                <a:cs typeface="Lucida Sans"/>
              </a:rPr>
              <a:t>Iterating over the parameters and picking up the best parameters which give us the minimum error.</a:t>
            </a:r>
          </a:p>
          <a:p>
            <a:pPr marL="12700" marR="5080" algn="just">
              <a:lnSpc>
                <a:spcPct val="114500"/>
              </a:lnSpc>
              <a:spcBef>
                <a:spcPts val="95"/>
              </a:spcBef>
            </a:pPr>
            <a:r>
              <a:rPr lang="en-US" sz="3600" spc="-70" dirty="0">
                <a:solidFill>
                  <a:srgbClr val="FFFFFF"/>
                </a:solidFill>
                <a:latin typeface="Lucida Sans"/>
                <a:cs typeface="Lucida Sans"/>
              </a:rPr>
              <a:t>The best model was Decision Tree model. Final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3585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417" y="10104404"/>
            <a:ext cx="3675280" cy="931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04050" y="922519"/>
            <a:ext cx="7924800" cy="9002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20"/>
              </a:spcBef>
            </a:pPr>
            <a:r>
              <a:rPr lang="en-US" spc="-80" dirty="0"/>
              <a:t>Model Performance</a:t>
            </a:r>
            <a:endParaRPr spc="-195" dirty="0"/>
          </a:p>
        </p:txBody>
      </p:sp>
      <p:sp>
        <p:nvSpPr>
          <p:cNvPr id="10" name="object 38">
            <a:extLst>
              <a:ext uri="{FF2B5EF4-FFF2-40B4-BE49-F238E27FC236}">
                <a16:creationId xmlns:a16="http://schemas.microsoft.com/office/drawing/2014/main" id="{168C6772-F6D3-44DD-AAC3-DD23E207C283}"/>
              </a:ext>
            </a:extLst>
          </p:cNvPr>
          <p:cNvSpPr txBox="1"/>
          <p:nvPr/>
        </p:nvSpPr>
        <p:spPr>
          <a:xfrm>
            <a:off x="1365250" y="2857065"/>
            <a:ext cx="17694910" cy="64163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500"/>
              </a:lnSpc>
              <a:spcBef>
                <a:spcPts val="95"/>
              </a:spcBef>
            </a:pPr>
            <a:r>
              <a:rPr lang="en-US" sz="3600" spc="-70" dirty="0">
                <a:solidFill>
                  <a:srgbClr val="FFFFFF"/>
                </a:solidFill>
                <a:latin typeface="Lucida Sans"/>
                <a:cs typeface="Lucida Sans"/>
              </a:rPr>
              <a:t>Our hypothesis is that failure causes are similar in both training and test set, as they both are drawn from the same distribution.</a:t>
            </a:r>
          </a:p>
          <a:p>
            <a:pPr marL="12700" marR="5080" algn="just">
              <a:lnSpc>
                <a:spcPct val="114500"/>
              </a:lnSpc>
              <a:spcBef>
                <a:spcPts val="95"/>
              </a:spcBef>
            </a:pPr>
            <a:r>
              <a:rPr lang="en-US" sz="3600" spc="-7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</a:p>
          <a:p>
            <a:pPr marL="12700" marR="5080" algn="just">
              <a:lnSpc>
                <a:spcPct val="114500"/>
              </a:lnSpc>
              <a:spcBef>
                <a:spcPts val="95"/>
              </a:spcBef>
            </a:pPr>
            <a:r>
              <a:rPr lang="en-US" sz="3600" spc="-70" dirty="0">
                <a:solidFill>
                  <a:srgbClr val="FFFFFF"/>
                </a:solidFill>
                <a:latin typeface="Lucida Sans"/>
                <a:cs typeface="Lucida Sans"/>
              </a:rPr>
              <a:t>Best model was  </a:t>
            </a:r>
            <a:r>
              <a:rPr lang="en-US" sz="3600" spc="-70" dirty="0" err="1">
                <a:solidFill>
                  <a:srgbClr val="FFFFFF"/>
                </a:solidFill>
                <a:latin typeface="Lucida Sans"/>
                <a:cs typeface="Lucida Sans"/>
              </a:rPr>
              <a:t>DecisionTreeClassifier</a:t>
            </a:r>
            <a:r>
              <a:rPr lang="en-US" sz="3600" spc="-70" dirty="0">
                <a:solidFill>
                  <a:srgbClr val="FFFFFF"/>
                </a:solidFill>
                <a:latin typeface="Lucida Sans"/>
                <a:cs typeface="Lucida Sans"/>
              </a:rPr>
              <a:t> with Max-Depth=3, ‘Learning-Rate’=1, </a:t>
            </a:r>
          </a:p>
          <a:p>
            <a:pPr marL="12700" marR="5080" algn="just">
              <a:lnSpc>
                <a:spcPct val="114500"/>
              </a:lnSpc>
              <a:spcBef>
                <a:spcPts val="95"/>
              </a:spcBef>
            </a:pPr>
            <a:r>
              <a:rPr lang="en-US" sz="3600" spc="-70" dirty="0">
                <a:solidFill>
                  <a:srgbClr val="FFFFFF"/>
                </a:solidFill>
                <a:latin typeface="Lucida Sans"/>
                <a:cs typeface="Lucida Sans"/>
              </a:rPr>
              <a:t>n-estimator = 50. We could have used better numbers but due to the limit in processing, we remained content with these numbers.</a:t>
            </a:r>
          </a:p>
          <a:p>
            <a:pPr marL="12700" marR="5080" algn="just">
              <a:lnSpc>
                <a:spcPct val="114500"/>
              </a:lnSpc>
              <a:spcBef>
                <a:spcPts val="95"/>
              </a:spcBef>
            </a:pPr>
            <a:endParaRPr lang="en-US" sz="3600" spc="-70" dirty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12700" marR="5080" algn="just">
              <a:lnSpc>
                <a:spcPct val="114500"/>
              </a:lnSpc>
              <a:spcBef>
                <a:spcPts val="95"/>
              </a:spcBef>
            </a:pPr>
            <a:r>
              <a:rPr lang="en-US" sz="3600" spc="-70" dirty="0">
                <a:solidFill>
                  <a:srgbClr val="FFFFFF"/>
                </a:solidFill>
                <a:latin typeface="Lucida Sans"/>
                <a:cs typeface="Lucida Sans"/>
              </a:rPr>
              <a:t>The final performance in terms of Recall was 0.02.</a:t>
            </a:r>
          </a:p>
          <a:p>
            <a:pPr marL="12700" marR="5080" algn="just">
              <a:lnSpc>
                <a:spcPct val="114500"/>
              </a:lnSpc>
              <a:spcBef>
                <a:spcPts val="95"/>
              </a:spcBef>
            </a:pPr>
            <a:r>
              <a:rPr lang="en-US" sz="3600" spc="-70" dirty="0">
                <a:solidFill>
                  <a:srgbClr val="FFFFFF"/>
                </a:solidFill>
                <a:latin typeface="Lucida Sans"/>
                <a:cs typeface="Lucida Sans"/>
              </a:rPr>
              <a:t>Suggestion: using the </a:t>
            </a:r>
            <a:r>
              <a:rPr lang="en-US" sz="3600" spc="-70" dirty="0" err="1">
                <a:solidFill>
                  <a:srgbClr val="FFFFFF"/>
                </a:solidFill>
                <a:latin typeface="Lucida Sans"/>
                <a:cs typeface="Lucida Sans"/>
              </a:rPr>
              <a:t>slided</a:t>
            </a:r>
            <a:r>
              <a:rPr lang="en-US" sz="3600" spc="-70" dirty="0">
                <a:solidFill>
                  <a:srgbClr val="FFFFFF"/>
                </a:solidFill>
                <a:latin typeface="Lucida Sans"/>
                <a:cs typeface="Lucida Sans"/>
              </a:rPr>
              <a:t> window for </a:t>
            </a:r>
            <a:r>
              <a:rPr lang="en-US" sz="3600" spc="-70">
                <a:solidFill>
                  <a:srgbClr val="FFFFFF"/>
                </a:solidFill>
                <a:latin typeface="Lucida Sans"/>
                <a:cs typeface="Lucida Sans"/>
              </a:rPr>
              <a:t>feature selection.</a:t>
            </a:r>
            <a:endParaRPr lang="en-US" sz="3600" spc="-70" dirty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12700" marR="5080" algn="just">
              <a:lnSpc>
                <a:spcPct val="114500"/>
              </a:lnSpc>
              <a:spcBef>
                <a:spcPts val="95"/>
              </a:spcBef>
            </a:pPr>
            <a:endParaRPr lang="en-US" sz="3600" spc="-70" dirty="0">
              <a:solidFill>
                <a:srgbClr val="FFFFFF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4979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565" y="5212271"/>
            <a:ext cx="5567680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5200" i="0" spc="-5" dirty="0">
                <a:solidFill>
                  <a:srgbClr val="F5687F"/>
                </a:solidFill>
                <a:latin typeface="Courier New"/>
                <a:cs typeface="Courier New"/>
              </a:rPr>
              <a:t>Thank Yo</a:t>
            </a:r>
            <a:r>
              <a:rPr lang="en-US" sz="5200" i="0" spc="-10" dirty="0">
                <a:solidFill>
                  <a:srgbClr val="F5687F"/>
                </a:solidFill>
                <a:latin typeface="Courier New"/>
                <a:cs typeface="Courier New"/>
              </a:rPr>
              <a:t>u </a:t>
            </a:r>
            <a:r>
              <a:rPr lang="en-US" sz="5200" i="0" spc="-10" dirty="0">
                <a:solidFill>
                  <a:srgbClr val="F5687F"/>
                </a:solidFill>
                <a:latin typeface="Courier New"/>
                <a:cs typeface="Courier New"/>
                <a:sym typeface="Wingdings" panose="05000000000000000000" pitchFamily="2" charset="2"/>
              </a:rPr>
              <a:t></a:t>
            </a:r>
            <a:endParaRPr sz="5200" dirty="0">
              <a:latin typeface="Courier New"/>
              <a:cs typeface="Courier New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618AA9D-F578-4D5B-BAEB-8BAF31886023}"/>
              </a:ext>
            </a:extLst>
          </p:cNvPr>
          <p:cNvSpPr/>
          <p:nvPr/>
        </p:nvSpPr>
        <p:spPr>
          <a:xfrm>
            <a:off x="209417" y="10104404"/>
            <a:ext cx="3675280" cy="931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234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Lucida Sans</vt:lpstr>
      <vt:lpstr>Verdana</vt:lpstr>
      <vt:lpstr>Office Theme</vt:lpstr>
      <vt:lpstr>Data Mining &amp; Text Mining Project</vt:lpstr>
      <vt:lpstr>Preprocessing</vt:lpstr>
      <vt:lpstr>Feature Selection</vt:lpstr>
      <vt:lpstr>Prediction Model</vt:lpstr>
      <vt:lpstr>Model Performance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&amp; Text Mining Project</dc:title>
  <dc:creator>Abdolvakil Fazli</dc:creator>
  <cp:lastModifiedBy>Abdolvakil Fazli</cp:lastModifiedBy>
  <cp:revision>11</cp:revision>
  <dcterms:created xsi:type="dcterms:W3CDTF">2020-12-21T20:30:34Z</dcterms:created>
  <dcterms:modified xsi:type="dcterms:W3CDTF">2020-12-21T22:44:25Z</dcterms:modified>
</cp:coreProperties>
</file>