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Exo Medium"/>
      <p:regular r:id="rId22"/>
      <p:bold r:id="rId23"/>
      <p:italic r:id="rId24"/>
      <p:boldItalic r:id="rId25"/>
    </p:embeddedFont>
    <p:embeddedFont>
      <p:font typeface="Average"/>
      <p:regular r:id="rId26"/>
    </p:embeddedFont>
    <p:embeddedFont>
      <p:font typeface="Oswald"/>
      <p:regular r:id="rId27"/>
      <p:bold r:id="rId28"/>
    </p:embeddedFont>
    <p:embeddedFont>
      <p:font typeface="Ex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4B832037-C6CF-49A3-91BB-F78BBA66DA26}">
  <a:tblStyle styleId="{4B832037-C6CF-49A3-91BB-F78BBA66DA26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ExoMedium-regular.fntdata"/><Relationship Id="rId21" Type="http://schemas.openxmlformats.org/officeDocument/2006/relationships/slide" Target="slides/slide16.xml"/><Relationship Id="rId24" Type="http://schemas.openxmlformats.org/officeDocument/2006/relationships/font" Target="fonts/ExoMedium-italic.fntdata"/><Relationship Id="rId23" Type="http://schemas.openxmlformats.org/officeDocument/2006/relationships/font" Target="fonts/ExoMedium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verage-regular.fntdata"/><Relationship Id="rId25" Type="http://schemas.openxmlformats.org/officeDocument/2006/relationships/font" Target="fonts/ExoMedium-boldItalic.fntdata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Ex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Exo-italic.fntdata"/><Relationship Id="rId30" Type="http://schemas.openxmlformats.org/officeDocument/2006/relationships/font" Target="fonts/Ex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Ex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Talk about how agile helped us make incremental progress and how we reviewed each others’ work to find issues and improvements.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Talk about how agile helped us make incremental progress and how we reviewed each others’ work to find issues and improvements.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-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VCS -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Deployment -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Database -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Frontend - super easy, bootstrap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Testing - couldnt test all PHP functionality but helpful for certain things (e.g. profile pic size/format)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Highlight tools that we can show visually.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Talk about database, frontend, and testing.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Talk about other tools that helped us.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2.jpg"/><Relationship Id="rId10" Type="http://schemas.openxmlformats.org/officeDocument/2006/relationships/image" Target="../media/image8.png"/><Relationship Id="rId9" Type="http://schemas.openxmlformats.org/officeDocument/2006/relationships/image" Target="../media/image9.png"/><Relationship Id="rId5" Type="http://schemas.openxmlformats.org/officeDocument/2006/relationships/image" Target="../media/image19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2.jpg"/><Relationship Id="rId10" Type="http://schemas.openxmlformats.org/officeDocument/2006/relationships/image" Target="../media/image8.png"/><Relationship Id="rId9" Type="http://schemas.openxmlformats.org/officeDocument/2006/relationships/image" Target="../media/image9.png"/><Relationship Id="rId5" Type="http://schemas.openxmlformats.org/officeDocument/2006/relationships/image" Target="../media/image19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Relationship Id="rId5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2.jpg"/><Relationship Id="rId10" Type="http://schemas.openxmlformats.org/officeDocument/2006/relationships/image" Target="../media/image8.png"/><Relationship Id="rId9" Type="http://schemas.openxmlformats.org/officeDocument/2006/relationships/image" Target="../media/image9.png"/><Relationship Id="rId5" Type="http://schemas.openxmlformats.org/officeDocument/2006/relationships/image" Target="../media/image19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Relationship Id="rId6" Type="http://schemas.openxmlformats.org/officeDocument/2006/relationships/image" Target="../media/image18.png"/><Relationship Id="rId7" Type="http://schemas.openxmlformats.org/officeDocument/2006/relationships/image" Target="../media/image16.png"/><Relationship Id="rId8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polloFinal.jpg" id="59" name="Shape 59"/>
          <p:cNvPicPr preferRelativeResize="0"/>
          <p:nvPr/>
        </p:nvPicPr>
        <p:blipFill rotWithShape="1">
          <a:blip r:embed="rId3">
            <a:alphaModFix/>
          </a:blip>
          <a:srcRect b="14208" l="14735" r="14728" t="13301"/>
          <a:stretch/>
        </p:blipFill>
        <p:spPr>
          <a:xfrm>
            <a:off x="1069050" y="294399"/>
            <a:ext cx="3779401" cy="388417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/>
        </p:nvSpPr>
        <p:spPr>
          <a:xfrm>
            <a:off x="311700" y="41450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Cameron Maywood, Daniel Holmes, Tyler Aratani, Jaden Grossman, Zhaozhong Peng</a:t>
            </a:r>
          </a:p>
        </p:txBody>
      </p:sp>
      <p:sp>
        <p:nvSpPr>
          <p:cNvPr id="61" name="Shape 61"/>
          <p:cNvSpPr txBox="1"/>
          <p:nvPr>
            <p:ph idx="4294967295" type="title"/>
          </p:nvPr>
        </p:nvSpPr>
        <p:spPr>
          <a:xfrm>
            <a:off x="5448725" y="1627625"/>
            <a:ext cx="3041100" cy="121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latin typeface="Exo Medium"/>
                <a:ea typeface="Exo Medium"/>
                <a:cs typeface="Exo Medium"/>
                <a:sym typeface="Exo Medium"/>
              </a:rPr>
              <a:t>Apollo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>
                <a:latin typeface="Exo"/>
                <a:ea typeface="Exo"/>
                <a:cs typeface="Exo"/>
                <a:sym typeface="Exo"/>
              </a:rPr>
              <a:t>Methodologies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gile logo.png"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1587" y="399474"/>
            <a:ext cx="4200824" cy="434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>
            <p:ph type="title"/>
          </p:nvPr>
        </p:nvSpPr>
        <p:spPr>
          <a:xfrm>
            <a:off x="3954450" y="2220450"/>
            <a:ext cx="1235100" cy="70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latin typeface="Exo"/>
                <a:ea typeface="Exo"/>
                <a:cs typeface="Exo"/>
                <a:sym typeface="Exo"/>
              </a:rPr>
              <a:t>Agile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845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latin typeface="Exo"/>
                <a:ea typeface="Exo"/>
                <a:cs typeface="Exo"/>
                <a:sym typeface="Exo"/>
              </a:rPr>
              <a:t>Agile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1063650" y="1071300"/>
            <a:ext cx="7016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Exo"/>
            </a:pPr>
            <a:r>
              <a:rPr lang="en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Small milestones throughout the semester.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Exo"/>
            </a:pPr>
            <a:r>
              <a:rPr lang="en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Allowed integration of new ideas.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Exo"/>
            </a:pPr>
            <a:r>
              <a:rPr lang="en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Goals could change when obstacles were met.</a:t>
            </a:r>
          </a:p>
        </p:txBody>
      </p:sp>
      <p:pic>
        <p:nvPicPr>
          <p:cNvPr descr="cu_logo.png"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0116" y="58266"/>
            <a:ext cx="647899" cy="62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2639262" y="473475"/>
            <a:ext cx="38655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latin typeface="Exo"/>
                <a:ea typeface="Exo"/>
                <a:cs typeface="Exo"/>
                <a:sym typeface="Exo"/>
              </a:rPr>
              <a:t>Peer Code Review</a:t>
            </a:r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9799" y="1128834"/>
            <a:ext cx="3865499" cy="3887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845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latin typeface="Exo"/>
                <a:ea typeface="Exo"/>
                <a:cs typeface="Exo"/>
                <a:sym typeface="Exo"/>
              </a:rPr>
              <a:t>Peer Code Review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1985100" y="1132350"/>
            <a:ext cx="51738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Exo"/>
            </a:pPr>
            <a:r>
              <a:rPr lang="en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Errors and improvements found.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Exo"/>
            </a:pPr>
            <a:r>
              <a:rPr lang="en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Made code more organized.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Exo"/>
            </a:pPr>
            <a:r>
              <a:rPr lang="en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Led to new ideas.</a:t>
            </a:r>
          </a:p>
        </p:txBody>
      </p:sp>
      <p:pic>
        <p:nvPicPr>
          <p:cNvPr descr="cu_logo.png"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0116" y="58266"/>
            <a:ext cx="647899" cy="62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11700" y="845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latin typeface="Exo"/>
                <a:ea typeface="Exo"/>
                <a:cs typeface="Exo"/>
                <a:sym typeface="Exo"/>
              </a:rPr>
              <a:t>Challenges &amp; Lessons Learned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77250" y="1158450"/>
            <a:ext cx="77895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Exo"/>
            </a:pPr>
            <a:r>
              <a:rPr lang="en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API Approval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Exo"/>
            </a:pPr>
            <a:r>
              <a:rPr lang="en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Long waiting period with large companies.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Exo"/>
            </a:pPr>
            <a:r>
              <a:rPr lang="en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API Integration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Exo"/>
            </a:pPr>
            <a:r>
              <a:rPr lang="en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Unfamiliar tools and implementations.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Exo"/>
            </a:pPr>
            <a:r>
              <a:rPr lang="en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Communication</a:t>
            </a:r>
            <a:r>
              <a:rPr lang="en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Exo"/>
            </a:pPr>
            <a:r>
              <a:rPr lang="en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Crucial to making progress, especially w/ Agile.</a:t>
            </a:r>
          </a:p>
        </p:txBody>
      </p:sp>
      <p:pic>
        <p:nvPicPr>
          <p:cNvPr descr="cu_logo.png"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0116" y="58266"/>
            <a:ext cx="647899" cy="62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u="sng">
                <a:latin typeface="Exo Medium"/>
                <a:ea typeface="Exo Medium"/>
                <a:cs typeface="Exo Medium"/>
                <a:sym typeface="Exo Medium"/>
              </a:rPr>
              <a:t>DEMO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45225" y="845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latin typeface="Exo"/>
                <a:ea typeface="Exo"/>
                <a:cs typeface="Exo"/>
                <a:sym typeface="Exo"/>
              </a:rPr>
              <a:t>Overview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345225" y="1085150"/>
            <a:ext cx="5203200" cy="3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u="sng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Purpose:</a:t>
            </a:r>
          </a:p>
          <a:p>
            <a:pPr indent="-355600" lvl="0" marL="457200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Exo"/>
            </a:pPr>
            <a:r>
              <a:rPr lang="en" sz="20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Provide users with engaging medium for music discovery.</a:t>
            </a:r>
          </a:p>
          <a:p>
            <a:pPr indent="-355600" lvl="0" marL="457200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Exo"/>
            </a:pPr>
            <a:r>
              <a:rPr lang="en" sz="20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Provide artists with competitive, high-exposure music platform.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u="sng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Function:</a:t>
            </a:r>
          </a:p>
          <a:p>
            <a:pPr indent="-355600" lvl="0" marL="457200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Exo"/>
            </a:pPr>
            <a:r>
              <a:rPr lang="en" sz="20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Bracket-style tournaments.</a:t>
            </a:r>
          </a:p>
          <a:p>
            <a:pPr indent="-355600" lvl="0" marL="457200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Exo"/>
            </a:pPr>
            <a:r>
              <a:rPr lang="en" sz="20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SoundCloud API integration.</a:t>
            </a:r>
          </a:p>
        </p:txBody>
      </p:sp>
      <p:pic>
        <p:nvPicPr>
          <p:cNvPr descr="bracket.jpg"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4899" y="1454787"/>
            <a:ext cx="3460575" cy="21818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pi.PNG" id="69" name="Shape 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7799" y="3726200"/>
            <a:ext cx="4587775" cy="1211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cial_media_logos.png" id="70" name="Shape 70"/>
          <p:cNvPicPr preferRelativeResize="0"/>
          <p:nvPr/>
        </p:nvPicPr>
        <p:blipFill rotWithShape="1">
          <a:blip r:embed="rId5">
            <a:alphaModFix/>
          </a:blip>
          <a:srcRect b="-1606" l="0" r="0" t="50440"/>
          <a:stretch/>
        </p:blipFill>
        <p:spPr>
          <a:xfrm>
            <a:off x="5920343" y="842599"/>
            <a:ext cx="1522681" cy="5226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cial_media_logos.png" id="71" name="Shape 71"/>
          <p:cNvPicPr preferRelativeResize="0"/>
          <p:nvPr/>
        </p:nvPicPr>
        <p:blipFill rotWithShape="1">
          <a:blip r:embed="rId5">
            <a:alphaModFix/>
          </a:blip>
          <a:srcRect b="48833" l="0" r="0" t="0"/>
          <a:stretch/>
        </p:blipFill>
        <p:spPr>
          <a:xfrm>
            <a:off x="7443025" y="842599"/>
            <a:ext cx="1522700" cy="5226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u_logo.png" id="72" name="Shape 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10116" y="58266"/>
            <a:ext cx="647899" cy="62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845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latin typeface="Exo"/>
                <a:ea typeface="Exo"/>
                <a:cs typeface="Exo"/>
                <a:sym typeface="Exo"/>
              </a:rPr>
              <a:t>Primary </a:t>
            </a:r>
            <a:r>
              <a:rPr lang="en" sz="3600">
                <a:latin typeface="Exo"/>
                <a:ea typeface="Exo"/>
                <a:cs typeface="Exo"/>
                <a:sym typeface="Exo"/>
              </a:rPr>
              <a:t>Tools</a:t>
            </a:r>
          </a:p>
        </p:txBody>
      </p:sp>
      <p:graphicFrame>
        <p:nvGraphicFramePr>
          <p:cNvPr id="78" name="Shape 78"/>
          <p:cNvGraphicFramePr/>
          <p:nvPr/>
        </p:nvGraphicFramePr>
        <p:xfrm>
          <a:off x="779800" y="78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{4B832037-C6CF-49A3-91BB-F78BBA66DA26}</a:tableStyleId>
              </a:tblPr>
              <a:tblGrid>
                <a:gridCol w="2528125"/>
                <a:gridCol w="2857025"/>
                <a:gridCol w="21992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Tool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Platform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Ranking (0 - 5)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166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Project Tracker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    Trello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3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0942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VCS Repository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    GitHub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4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01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Deployment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Environment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    Apache/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    FileZilla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4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736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Frontend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    HTML/CSS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5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736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Backend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    Parse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5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664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Testing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    PHPUnit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3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pic>
        <p:nvPicPr>
          <p:cNvPr descr="cu_logo.png"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0116" y="58266"/>
            <a:ext cx="647899" cy="6252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llo logo.jpeg" id="80" name="Shape 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9550" y="1351975"/>
            <a:ext cx="459875" cy="459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ithub logo.png" id="81" name="Shape 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49550" y="1975637"/>
            <a:ext cx="459874" cy="4598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zilla logo.png" id="82" name="Shape 8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52825" y="2635412"/>
            <a:ext cx="459875" cy="459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hpunit logo.png" id="83" name="Shape 8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49550" y="4502275"/>
            <a:ext cx="664257" cy="4598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ml css logo.PNG" id="84" name="Shape 8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98850" y="3335450"/>
            <a:ext cx="761267" cy="459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pache logo.PNG" id="85" name="Shape 8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80074" y="2649500"/>
            <a:ext cx="814374" cy="4317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rse logo.png" id="86" name="Shape 8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889288" y="3795325"/>
            <a:ext cx="980393" cy="73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845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latin typeface="Exo"/>
                <a:ea typeface="Exo"/>
                <a:cs typeface="Exo"/>
                <a:sym typeface="Exo"/>
              </a:rPr>
              <a:t>Primary Tools</a:t>
            </a:r>
          </a:p>
        </p:txBody>
      </p:sp>
      <p:pic>
        <p:nvPicPr>
          <p:cNvPr descr="cu_logo.png"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0116" y="58266"/>
            <a:ext cx="647899" cy="62524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3" name="Shape 93"/>
          <p:cNvGraphicFramePr/>
          <p:nvPr/>
        </p:nvGraphicFramePr>
        <p:xfrm>
          <a:off x="779800" y="78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{4B832037-C6CF-49A3-91BB-F78BBA66DA26}</a:tableStyleId>
              </a:tblPr>
              <a:tblGrid>
                <a:gridCol w="2528125"/>
                <a:gridCol w="2857025"/>
                <a:gridCol w="21992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Tool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Platform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76200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Ranking (0 - 5)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166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Project Tracker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76200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    Trello</a:t>
                      </a:r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76200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76200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3</a:t>
                      </a:r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094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VCS Repository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76200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    GitHub</a:t>
                      </a:r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76200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76200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4</a:t>
                      </a:r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01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Deployment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Environment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76200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    Apache/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    FileZilla</a:t>
                      </a:r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76200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76200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4</a:t>
                      </a:r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736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Frontend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    HTML/CSS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5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736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Backend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    Parse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5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664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Testing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    PHPUnit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3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pic>
        <p:nvPicPr>
          <p:cNvPr descr="trello logo.jpeg"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9550" y="1351975"/>
            <a:ext cx="459875" cy="459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ithub logo.png" id="95" name="Shape 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49550" y="1975637"/>
            <a:ext cx="459874" cy="4598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zilla logo.png" id="96" name="Shape 9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52825" y="2635412"/>
            <a:ext cx="459875" cy="459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hpunit logo.png" id="97" name="Shape 9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49550" y="4502275"/>
            <a:ext cx="664257" cy="4598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ml css logo.PNG" id="98" name="Shape 9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98850" y="3335450"/>
            <a:ext cx="761267" cy="459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pache logo.PNG" id="99" name="Shape 9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80074" y="2649500"/>
            <a:ext cx="814374" cy="4317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rse logo.png" id="100" name="Shape 10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889288" y="3795325"/>
            <a:ext cx="980393" cy="73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845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latin typeface="Exo"/>
                <a:ea typeface="Exo"/>
                <a:cs typeface="Exo"/>
                <a:sym typeface="Exo"/>
              </a:rPr>
              <a:t>Trello</a:t>
            </a:r>
          </a:p>
        </p:txBody>
      </p:sp>
      <p:pic>
        <p:nvPicPr>
          <p:cNvPr descr="cu_logo.png"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0116" y="58266"/>
            <a:ext cx="647899" cy="6252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unctional requirements.PNG"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525" y="1284337"/>
            <a:ext cx="6291574" cy="25748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print 1.PNG" id="108" name="Shape 1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22600" y="804225"/>
            <a:ext cx="2271305" cy="41814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llo logo.jpeg" id="109" name="Shape 10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91700" y="84550"/>
            <a:ext cx="572699" cy="57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61850" y="845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latin typeface="Exo"/>
                <a:ea typeface="Exo"/>
                <a:cs typeface="Exo"/>
                <a:sym typeface="Exo"/>
              </a:rPr>
              <a:t>GitHub</a:t>
            </a:r>
          </a:p>
        </p:txBody>
      </p:sp>
      <p:pic>
        <p:nvPicPr>
          <p:cNvPr descr="cu_logo.png"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0116" y="58266"/>
            <a:ext cx="647899" cy="6252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ithub screenshot.PNG" id="116" name="Shape 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1463" y="657250"/>
            <a:ext cx="6101073" cy="43868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ithub logo.png" id="117" name="Shape 1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324" y="2247799"/>
            <a:ext cx="647900" cy="647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ithub logo.png" id="118" name="Shape 1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95774" y="2247799"/>
            <a:ext cx="647900" cy="6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54700" y="845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latin typeface="Exo"/>
                <a:ea typeface="Exo"/>
                <a:cs typeface="Exo"/>
                <a:sym typeface="Exo"/>
              </a:rPr>
              <a:t>FileZilla</a:t>
            </a:r>
          </a:p>
        </p:txBody>
      </p:sp>
      <p:pic>
        <p:nvPicPr>
          <p:cNvPr descr="cu_logo.png"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0116" y="58266"/>
            <a:ext cx="647899" cy="6252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zilla screenshot.PNG" id="125" name="Shape 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0062" y="683525"/>
            <a:ext cx="5803873" cy="4381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zilla logo.png" id="126" name="Shape 1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329" y="2247804"/>
            <a:ext cx="647900" cy="647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zilla logo.png" id="127" name="Shape 1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95754" y="2247804"/>
            <a:ext cx="647900" cy="6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845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latin typeface="Exo"/>
                <a:ea typeface="Exo"/>
                <a:cs typeface="Exo"/>
                <a:sym typeface="Exo"/>
              </a:rPr>
              <a:t>Primary Tools</a:t>
            </a:r>
          </a:p>
        </p:txBody>
      </p:sp>
      <p:pic>
        <p:nvPicPr>
          <p:cNvPr descr="cu_logo.png"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0116" y="58266"/>
            <a:ext cx="647899" cy="6252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llo logo.jpeg" id="134" name="Shape 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9550" y="1351975"/>
            <a:ext cx="459875" cy="459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ithub logo.png" id="135" name="Shape 1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49550" y="1975637"/>
            <a:ext cx="459874" cy="4598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zilla logo.png" id="136" name="Shape 1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52825" y="2635412"/>
            <a:ext cx="459875" cy="459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hpunit logo.png" id="137" name="Shape 1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49550" y="4502275"/>
            <a:ext cx="664257" cy="4598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ml css logo.PNG" id="138" name="Shape 1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98850" y="3335450"/>
            <a:ext cx="761267" cy="459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pache logo.PNG" id="139" name="Shape 13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80074" y="2649500"/>
            <a:ext cx="814374" cy="4317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rse logo.png" id="140" name="Shape 14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889288" y="3795325"/>
            <a:ext cx="980393" cy="7343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1" name="Shape 141"/>
          <p:cNvGraphicFramePr/>
          <p:nvPr/>
        </p:nvGraphicFramePr>
        <p:xfrm>
          <a:off x="779800" y="78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{4B832037-C6CF-49A3-91BB-F78BBA66DA26}</a:tableStyleId>
              </a:tblPr>
              <a:tblGrid>
                <a:gridCol w="2528125"/>
                <a:gridCol w="2857025"/>
                <a:gridCol w="21992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Tool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Platform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Ranking (0 - 5)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166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Project Tracker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    Trello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3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094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VCS Repository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    GitHub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4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01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Deployment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Environment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    Apache/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    FileZilla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4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736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Frontend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    HTML/CSS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5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736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Backend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    Parse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5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664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Testing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    PHPUnit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3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845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latin typeface="Exo"/>
                <a:ea typeface="Exo"/>
                <a:cs typeface="Exo"/>
                <a:sym typeface="Exo"/>
              </a:rPr>
              <a:t>Additional </a:t>
            </a:r>
            <a:r>
              <a:rPr lang="en" sz="3600">
                <a:latin typeface="Exo"/>
                <a:ea typeface="Exo"/>
                <a:cs typeface="Exo"/>
                <a:sym typeface="Exo"/>
              </a:rPr>
              <a:t>Tools</a:t>
            </a:r>
          </a:p>
        </p:txBody>
      </p:sp>
      <p:pic>
        <p:nvPicPr>
          <p:cNvPr descr="cu_logo.png"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0116" y="58266"/>
            <a:ext cx="647899" cy="62524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8" name="Shape 148"/>
          <p:cNvGraphicFramePr/>
          <p:nvPr/>
        </p:nvGraphicFramePr>
        <p:xfrm>
          <a:off x="779800" y="927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{4B832037-C6CF-49A3-91BB-F78BBA66DA26}</a:tableStyleId>
              </a:tblPr>
              <a:tblGrid>
                <a:gridCol w="2528125"/>
                <a:gridCol w="2777325"/>
                <a:gridCol w="22789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Tool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Platform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Ranking (0 - 5)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166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Database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    MongoDB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N/A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166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File Storage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    Google Drive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5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166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Communication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l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    Slack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5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166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IDEs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    Sublime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5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166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Design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   Photoshop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4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pic>
        <p:nvPicPr>
          <p:cNvPr descr="google drive logo.png" id="149" name="Shape 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6750" y="2104650"/>
            <a:ext cx="471200" cy="471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ck logo.PNG" id="150" name="Shape 1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6750" y="2715025"/>
            <a:ext cx="471199" cy="4711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hotoshop logo.PNG" id="151" name="Shape 151"/>
          <p:cNvPicPr preferRelativeResize="0"/>
          <p:nvPr/>
        </p:nvPicPr>
        <p:blipFill rotWithShape="1">
          <a:blip r:embed="rId6">
            <a:alphaModFix/>
          </a:blip>
          <a:srcRect b="0" l="0" r="882" t="0"/>
          <a:stretch/>
        </p:blipFill>
        <p:spPr>
          <a:xfrm>
            <a:off x="5183512" y="3926850"/>
            <a:ext cx="537674" cy="5286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blime logo.png" id="152" name="Shape 15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83525" y="3325400"/>
            <a:ext cx="537649" cy="5376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ngodb logo.jpg" id="153" name="Shape 15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36624" y="1590949"/>
            <a:ext cx="1031447" cy="27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