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5" r:id="rId8"/>
    <p:sldId id="267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A5D60-E726-4F4A-8257-868EC42B6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B0601E-01FA-3EC1-5A29-D6B7F042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53E2B-E86D-AD6E-212F-F53F8624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AA8A-6258-6E9F-B05C-6C8C05C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C2135-8751-E7A2-2871-AE935E11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DB8D1-0262-1A37-195D-6FE75126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4791F-80C0-1234-D433-757650F5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37380-13A7-9094-D57D-807159B9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D7C1B-EA95-032C-F3D4-D0978C8A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589DE-E629-195E-0FEE-ACC730F1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0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E0997B-204D-2899-582A-88046F8D0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D9685-48F0-DD38-E556-EA90EA63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DBE90-0347-326A-7299-D5A95E2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BD32F-58C0-307A-C057-486060BD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0B29F-8C2A-0DC2-28FF-D7EBA87B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83C28-4001-41C1-C27A-2591A5EC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DC086-4749-5167-9C18-68311F3E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59ACF-2C6B-26B8-0A94-C1DEA9A2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3A89-C2E2-01CB-EF4F-266A703D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F3362-A1FC-2A95-C05E-17FD2EBF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1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1413F-49E1-F7F4-BDE0-F3EC2272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20655C-94C0-ABBB-ED0C-D60B574B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24927-27AE-75BB-2BE6-FE688424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7B65A-1B4F-8FF8-0431-54547240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D1932-AFBF-AC03-B441-D641A4CB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1130-149B-22B7-46F9-35C1D4CB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9737E-314E-5F1C-3778-8A0F2EA71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50B8B1-D571-1548-E4B0-526B72AA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9ED1D5-1E0D-10E8-1DE1-94AD67DA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F1854-C7DF-495B-FD04-24637C0F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5D1183-9A00-AE22-3E4B-52AC9630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0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A7ED1-4768-9A76-EFAA-455F38B8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93B355-B9DE-E209-6AE6-4C48214C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AFC83A-D6C0-9A8A-60D3-3E6436F7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5F62C1-4DB4-FCB8-D5FB-FBA3E6F1D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026B36-1DAC-E55C-4C4B-8F9A271F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998736-AEA0-6202-06D1-1FA07E47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1338F9-09FE-DE53-7990-22701F9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1F3D9D-F468-B4B9-1FD6-8D60487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4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36317-9C2B-5811-89E2-D4C92543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3F5393-7EFD-B36D-F40C-03EF76C7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0CA6D9-FB29-C87B-3CD5-7FA2E78A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5D4E9-1F84-A05B-CCE7-0F1ED142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FA4350-7C31-8A45-F889-8427565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B1653-7739-935B-A745-F978F1C8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431937-7E4C-79C7-A2D7-9705F4C1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9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A4A17-AB1B-EE1B-C4CA-D640A2EB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C76A-4D7F-01E2-7B71-439737FB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12AA2B-83BC-2F8C-1CAC-ACA163765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532DA9-18DA-18B6-5523-1D48CE25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01C5A7-F660-D0FA-CB70-A08FDE7F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6ECA1B-2B9E-7A56-DE0B-37346EA7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7F72B-3542-4BF8-2D48-B75C1884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B4D8E6-7F1D-2BE1-3EED-A7305C9B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03B13-60DE-E0BC-B7FE-B5776C9F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EF09B-A221-E0E8-E1EC-65C2933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9BE7E4-BCA6-264F-5758-6BF602DF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A0968-487A-33D5-D31C-1F057042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54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8C3A-732F-DB1E-68E4-25B46F6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3D220-2DA4-1374-6917-77E2760A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03632-6D34-129B-FF13-A9C947B40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FDB4-56BB-48EA-B41D-C6243275E6C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A61ED-578C-E069-A5C5-B7D324D1C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C0DB2-AA66-2D35-BF08-67B45B682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7764-5F2E-48A2-9B34-FE567EBE9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8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DC5A3-C452-CF7C-3E26-BCB262E5E176}"/>
              </a:ext>
            </a:extLst>
          </p:cNvPr>
          <p:cNvSpPr txBox="1"/>
          <p:nvPr/>
        </p:nvSpPr>
        <p:spPr>
          <a:xfrm>
            <a:off x="254540" y="547879"/>
            <a:ext cx="11682920" cy="2677656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ru-RU" sz="1400" dirty="0"/>
              <a:t>Данные  были получены из лаборатории городской больницы Ирака и Специализированного центра эндокринологии и диабета, клинической больницы Аль-</a:t>
            </a:r>
            <a:r>
              <a:rPr lang="ru-RU" sz="1400" dirty="0" err="1"/>
              <a:t>Кинди</a:t>
            </a:r>
            <a:r>
              <a:rPr lang="ru-RU" sz="1400" dirty="0"/>
              <a:t>. Данные состоят из медицинской информации и лабораторных анализов. </a:t>
            </a:r>
          </a:p>
          <a:p>
            <a:endParaRPr lang="en-US" sz="1400" dirty="0"/>
          </a:p>
          <a:p>
            <a:r>
              <a:rPr lang="ru-RU" sz="1400" b="1" dirty="0"/>
              <a:t>В </a:t>
            </a:r>
            <a:r>
              <a:rPr lang="ru-RU" sz="1400" b="1" dirty="0" err="1"/>
              <a:t>датасете</a:t>
            </a:r>
            <a:r>
              <a:rPr lang="ru-RU" sz="1400" b="1" dirty="0"/>
              <a:t> 1000 записей о пациентах:</a:t>
            </a:r>
            <a:endParaRPr lang="en-US" sz="1400" b="1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Patient</a:t>
            </a:r>
            <a:r>
              <a:rPr lang="ru-RU" sz="1400" dirty="0"/>
              <a:t> ID (Идентификационный номер пациента),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No_Pation</a:t>
            </a:r>
            <a:r>
              <a:rPr lang="ru-RU" sz="1400" dirty="0"/>
              <a:t> (Номер пациента),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Gender</a:t>
            </a:r>
            <a:r>
              <a:rPr lang="ru-RU" sz="1400" dirty="0"/>
              <a:t> (Пол),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AGE (Возраст в годах),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Urea</a:t>
            </a:r>
            <a:r>
              <a:rPr lang="ru-RU" sz="1400" dirty="0"/>
              <a:t> (Уровень мочевины в крови),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Cr</a:t>
            </a:r>
            <a:r>
              <a:rPr lang="ru-RU" sz="1400" dirty="0"/>
              <a:t> (Уровень</a:t>
            </a:r>
            <a:r>
              <a:rPr lang="en-US" sz="1400" dirty="0"/>
              <a:t> </a:t>
            </a:r>
            <a:r>
              <a:rPr lang="ru-RU" sz="1400" dirty="0"/>
              <a:t>креатинина),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HbA1c (Уровень </a:t>
            </a:r>
            <a:r>
              <a:rPr lang="ru-RU" sz="1400" dirty="0" err="1"/>
              <a:t>гликированного</a:t>
            </a:r>
            <a:r>
              <a:rPr lang="ru-RU" sz="1400" dirty="0"/>
              <a:t> гемоглобина),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Chol</a:t>
            </a:r>
            <a:r>
              <a:rPr lang="ru-RU" sz="1400" dirty="0"/>
              <a:t> (Общий уровень холестерина),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TG (Уровень </a:t>
            </a:r>
            <a:r>
              <a:rPr lang="ru-RU" sz="1400" dirty="0" err="1"/>
              <a:t>триглециридов</a:t>
            </a:r>
            <a:r>
              <a:rPr lang="ru-RU" sz="1400" dirty="0"/>
              <a:t> в крови пациента),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HDL (Уровень липопротеинов высокой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LDL (Уровень липопротеинов низкой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VLDL (Уровень липопротеинов очень низкой плотности),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BMI (Индекс массы тела),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CLASS (Класс пациента: Y - есть диабет, N - нет диабета, P - </a:t>
            </a:r>
            <a:r>
              <a:rPr lang="ru-RU" sz="1400" dirty="0" err="1"/>
              <a:t>предиабет</a:t>
            </a:r>
            <a:r>
              <a:rPr lang="ru-RU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395EF-0523-E873-80FF-26BD6089A4CE}"/>
              </a:ext>
            </a:extLst>
          </p:cNvPr>
          <p:cNvSpPr txBox="1"/>
          <p:nvPr/>
        </p:nvSpPr>
        <p:spPr>
          <a:xfrm>
            <a:off x="4166646" y="86214"/>
            <a:ext cx="35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Diabetes</a:t>
            </a:r>
            <a:endParaRPr lang="ru-RU" sz="24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6BDBB-5984-8E3D-ADBF-C6D6B7938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" t="14081" r="46187" b="40334"/>
          <a:stretch/>
        </p:blipFill>
        <p:spPr>
          <a:xfrm>
            <a:off x="3521414" y="2712734"/>
            <a:ext cx="8200417" cy="39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54C45-2941-DA91-45B5-18AF589C151E}"/>
              </a:ext>
            </a:extLst>
          </p:cNvPr>
          <p:cNvSpPr txBox="1"/>
          <p:nvPr/>
        </p:nvSpPr>
        <p:spPr>
          <a:xfrm>
            <a:off x="420701" y="290154"/>
            <a:ext cx="336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Предобработка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C0A097-38B4-6B7B-99B8-5E41B713D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" t="80284" r="64016" b="6808"/>
          <a:stretch/>
        </p:blipFill>
        <p:spPr>
          <a:xfrm>
            <a:off x="6096000" y="771232"/>
            <a:ext cx="5528086" cy="11381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A9055B-3F49-E2F7-DDB6-12F272F7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3" t="18723" r="50851" b="50000"/>
          <a:stretch/>
        </p:blipFill>
        <p:spPr>
          <a:xfrm>
            <a:off x="333152" y="3316177"/>
            <a:ext cx="7259162" cy="2841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51EF9-B7D1-8AD7-006C-338F8B8B54A4}"/>
              </a:ext>
            </a:extLst>
          </p:cNvPr>
          <p:cNvSpPr txBox="1"/>
          <p:nvPr/>
        </p:nvSpPr>
        <p:spPr>
          <a:xfrm>
            <a:off x="491650" y="2916068"/>
            <a:ext cx="25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Обработка выбросов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9332E-ECD5-4015-E895-F0A3D31884D7}"/>
              </a:ext>
            </a:extLst>
          </p:cNvPr>
          <p:cNvSpPr txBox="1"/>
          <p:nvPr/>
        </p:nvSpPr>
        <p:spPr>
          <a:xfrm>
            <a:off x="341171" y="6157608"/>
            <a:ext cx="680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Также обнаружены единичные выбросы в показателях </a:t>
            </a:r>
            <a:r>
              <a:rPr lang="en-US" sz="1600" b="1" dirty="0"/>
              <a:t>Urea</a:t>
            </a:r>
            <a:r>
              <a:rPr lang="ru-RU" sz="1600" b="1" dirty="0"/>
              <a:t>, </a:t>
            </a:r>
            <a:r>
              <a:rPr lang="en-US" sz="1600" b="1" dirty="0"/>
              <a:t>Cr</a:t>
            </a:r>
            <a:r>
              <a:rPr lang="ru-RU" sz="1600" b="1" dirty="0"/>
              <a:t> и </a:t>
            </a:r>
            <a:r>
              <a:rPr lang="en-US" sz="1600" b="1" dirty="0"/>
              <a:t>HbA1c</a:t>
            </a:r>
            <a:r>
              <a:rPr lang="ru-RU" sz="1600" b="1" dirty="0"/>
              <a:t>. </a:t>
            </a:r>
          </a:p>
          <a:p>
            <a:r>
              <a:rPr lang="ru-RU" sz="1600" b="1" dirty="0"/>
              <a:t>После удаления данных о пациентах с выбросами осталось 989 записей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AB534B1-FBC3-CBD3-CBA1-C607EC5A4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" t="20993" r="62820" b="57597"/>
          <a:stretch/>
        </p:blipFill>
        <p:spPr>
          <a:xfrm>
            <a:off x="333152" y="771232"/>
            <a:ext cx="5642495" cy="20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EFB42-EC0C-875F-7AE0-07EA49D6A0EB}"/>
              </a:ext>
            </a:extLst>
          </p:cNvPr>
          <p:cNvSpPr txBox="1"/>
          <p:nvPr/>
        </p:nvSpPr>
        <p:spPr>
          <a:xfrm>
            <a:off x="7611944" y="369811"/>
            <a:ext cx="413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Исследовательский анализ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4D96FB-CE1D-583B-3D9F-1DC332032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05" t="17731" r="1064" b="5392"/>
          <a:stretch/>
        </p:blipFill>
        <p:spPr>
          <a:xfrm>
            <a:off x="222275" y="682372"/>
            <a:ext cx="7263209" cy="4453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CD3695-5728-C842-203F-1E1F10685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6" t="18144" r="1207" b="5393"/>
          <a:stretch/>
        </p:blipFill>
        <p:spPr>
          <a:xfrm>
            <a:off x="7004115" y="3234059"/>
            <a:ext cx="5040767" cy="35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D606A-FCC6-3A68-3866-8BCC5672D76C}"/>
              </a:ext>
            </a:extLst>
          </p:cNvPr>
          <p:cNvSpPr txBox="1"/>
          <p:nvPr/>
        </p:nvSpPr>
        <p:spPr>
          <a:xfrm>
            <a:off x="522686" y="340738"/>
            <a:ext cx="297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Описательная</a:t>
            </a:r>
            <a:r>
              <a:rPr lang="ru-RU" b="1" dirty="0"/>
              <a:t> 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CA6873-BBF1-7D42-31F3-B981218B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564"/>
            <a:ext cx="12192000" cy="54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6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0FB84-7524-7431-48B0-0DB40C0BAA34}"/>
              </a:ext>
            </a:extLst>
          </p:cNvPr>
          <p:cNvSpPr txBox="1"/>
          <p:nvPr/>
        </p:nvSpPr>
        <p:spPr>
          <a:xfrm>
            <a:off x="522686" y="340738"/>
            <a:ext cx="297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Описательная</a:t>
            </a:r>
            <a:r>
              <a:rPr lang="ru-RU" b="1" dirty="0"/>
              <a:t> статистика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AC3AAD-3FBF-4E5C-1309-C0391C8FB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95" y="187825"/>
            <a:ext cx="7950719" cy="6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10CF2-41AB-7F4A-13E4-7635EF346A2B}"/>
              </a:ext>
            </a:extLst>
          </p:cNvPr>
          <p:cNvSpPr txBox="1"/>
          <p:nvPr/>
        </p:nvSpPr>
        <p:spPr>
          <a:xfrm>
            <a:off x="535021" y="428017"/>
            <a:ext cx="277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Анализ распределения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8E4ED-62B7-316B-9048-D8DF2DB0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85"/>
            <a:ext cx="12192000" cy="5700156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F90F4EAD-84C9-3D85-A604-71FA87CF0380}"/>
              </a:ext>
            </a:extLst>
          </p:cNvPr>
          <p:cNvSpPr/>
          <p:nvPr/>
        </p:nvSpPr>
        <p:spPr>
          <a:xfrm>
            <a:off x="379379" y="2354093"/>
            <a:ext cx="1313234" cy="40011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5262252-4AFC-831D-EF55-4D763C84CE2C}"/>
              </a:ext>
            </a:extLst>
          </p:cNvPr>
          <p:cNvSpPr/>
          <p:nvPr/>
        </p:nvSpPr>
        <p:spPr>
          <a:xfrm>
            <a:off x="311286" y="5191327"/>
            <a:ext cx="1313234" cy="40011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1C2B9-B069-8D7F-651A-0CF443545BED}"/>
              </a:ext>
            </a:extLst>
          </p:cNvPr>
          <p:cNvSpPr txBox="1"/>
          <p:nvPr/>
        </p:nvSpPr>
        <p:spPr>
          <a:xfrm>
            <a:off x="426915" y="333808"/>
            <a:ext cx="59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Тепловая карта корреляционной матрицы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A00F5-C7BE-A490-FD6B-C728FC43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733918"/>
            <a:ext cx="6959600" cy="573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41145-CB82-5216-2EC5-97AE816488F5}"/>
              </a:ext>
            </a:extLst>
          </p:cNvPr>
          <p:cNvSpPr txBox="1"/>
          <p:nvPr/>
        </p:nvSpPr>
        <p:spPr>
          <a:xfrm>
            <a:off x="379379" y="369811"/>
            <a:ext cx="625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Есть ли связь между классом и полом пациента?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23F8A8-D654-DCD6-4047-2C2474089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86" r="73351" b="9078"/>
          <a:stretch/>
        </p:blipFill>
        <p:spPr>
          <a:xfrm>
            <a:off x="233465" y="939995"/>
            <a:ext cx="4270442" cy="805504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72A8082-763B-84E3-6056-BAA6B56161B5}"/>
              </a:ext>
            </a:extLst>
          </p:cNvPr>
          <p:cNvSpPr/>
          <p:nvPr/>
        </p:nvSpPr>
        <p:spPr>
          <a:xfrm>
            <a:off x="2636195" y="1424818"/>
            <a:ext cx="1760707" cy="267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8385F2-E960-1D38-F6A0-B5D9E6F00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21" y="803968"/>
            <a:ext cx="6704114" cy="5899051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57BBE7E-82FC-3B53-A87D-5A4CA4323E5D}"/>
              </a:ext>
            </a:extLst>
          </p:cNvPr>
          <p:cNvCxnSpPr/>
          <p:nvPr/>
        </p:nvCxnSpPr>
        <p:spPr>
          <a:xfrm>
            <a:off x="3429001" y="1828801"/>
            <a:ext cx="0" cy="101167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1BA94-C9EF-540A-A1FA-EEFFD3D9DDB2}"/>
              </a:ext>
            </a:extLst>
          </p:cNvPr>
          <p:cNvSpPr txBox="1"/>
          <p:nvPr/>
        </p:nvSpPr>
        <p:spPr>
          <a:xfrm>
            <a:off x="1706219" y="2840477"/>
            <a:ext cx="317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класс пациентов зависит от пола</a:t>
            </a:r>
          </a:p>
        </p:txBody>
      </p:sp>
    </p:spTree>
    <p:extLst>
      <p:ext uri="{BB962C8B-B14F-4D97-AF65-F5344CB8AC3E}">
        <p14:creationId xmlns:p14="http://schemas.microsoft.com/office/powerpoint/2010/main" val="311117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63A251-71FB-9818-87F4-3D6D38539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" t="14983" r="62964" b="71271"/>
          <a:stretch/>
        </p:blipFill>
        <p:spPr>
          <a:xfrm>
            <a:off x="716437" y="892961"/>
            <a:ext cx="5703818" cy="1311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EE78A-6372-1C61-CD23-EA97DECDAC7E}"/>
              </a:ext>
            </a:extLst>
          </p:cNvPr>
          <p:cNvSpPr txBox="1"/>
          <p:nvPr/>
        </p:nvSpPr>
        <p:spPr>
          <a:xfrm>
            <a:off x="716437" y="326092"/>
            <a:ext cx="2724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Регрессионный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10707-B4E9-AFC6-0593-E20D6F629A83}"/>
              </a:ext>
            </a:extLst>
          </p:cNvPr>
          <p:cNvSpPr txBox="1"/>
          <p:nvPr/>
        </p:nvSpPr>
        <p:spPr>
          <a:xfrm>
            <a:off x="1061877" y="2727679"/>
            <a:ext cx="9630721" cy="3970318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r>
              <a:rPr lang="ru-RU" b="1" dirty="0"/>
              <a:t>Класс «P» (</a:t>
            </a:r>
            <a:r>
              <a:rPr lang="ru-RU" b="1" dirty="0" err="1"/>
              <a:t>предиабет</a:t>
            </a:r>
            <a:r>
              <a:rPr lang="ru-RU" b="1" dirty="0"/>
              <a:t>):</a:t>
            </a:r>
          </a:p>
          <a:p>
            <a:r>
              <a:rPr lang="ru-RU" b="1" dirty="0"/>
              <a:t>BMI: </a:t>
            </a:r>
            <a:r>
              <a:rPr lang="ru-RU" dirty="0"/>
              <a:t>При увеличении индекса массы тела (BMI) на одну единицу, вероятность принадлежности к классу «P» увеличивается в примерно 1.5 раза.</a:t>
            </a:r>
          </a:p>
          <a:p>
            <a:r>
              <a:rPr lang="ru-RU" b="1" dirty="0" err="1"/>
              <a:t>Chol</a:t>
            </a:r>
            <a:r>
              <a:rPr lang="ru-RU" b="1" dirty="0"/>
              <a:t>: </a:t>
            </a:r>
            <a:r>
              <a:rPr lang="ru-RU" dirty="0"/>
              <a:t>Увеличение уровня холестерина (</a:t>
            </a:r>
            <a:r>
              <a:rPr lang="ru-RU" dirty="0" err="1"/>
              <a:t>Chol</a:t>
            </a:r>
            <a:r>
              <a:rPr lang="ru-RU" dirty="0"/>
              <a:t>) на одну единицу увеличивает вероятность принадлежности к классу «P» примерно в 1.8 раз.</a:t>
            </a:r>
          </a:p>
          <a:p>
            <a:r>
              <a:rPr lang="ru-RU" b="1" dirty="0"/>
              <a:t>HbA1c: </a:t>
            </a:r>
            <a:r>
              <a:rPr lang="ru-RU" dirty="0"/>
              <a:t>При увеличении уровня </a:t>
            </a:r>
            <a:r>
              <a:rPr lang="ru-RU" dirty="0" err="1"/>
              <a:t>гликированного</a:t>
            </a:r>
            <a:r>
              <a:rPr lang="ru-RU" dirty="0"/>
              <a:t> гемоглобина (HbA1c) на одну единицу, вероятность принадлежности к классу «P» увеличивается примерно в 5 раз.</a:t>
            </a:r>
          </a:p>
          <a:p>
            <a:endParaRPr lang="ru-RU" dirty="0"/>
          </a:p>
          <a:p>
            <a:r>
              <a:rPr lang="ru-RU" b="1" dirty="0"/>
              <a:t>Класс «</a:t>
            </a:r>
            <a:r>
              <a:rPr lang="en-US" b="1" dirty="0"/>
              <a:t>Y</a:t>
            </a:r>
            <a:r>
              <a:rPr lang="ru-RU" b="1" dirty="0"/>
              <a:t>»</a:t>
            </a:r>
            <a:r>
              <a:rPr lang="en-US" b="1" dirty="0"/>
              <a:t> (</a:t>
            </a:r>
            <a:r>
              <a:rPr lang="ru-RU" b="1" dirty="0"/>
              <a:t>диабет):</a:t>
            </a:r>
          </a:p>
          <a:p>
            <a:r>
              <a:rPr lang="ru-RU" b="1" dirty="0"/>
              <a:t>BMI: </a:t>
            </a:r>
            <a:r>
              <a:rPr lang="ru-RU" dirty="0"/>
              <a:t>При увеличении индекса массы тела (BMI) на одну единицу, вероятность принадлежности к классу «Y» увеличивается примерно в 2.</a:t>
            </a:r>
            <a:r>
              <a:rPr lang="en-US" dirty="0"/>
              <a:t>3</a:t>
            </a:r>
            <a:r>
              <a:rPr lang="ru-RU" dirty="0"/>
              <a:t> раза.</a:t>
            </a:r>
          </a:p>
          <a:p>
            <a:r>
              <a:rPr lang="ru-RU" b="1" dirty="0" err="1"/>
              <a:t>Chol</a:t>
            </a:r>
            <a:r>
              <a:rPr lang="ru-RU" b="1" dirty="0"/>
              <a:t>: </a:t>
            </a:r>
            <a:r>
              <a:rPr lang="ru-RU" dirty="0"/>
              <a:t>Увеличение уровня холестерина (</a:t>
            </a:r>
            <a:r>
              <a:rPr lang="ru-RU" dirty="0" err="1"/>
              <a:t>Chol</a:t>
            </a:r>
            <a:r>
              <a:rPr lang="ru-RU" dirty="0"/>
              <a:t>) на одну единицу увеличивает вероятность принадлежности к классу «Y» в примерно 3.</a:t>
            </a:r>
            <a:r>
              <a:rPr lang="en-US" dirty="0"/>
              <a:t>6</a:t>
            </a:r>
            <a:r>
              <a:rPr lang="ru-RU" dirty="0"/>
              <a:t> раза.</a:t>
            </a:r>
          </a:p>
          <a:p>
            <a:r>
              <a:rPr lang="ru-RU" b="1" dirty="0"/>
              <a:t>HbA1c: </a:t>
            </a:r>
            <a:r>
              <a:rPr lang="ru-RU" dirty="0"/>
              <a:t>При увеличении уровня </a:t>
            </a:r>
            <a:r>
              <a:rPr lang="ru-RU" dirty="0" err="1"/>
              <a:t>гликированного</a:t>
            </a:r>
            <a:r>
              <a:rPr lang="ru-RU" dirty="0"/>
              <a:t> гемоглобина (HbA1c) на одну единицу, вероятность принадлежности к классу «Y» увеличивается примерно в 10.</a:t>
            </a:r>
            <a:r>
              <a:rPr lang="en-US" dirty="0"/>
              <a:t>4</a:t>
            </a:r>
            <a:r>
              <a:rPr lang="ru-RU" dirty="0"/>
              <a:t> раза.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C4A479-5AEF-3206-F25D-15D97676C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" t="69646" r="75665" b="8618"/>
          <a:stretch/>
        </p:blipFill>
        <p:spPr>
          <a:xfrm>
            <a:off x="7149960" y="536223"/>
            <a:ext cx="3897717" cy="20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59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367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Владлена</dc:creator>
  <cp:lastModifiedBy>Владлена</cp:lastModifiedBy>
  <cp:revision>18</cp:revision>
  <dcterms:created xsi:type="dcterms:W3CDTF">2024-04-14T08:39:03Z</dcterms:created>
  <dcterms:modified xsi:type="dcterms:W3CDTF">2024-04-20T22:34:50Z</dcterms:modified>
</cp:coreProperties>
</file>