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Titillium Web"/>
      <p:regular r:id="rId16"/>
      <p:bold r:id="rId17"/>
      <p:italic r:id="rId18"/>
      <p:boldItalic r:id="rId19"/>
    </p:embeddedFont>
    <p:embeddedFont>
      <p:font typeface="Titillium Web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E636BAF-7927-4F31-92CA-485F3EB654F8}">
  <a:tblStyle styleId="{5E636BAF-7927-4F31-92CA-485F3EB654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Light-regular.fntdata"/><Relationship Id="rId11" Type="http://schemas.openxmlformats.org/officeDocument/2006/relationships/slide" Target="slides/slide6.xml"/><Relationship Id="rId22" Type="http://schemas.openxmlformats.org/officeDocument/2006/relationships/font" Target="fonts/TitilliumWebLight-italic.fntdata"/><Relationship Id="rId10" Type="http://schemas.openxmlformats.org/officeDocument/2006/relationships/slide" Target="slides/slide5.xml"/><Relationship Id="rId21" Type="http://schemas.openxmlformats.org/officeDocument/2006/relationships/font" Target="fonts/TitilliumWeb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TitilliumWeb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TitilliumWeb-bold.fntdata"/><Relationship Id="rId16" Type="http://schemas.openxmlformats.org/officeDocument/2006/relationships/font" Target="fonts/TitilliumWe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TitilliumWeb-boldItalic.fntdata"/><Relationship Id="rId6" Type="http://schemas.openxmlformats.org/officeDocument/2006/relationships/slide" Target="slides/slide1.xml"/><Relationship Id="rId18" Type="http://schemas.openxmlformats.org/officeDocument/2006/relationships/font" Target="fonts/TitilliumWeb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Somos a</a:t>
            </a:r>
            <a:r>
              <a:rPr lang="en"/>
              <a:t>mante de tecnologia e inovação e acreditamos que a tecnologia pode ser um meio para transformação digital, unindo pessoas para um mundo melhor.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Vivemos em uma economia 24/7 em movimento rápido. Com fluxos constantes de informações e as pessoas ficam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sobrecarregados com a grande quantidade de dados, que não necessariamente precisam compreender. Nesse sentido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várias empresas buscaram soluções que transformaram os mercados de atuação.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15600481a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15600481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Diferencial: Utilizamos dados governamentais e a forma tradicional utilizam dataset próprios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Paradigmas: Novas formas de oferecer seguros sob demanda, utilizando dados atualizados e </a:t>
            </a:r>
            <a:r>
              <a:rPr lang="en"/>
              <a:t>confiáveis</a:t>
            </a:r>
            <a:r>
              <a:rPr lang="en"/>
              <a:t>, bem como API do denatran para classificar perfil do condutor.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Concorrentes: são seguradas que já pensam diferente do modelo tradicional mas não oferecem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Beneficio: APi fornece transformação de dados em </a:t>
            </a:r>
            <a:r>
              <a:rPr lang="en"/>
              <a:t>inteligência</a:t>
            </a:r>
            <a:r>
              <a:rPr lang="en"/>
              <a:t> de mercado.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44500" lvl="0" marL="4572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indent="-444500" lvl="1" marL="9144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b="1" sz="9600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bit.ly/Forbes_Uo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idx="4294967295" type="ctrTitle"/>
          </p:nvPr>
        </p:nvSpPr>
        <p:spPr>
          <a:xfrm>
            <a:off x="685800" y="440350"/>
            <a:ext cx="43605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0day</a:t>
            </a:r>
            <a:endParaRPr sz="6000"/>
          </a:p>
        </p:txBody>
      </p:sp>
      <p:sp>
        <p:nvSpPr>
          <p:cNvPr id="55" name="Google Shape;55;p11"/>
          <p:cNvSpPr txBox="1"/>
          <p:nvPr>
            <p:ph idx="4294967295" type="subTitle"/>
          </p:nvPr>
        </p:nvSpPr>
        <p:spPr>
          <a:xfrm>
            <a:off x="685800" y="1639969"/>
            <a:ext cx="4360500" cy="31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Diego Lacerda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Gerson Ramos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José Gildo Siqueira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Tarcisio Marinho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0"/>
          <p:cNvSpPr txBox="1"/>
          <p:nvPr>
            <p:ph idx="4294967295" type="ctrTitle"/>
          </p:nvPr>
        </p:nvSpPr>
        <p:spPr>
          <a:xfrm>
            <a:off x="685800" y="440350"/>
            <a:ext cx="43605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Obrigado</a:t>
            </a:r>
            <a:r>
              <a:rPr lang="en" sz="6000"/>
              <a:t>!</a:t>
            </a:r>
            <a:endParaRPr sz="6000"/>
          </a:p>
        </p:txBody>
      </p:sp>
      <p:sp>
        <p:nvSpPr>
          <p:cNvPr id="129" name="Google Shape;129;p20"/>
          <p:cNvSpPr txBox="1"/>
          <p:nvPr>
            <p:ph idx="4294967295" type="subTitle"/>
          </p:nvPr>
        </p:nvSpPr>
        <p:spPr>
          <a:xfrm>
            <a:off x="685800" y="1639969"/>
            <a:ext cx="4360500" cy="31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ctrTitle"/>
          </p:nvPr>
        </p:nvSpPr>
        <p:spPr>
          <a:xfrm>
            <a:off x="553763" y="629325"/>
            <a:ext cx="8245800" cy="567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 Nova Economia Compartilhada</a:t>
            </a:r>
            <a:endParaRPr sz="3600"/>
          </a:p>
        </p:txBody>
      </p:sp>
      <p:pic>
        <p:nvPicPr>
          <p:cNvPr id="62" name="Google Shape;6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525" y="2290750"/>
            <a:ext cx="1899500" cy="142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000" y="2335750"/>
            <a:ext cx="1847667" cy="137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0025" y="2235600"/>
            <a:ext cx="1479775" cy="147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800" y="2235625"/>
            <a:ext cx="1479774" cy="147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457200" y="786650"/>
            <a:ext cx="6025500" cy="505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</a:t>
            </a:r>
            <a:endParaRPr/>
          </a:p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457200" y="1428750"/>
            <a:ext cx="77118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Público: Mercado </a:t>
            </a:r>
            <a:r>
              <a:rPr lang="en"/>
              <a:t>nacional</a:t>
            </a:r>
            <a:r>
              <a:rPr lang="en"/>
              <a:t> de seguros automobilístico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Problema: Assertividade na classificação de risco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1079625" y="891775"/>
            <a:ext cx="2205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Insurance</a:t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4"/>
          <p:cNvSpPr txBox="1"/>
          <p:nvPr>
            <p:ph type="title"/>
          </p:nvPr>
        </p:nvSpPr>
        <p:spPr>
          <a:xfrm>
            <a:off x="5801950" y="891775"/>
            <a:ext cx="27669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80" name="Google Shape;80;p14"/>
          <p:cNvSpPr txBox="1"/>
          <p:nvPr>
            <p:ph type="title"/>
          </p:nvPr>
        </p:nvSpPr>
        <p:spPr>
          <a:xfrm>
            <a:off x="4029275" y="2162450"/>
            <a:ext cx="548700" cy="55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+</a:t>
            </a:r>
            <a:endParaRPr/>
          </a:p>
        </p:txBody>
      </p:sp>
      <p:pic>
        <p:nvPicPr>
          <p:cNvPr id="81" name="Google Shape;81;p14"/>
          <p:cNvPicPr preferRelativeResize="0"/>
          <p:nvPr/>
        </p:nvPicPr>
        <p:blipFill rotWithShape="1">
          <a:blip r:embed="rId3">
            <a:alphaModFix/>
          </a:blip>
          <a:srcRect b="64702" l="0" r="0" t="7330"/>
          <a:stretch/>
        </p:blipFill>
        <p:spPr>
          <a:xfrm>
            <a:off x="2208913" y="3221300"/>
            <a:ext cx="4189425" cy="8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7DFFB1"/>
                </a:solidFill>
              </a:rPr>
              <a:t>US$</a:t>
            </a:r>
            <a:r>
              <a:rPr lang="en" sz="9600">
                <a:solidFill>
                  <a:srgbClr val="7DFFB1"/>
                </a:solidFill>
              </a:rPr>
              <a:t> 4 bilhões </a:t>
            </a:r>
            <a:endParaRPr sz="9600">
              <a:solidFill>
                <a:srgbClr val="7DFFB1"/>
              </a:solidFill>
            </a:endParaRPr>
          </a:p>
        </p:txBody>
      </p:sp>
      <p:sp>
        <p:nvSpPr>
          <p:cNvPr id="87" name="Google Shape;87;p15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investido em </a:t>
            </a:r>
            <a:r>
              <a:rPr i="1" lang="en"/>
              <a:t>insurtechs </a:t>
            </a:r>
            <a:r>
              <a:rPr lang="en"/>
              <a:t>no mundo só em 2018</a:t>
            </a:r>
            <a:endParaRPr/>
          </a:p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685800" y="4163200"/>
            <a:ext cx="69711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Fonte: </a:t>
            </a:r>
            <a:r>
              <a:rPr lang="en" u="sng">
                <a:solidFill>
                  <a:srgbClr val="FFFF00"/>
                </a:solidFill>
                <a:latin typeface="Titillium Web Light"/>
                <a:ea typeface="Titillium Web Light"/>
                <a:cs typeface="Titillium Web Light"/>
                <a:sym typeface="Titillium Web Light"/>
                <a:hlinkClick r:id="rId3"/>
              </a:rPr>
              <a:t>http://bit.ly/Forbes_Uol</a:t>
            </a:r>
            <a:endParaRPr>
              <a:solidFill>
                <a:srgbClr val="FFFF00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"/>
            <a:ext cx="9144000" cy="5045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300" y="3574225"/>
            <a:ext cx="1806125" cy="139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6300" y="2436650"/>
            <a:ext cx="3062400" cy="26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Tecnologías</a:t>
            </a:r>
            <a:r>
              <a:rPr lang="en"/>
              <a:t> Utilizadas:</a:t>
            </a:r>
            <a:endParaRPr/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457200" y="1428750"/>
            <a:ext cx="77118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▰"/>
            </a:pPr>
            <a:r>
              <a:rPr lang="en"/>
              <a:t>API Google Maps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▰"/>
            </a:pPr>
            <a:r>
              <a:rPr lang="en"/>
              <a:t>Base de dados de acidentes de trânsito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▰"/>
            </a:pPr>
            <a:r>
              <a:rPr lang="en"/>
              <a:t>Base de dados CVLI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▰"/>
            </a:pPr>
            <a:r>
              <a:rPr lang="en"/>
              <a:t>Base de dados IPEA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▰"/>
            </a:pPr>
            <a:r>
              <a:rPr lang="en"/>
              <a:t>Python 3.6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▰"/>
            </a:pPr>
            <a:r>
              <a:rPr lang="en"/>
              <a:t>Jupyter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▰"/>
            </a:pPr>
            <a:r>
              <a:rPr lang="en"/>
              <a:t>Biblioteca Pandas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▰"/>
            </a:pPr>
            <a:r>
              <a:rPr lang="en"/>
              <a:t>Git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1428750"/>
            <a:ext cx="2924700" cy="181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API que classifica o risco para seguradoras </a:t>
            </a:r>
            <a:r>
              <a:rPr b="1" lang="en"/>
              <a:t>automotivas</a:t>
            </a:r>
            <a:r>
              <a:rPr b="1" lang="en"/>
              <a:t>, baseado em dados </a:t>
            </a:r>
            <a:r>
              <a:rPr b="1" lang="en"/>
              <a:t>estatísticos</a:t>
            </a:r>
            <a:r>
              <a:rPr b="1" lang="en"/>
              <a:t> e governamentais.</a:t>
            </a:r>
            <a:endParaRPr/>
          </a:p>
        </p:txBody>
      </p:sp>
      <p:sp>
        <p:nvSpPr>
          <p:cNvPr id="110" name="Google Shape;110;p18"/>
          <p:cNvSpPr txBox="1"/>
          <p:nvPr>
            <p:ph type="title"/>
          </p:nvPr>
        </p:nvSpPr>
        <p:spPr>
          <a:xfrm>
            <a:off x="457200" y="434575"/>
            <a:ext cx="2532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 que é?</a:t>
            </a:r>
            <a:endParaRPr i="1" sz="2800"/>
          </a:p>
        </p:txBody>
      </p:sp>
      <p:sp>
        <p:nvSpPr>
          <p:cNvPr id="111" name="Google Shape;111;p18"/>
          <p:cNvSpPr txBox="1"/>
          <p:nvPr>
            <p:ph idx="2" type="body"/>
          </p:nvPr>
        </p:nvSpPr>
        <p:spPr>
          <a:xfrm>
            <a:off x="4167700" y="1428750"/>
            <a:ext cx="2924700" cy="157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Confiabilidade dos dados e mudanças de paradigmas na forma de classificação do risco.</a:t>
            </a:r>
            <a:endParaRPr/>
          </a:p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4167700" y="434575"/>
            <a:ext cx="3195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Nosso Diferencial</a:t>
            </a:r>
            <a:r>
              <a:rPr lang="en" sz="2800"/>
              <a:t>?</a:t>
            </a:r>
            <a:endParaRPr i="1" sz="2800"/>
          </a:p>
        </p:txBody>
      </p:sp>
      <p:sp>
        <p:nvSpPr>
          <p:cNvPr id="114" name="Google Shape;114;p18"/>
          <p:cNvSpPr txBox="1"/>
          <p:nvPr>
            <p:ph type="title"/>
          </p:nvPr>
        </p:nvSpPr>
        <p:spPr>
          <a:xfrm>
            <a:off x="355475" y="3380225"/>
            <a:ext cx="4086000" cy="48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Concorrentes</a:t>
            </a:r>
            <a:r>
              <a:rPr lang="en" sz="2800"/>
              <a:t>?</a:t>
            </a:r>
            <a:endParaRPr i="1" sz="2800"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3933250"/>
            <a:ext cx="4558200" cy="94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YOUSE, Thinkseg Group, Onsurance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53362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de negócio</a:t>
            </a:r>
            <a:endParaRPr/>
          </a:p>
        </p:txBody>
      </p:sp>
      <p:graphicFrame>
        <p:nvGraphicFramePr>
          <p:cNvPr id="121" name="Google Shape;121;p19"/>
          <p:cNvGraphicFramePr/>
          <p:nvPr/>
        </p:nvGraphicFramePr>
        <p:xfrm>
          <a:off x="457200" y="18022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{5E636BAF-7927-4F31-92CA-485F3EB654F8}</a:tableStyleId>
              </a:tblPr>
              <a:tblGrid>
                <a:gridCol w="1205100"/>
                <a:gridCol w="1808950"/>
                <a:gridCol w="2301875"/>
              </a:tblGrid>
              <a:tr h="68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Qtd Consultas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Preço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683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Prata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De 0 a 4999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R$ 1.500,00 /mês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683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Ouro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De 5000 a 9999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R$ 0,50 / consulta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683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Diamante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</a:t>
                      </a: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partir</a:t>
                      </a: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de 10000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R$ 0,35 / consulta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inac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