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2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7" r:id="rId13"/>
    <p:sldId id="268" r:id="rId14"/>
    <p:sldId id="265" r:id="rId15"/>
    <p:sldId id="270" r:id="rId16"/>
    <p:sldId id="266" r:id="rId17"/>
    <p:sldId id="269" r:id="rId18"/>
    <p:sldId id="271" r:id="rId19"/>
    <p:sldId id="274" r:id="rId20"/>
    <p:sldId id="272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A5579-EB32-79C4-6B4E-88D7E13B8A60}" v="318" dt="2022-11-27T16:40:32.460"/>
    <p1510:client id="{58725A8C-9939-4BDE-2F3F-77F6A10833C1}" v="17" dt="2022-11-29T01:57:35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433" autoAdjust="0"/>
  </p:normalViewPr>
  <p:slideViewPr>
    <p:cSldViewPr snapToGrid="0">
      <p:cViewPr varScale="1">
        <p:scale>
          <a:sx n="71" d="100"/>
          <a:sy n="71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0D120-E3A5-46A2-9E77-26D4C80A85A8}" type="datetimeFigureOut">
              <a:rPr lang="pt-BR" smtClean="0"/>
              <a:t>10/06/2023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A6D91-F583-4734-BE11-E0672727590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84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2F2C6E-B726-4BD2-B60B-509FAD1D4243}" type="slidenum">
              <a:rPr lang="pt-BR" sz="12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pt-BR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F0D81F0-FA75-44F8-B89B-4B40F29A3B3C}" type="slidenum">
              <a:rPr lang="pt-BR" sz="12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pt-BR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F0D81F0-FA75-44F8-B89B-4B40F29A3B3C}" type="slidenum">
              <a:rPr lang="pt-BR" sz="12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pt-BR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F0D81F0-FA75-44F8-B89B-4B40F29A3B3C}" type="slidenum">
              <a:rPr lang="pt-BR" sz="12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pt-BR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F0D81F0-FA75-44F8-B89B-4B40F29A3B3C}" type="slidenum">
              <a:rPr lang="pt-BR" sz="12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pt-BR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2F2C6E-B726-4BD2-B60B-509FAD1D4243}" type="slidenum">
              <a:rPr lang="pt-BR" sz="12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pt-BR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2F2C6E-B726-4BD2-B60B-509FAD1D4243}" type="slidenum">
              <a:rPr lang="pt-BR" sz="12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pt-BR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2F2C6E-B726-4BD2-B60B-509FAD1D4243}" type="slidenum">
              <a:rPr lang="pt-BR" sz="12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pt-BR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11"/>
          <p:cNvPicPr/>
          <p:nvPr/>
        </p:nvPicPr>
        <p:blipFill>
          <a:blip r:embed="rId14"/>
          <a:stretch/>
        </p:blipFill>
        <p:spPr>
          <a:xfrm rot="16200000">
            <a:off x="4272120" y="1986480"/>
            <a:ext cx="599040" cy="9143640"/>
          </a:xfrm>
          <a:prstGeom prst="rect">
            <a:avLst/>
          </a:prstGeom>
          <a:ln>
            <a:noFill/>
          </a:ln>
        </p:spPr>
      </p:pic>
      <p:pic>
        <p:nvPicPr>
          <p:cNvPr id="8" name="Shape 12"/>
          <p:cNvPicPr/>
          <p:nvPr/>
        </p:nvPicPr>
        <p:blipFill>
          <a:blip r:embed="rId15"/>
          <a:stretch/>
        </p:blipFill>
        <p:spPr>
          <a:xfrm>
            <a:off x="6906240" y="67320"/>
            <a:ext cx="2186640" cy="6429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2F2C6E-B726-4BD2-B60B-509FAD1D4243}" type="slidenum">
              <a:rPr lang="pt-BR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pt-BR" sz="1200" b="0" strike="noStrike" spc="-1" dirty="0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11"/>
          <p:cNvPicPr/>
          <p:nvPr/>
        </p:nvPicPr>
        <p:blipFill>
          <a:blip r:embed="rId14"/>
          <a:stretch/>
        </p:blipFill>
        <p:spPr>
          <a:xfrm rot="16200000">
            <a:off x="4272120" y="1986480"/>
            <a:ext cx="599040" cy="9143640"/>
          </a:xfrm>
          <a:prstGeom prst="rect">
            <a:avLst/>
          </a:prstGeom>
          <a:ln>
            <a:noFill/>
          </a:ln>
        </p:spPr>
      </p:pic>
      <p:pic>
        <p:nvPicPr>
          <p:cNvPr id="44" name="Shape 12"/>
          <p:cNvPicPr/>
          <p:nvPr/>
        </p:nvPicPr>
        <p:blipFill>
          <a:blip r:embed="rId15"/>
          <a:stretch/>
        </p:blipFill>
        <p:spPr>
          <a:xfrm>
            <a:off x="6906240" y="67320"/>
            <a:ext cx="2186640" cy="64296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lang="pt-BR" sz="2400" b="0" strike="noStrike" spc="-1" dirty="0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F0D81F0-FA75-44F8-B89B-4B40F29A3B3C}" type="slidenum">
              <a:rPr lang="pt-BR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pt-BR" sz="12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415552" y="4987637"/>
            <a:ext cx="5404808" cy="1231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pt-BR" sz="2000" b="1" spc="-1" dirty="0">
                <a:solidFill>
                  <a:srgbClr val="000000"/>
                </a:solidFill>
                <a:latin typeface="Segoe UI Semibold" panose="020B0702040204020203" pitchFamily="34" charset="0"/>
                <a:ea typeface="Georgia"/>
                <a:cs typeface="Segoe UI Semibold" panose="020B0702040204020203" pitchFamily="34" charset="0"/>
              </a:rPr>
              <a:t>EQUIPE</a:t>
            </a:r>
            <a:r>
              <a:rPr lang="pt-BR" sz="2000" spc="-1" dirty="0">
                <a:solidFill>
                  <a:srgbClr val="000000"/>
                </a:solidFill>
                <a:ea typeface="Georgia"/>
              </a:rPr>
              <a:t>: </a:t>
            </a:r>
            <a:r>
              <a:rPr lang="pt-BR" sz="2000" spc="-1" dirty="0">
                <a:solidFill>
                  <a:srgbClr val="000000"/>
                </a:solidFill>
                <a:latin typeface="Segoe UI" panose="020B0502040204020203" pitchFamily="34" charset="0"/>
                <a:ea typeface="Georgia"/>
                <a:cs typeface="Segoe UI" panose="020B0502040204020203" pitchFamily="34" charset="0"/>
              </a:rPr>
              <a:t>Gabriel Ramos Cardoso de Lima</a:t>
            </a:r>
          </a:p>
          <a:p>
            <a:r>
              <a:rPr lang="pt-BR" sz="2000" spc="-1" dirty="0">
                <a:solidFill>
                  <a:srgbClr val="000000"/>
                </a:solidFill>
                <a:latin typeface="Segoe UI" panose="020B0502040204020203" pitchFamily="34" charset="0"/>
                <a:ea typeface="Georgia"/>
                <a:cs typeface="Segoe UI" panose="020B0502040204020203" pitchFamily="34" charset="0"/>
              </a:rPr>
              <a:t>	 Mylena Santos de Souza</a:t>
            </a:r>
          </a:p>
          <a:p>
            <a:r>
              <a:rPr lang="pt-BR" sz="2000" spc="-1" dirty="0">
                <a:solidFill>
                  <a:srgbClr val="000000"/>
                </a:solidFill>
                <a:latin typeface="Segoe UI" panose="020B0502040204020203" pitchFamily="34" charset="0"/>
                <a:ea typeface="Georgia"/>
                <a:cs typeface="Segoe UI" panose="020B0502040204020203" pitchFamily="34" charset="0"/>
              </a:rPr>
              <a:t>	 Tarcísio Clovis Freitas de Vasconcelos</a:t>
            </a:r>
          </a:p>
          <a:p>
            <a:endParaRPr lang="pt-BR" spc="-1" dirty="0">
              <a:solidFill>
                <a:srgbClr val="000000"/>
              </a:solidFill>
              <a:ea typeface="Georgia"/>
            </a:endParaRPr>
          </a:p>
          <a:p>
            <a:pPr algn="ctr"/>
            <a:endParaRPr lang="pt-BR" sz="1800" b="0" strike="noStrike" spc="-1" dirty="0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251640" y="2205000"/>
            <a:ext cx="856872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spc="-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PIPELINE DE DADOS</a:t>
            </a:r>
          </a:p>
          <a:p>
            <a:pPr algn="ctr">
              <a:lnSpc>
                <a:spcPct val="100000"/>
              </a:lnSpc>
            </a:pPr>
            <a:r>
              <a:rPr lang="pt-BR" sz="2400" strike="noStrike" spc="-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AirFlow, Python, PostgreSQL)</a:t>
            </a:r>
            <a:endParaRPr lang="pt-BR" sz="4000" strike="noStrike" spc="-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B2F2C6E-B726-4BD2-B60B-509FAD1D4243}" type="slidenum">
              <a:rPr lang="pt-BR" sz="12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lang="pt-BR" sz="12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SCRIPTS PYTHON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Script banco.py Função insert_data_to_postgres:</a:t>
            </a:r>
          </a:p>
          <a:p>
            <a:pPr algn="just"/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818E6A-40AB-4DB5-B3FB-80FD726E7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7753"/>
            <a:ext cx="8229240" cy="39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47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SCRIPTS PYTHON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Script merge_data_to_csv.py Função merge_data_to_csv:</a:t>
            </a:r>
          </a:p>
          <a:p>
            <a:pPr algn="just"/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FB0C24-429C-4CA2-91E4-5188DA541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5051"/>
            <a:ext cx="8229240" cy="39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30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SCRIPTS PYTHON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Script covid_pipeline.py:</a:t>
            </a:r>
          </a:p>
          <a:p>
            <a:pPr algn="just"/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24517C-8465-469B-8229-6CDC3349C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1871"/>
            <a:ext cx="8229240" cy="397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92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RESULTADOS PARCIAIS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Banco de Dados:</a:t>
            </a:r>
          </a:p>
          <a:p>
            <a:pPr algn="just"/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4B813E4-7160-480B-AE26-482D4CB04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2089138"/>
            <a:ext cx="8229241" cy="40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80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RESULTADOS PARCIAIS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Ativando o AirFlow WebServer e Scheduler: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9CF121-3E00-4082-9DE9-50A9EA293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175173"/>
            <a:ext cx="8229240" cy="16303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FD5ADE-58CD-466B-83BF-8ACF0CEFA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845386"/>
            <a:ext cx="8242687" cy="23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92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RESULTADOS PARCIAIS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Diretórios do projeto:</a:t>
            </a:r>
          </a:p>
          <a:p>
            <a:pPr algn="just"/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2F3A26-3CA2-47D2-B7B0-D5B3028A3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2910"/>
            <a:ext cx="8229240" cy="151468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A2C832-A071-4754-B41D-0FC1509E3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87597"/>
            <a:ext cx="8229239" cy="247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2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RESULTADOS PARCIAIS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Pipeline Airflow:</a:t>
            </a:r>
          </a:p>
          <a:p>
            <a:pPr algn="just"/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83C896-7A81-4400-943F-73EC988F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2622"/>
            <a:ext cx="8229240" cy="40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191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RESULTADOS PARCIAIS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Perguntas: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Qual é o número máximo de casos de COVID-19 nos EUA, segundo a OMS e o CDC, por ano, trimestre, mês e dia?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Qual é o nível de divergência entre as fontes no mesmo período?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Quais são os 10 estados onde ocorreram o maior número de casos nos EUA?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Liste o número máximo de casos por estado.</a:t>
            </a:r>
          </a:p>
        </p:txBody>
      </p:sp>
    </p:spTree>
    <p:extLst>
      <p:ext uri="{BB962C8B-B14F-4D97-AF65-F5344CB8AC3E}">
        <p14:creationId xmlns:p14="http://schemas.microsoft.com/office/powerpoint/2010/main" val="300668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RESULTADOS PARCIAIS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Power BI:</a:t>
            </a:r>
          </a:p>
          <a:p>
            <a:pPr algn="just"/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028F85-798B-477E-9910-5ECACA2DF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9139"/>
            <a:ext cx="8229240" cy="40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909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RESULTADOS PARCIAIS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Power BI:</a:t>
            </a:r>
          </a:p>
          <a:p>
            <a:pPr algn="just"/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8232E7-D23E-4F6E-9BB6-80E6B9AFD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9139"/>
            <a:ext cx="8229240" cy="40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456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26388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Segoe UI"/>
              </a:rPr>
              <a:t>Introdução</a:t>
            </a:r>
            <a:endParaRPr lang="pt-BR" sz="2400" b="0" strike="noStrike" spc="-1" dirty="0">
              <a:latin typeface="Arial"/>
            </a:endParaRPr>
          </a:p>
          <a:p>
            <a:pPr marL="365760" indent="-26388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Segoe UI"/>
              </a:rPr>
              <a:t>Metodologia</a:t>
            </a:r>
            <a:endParaRPr lang="pt-BR" sz="2400" b="0" strike="noStrike" spc="-1" dirty="0">
              <a:latin typeface="Arial"/>
            </a:endParaRPr>
          </a:p>
          <a:p>
            <a:pPr marL="365760" indent="-26388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Segoe UI"/>
              </a:rPr>
              <a:t>Scripts Python</a:t>
            </a:r>
            <a:endParaRPr lang="pt-BR" sz="2400" b="0" strike="noStrike" spc="-1" dirty="0">
              <a:latin typeface="Arial"/>
            </a:endParaRPr>
          </a:p>
          <a:p>
            <a:pPr marL="365760" indent="-26388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Segoe UI"/>
              </a:rPr>
              <a:t>Resultados Parciais</a:t>
            </a: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ROTEIRO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INTRODUÇÃO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O projeto consiste em coletar dados da Organização Mundial da Saúde (OMS) e do Centro de Controle e Prevenção de Doenças dos Estados Unidos (CDC) sobre a Covid-19. Para isso, criamos um pipeline utilizando a ferramenta Apache Airflow, integrada ao PostgreSQL, e exibimos os dados com o Power BI.</a:t>
            </a:r>
          </a:p>
        </p:txBody>
      </p:sp>
    </p:spTree>
    <p:extLst>
      <p:ext uri="{BB962C8B-B14F-4D97-AF65-F5344CB8AC3E}">
        <p14:creationId xmlns:p14="http://schemas.microsoft.com/office/powerpoint/2010/main" val="16190832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METODOLOGIA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Para realizar essa pipeline, desenvolvemos scripts que permitem a captura dos dados (</a:t>
            </a:r>
            <a:r>
              <a:rPr lang="pt-B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Fetch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), o processamento dos mesmos (</a:t>
            </a:r>
            <a:r>
              <a:rPr lang="pt-B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 e a inserção dos dados tratados em um banco de dados criado no PostgreSQL, por meio de um script em Python (</a:t>
            </a:r>
            <a:r>
              <a:rPr lang="pt-B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algn="just"/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Após a etapa de inserção, realizamos consultas no banco de dados, cumprindo o requisito de </a:t>
            </a:r>
            <a:r>
              <a:rPr lang="pt-BR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Merge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nas tabelas, e geramos dois arquivos CSV. Esses arquivos serão utilizados posteriormente pelo Power BI para a sumarização dos dados.</a:t>
            </a:r>
          </a:p>
          <a:p>
            <a:pPr algn="just"/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430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SCRIPTS PYTHON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Script fetch_data.py Função fetch_covid_data(OMS):</a:t>
            </a:r>
          </a:p>
          <a:p>
            <a:pPr algn="just"/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2CA3D8-9085-4D2D-B782-407612E26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1628"/>
            <a:ext cx="8229240" cy="40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843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SCRIPTS PYTHON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Script fetch_data.py Função fetch_covid_eua_data(CDC):</a:t>
            </a:r>
          </a:p>
          <a:p>
            <a:pPr algn="just"/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2C9A24-EA0B-46D3-BD72-B03937AAF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3757"/>
            <a:ext cx="8229240" cy="38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911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AE83F7-4BF0-4E76-AC9D-8AB499916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0822"/>
            <a:ext cx="8229240" cy="467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211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SCRIPTS PYTHON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200" y="1673640"/>
            <a:ext cx="822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Script process_data.py Função process_covid_data(OMS):</a:t>
            </a:r>
          </a:p>
          <a:p>
            <a:pPr algn="just"/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8A322E-F9DA-48DB-918C-E82F556AC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6373"/>
            <a:ext cx="8229240" cy="33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31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73640"/>
            <a:ext cx="8229240" cy="4027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109800" indent="-792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  <a:p>
            <a:pPr marL="365760" indent="-8604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692640"/>
            <a:ext cx="822924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4400" b="1" spc="-1" dirty="0">
                <a:solidFill>
                  <a:srgbClr val="000000"/>
                </a:solidFill>
                <a:latin typeface="Segoe UI Semibold"/>
              </a:rPr>
              <a:t>SCRIPTS PYTHON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859B3C-67E0-4166-BB89-2E33EFD7B7FF}"/>
              </a:ext>
            </a:extLst>
          </p:cNvPr>
          <p:cNvSpPr txBox="1"/>
          <p:nvPr/>
        </p:nvSpPr>
        <p:spPr>
          <a:xfrm>
            <a:off x="457199" y="1673640"/>
            <a:ext cx="8444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Script process_data.py Função process_covid_eua_data(CDC):</a:t>
            </a:r>
          </a:p>
          <a:p>
            <a:pPr algn="just"/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07514B-167C-4FF4-A74A-4A3923352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7367"/>
            <a:ext cx="8337176" cy="39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345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</TotalTime>
  <Words>409</Words>
  <Application>Microsoft Office PowerPoint</Application>
  <PresentationFormat>Apresentação na tela (4:3)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Arial</vt:lpstr>
      <vt:lpstr>Calibri</vt:lpstr>
      <vt:lpstr>DejaVu Sans</vt:lpstr>
      <vt:lpstr>Georgia</vt:lpstr>
      <vt:lpstr>Segoe UI</vt:lpstr>
      <vt:lpstr>Segoe UI Semibold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Nathalia de Lima Santos</dc:creator>
  <dc:description/>
  <cp:lastModifiedBy>TARCISIO CLOVIS FREITAS DE VASCONCELOS</cp:lastModifiedBy>
  <cp:revision>235</cp:revision>
  <dcterms:modified xsi:type="dcterms:W3CDTF">2023-06-10T11:15:44Z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10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