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313" r:id="rId2"/>
  </p:sldIdLst>
  <p:sldSz cx="39014400" cy="29260800"/>
  <p:notesSz cx="6858000" cy="9144000"/>
  <p:defaultTextStyle>
    <a:defPPr>
      <a:defRPr lang="en-US"/>
    </a:defPPr>
    <a:lvl1pPr marL="0" algn="l" defTabSz="456893" rtl="0" eaLnBrk="1" latinLnBrk="0" hangingPunct="1">
      <a:defRPr sz="1801" kern="1200">
        <a:solidFill>
          <a:schemeClr val="tx1"/>
        </a:solidFill>
        <a:latin typeface="+mn-lt"/>
        <a:ea typeface="+mn-ea"/>
        <a:cs typeface="+mn-cs"/>
      </a:defRPr>
    </a:lvl1pPr>
    <a:lvl2pPr marL="456893" algn="l" defTabSz="456893" rtl="0" eaLnBrk="1" latinLnBrk="0" hangingPunct="1">
      <a:defRPr sz="1801" kern="1200">
        <a:solidFill>
          <a:schemeClr val="tx1"/>
        </a:solidFill>
        <a:latin typeface="+mn-lt"/>
        <a:ea typeface="+mn-ea"/>
        <a:cs typeface="+mn-cs"/>
      </a:defRPr>
    </a:lvl2pPr>
    <a:lvl3pPr marL="913786" algn="l" defTabSz="456893" rtl="0" eaLnBrk="1" latinLnBrk="0" hangingPunct="1">
      <a:defRPr sz="1801" kern="1200">
        <a:solidFill>
          <a:schemeClr val="tx1"/>
        </a:solidFill>
        <a:latin typeface="+mn-lt"/>
        <a:ea typeface="+mn-ea"/>
        <a:cs typeface="+mn-cs"/>
      </a:defRPr>
    </a:lvl3pPr>
    <a:lvl4pPr marL="1370679" algn="l" defTabSz="456893" rtl="0" eaLnBrk="1" latinLnBrk="0" hangingPunct="1">
      <a:defRPr sz="1801" kern="1200">
        <a:solidFill>
          <a:schemeClr val="tx1"/>
        </a:solidFill>
        <a:latin typeface="+mn-lt"/>
        <a:ea typeface="+mn-ea"/>
        <a:cs typeface="+mn-cs"/>
      </a:defRPr>
    </a:lvl4pPr>
    <a:lvl5pPr marL="1827573" algn="l" defTabSz="456893" rtl="0" eaLnBrk="1" latinLnBrk="0" hangingPunct="1">
      <a:defRPr sz="1801" kern="1200">
        <a:solidFill>
          <a:schemeClr val="tx1"/>
        </a:solidFill>
        <a:latin typeface="+mn-lt"/>
        <a:ea typeface="+mn-ea"/>
        <a:cs typeface="+mn-cs"/>
      </a:defRPr>
    </a:lvl5pPr>
    <a:lvl6pPr marL="2284466" algn="l" defTabSz="456893" rtl="0" eaLnBrk="1" latinLnBrk="0" hangingPunct="1">
      <a:defRPr sz="1801" kern="1200">
        <a:solidFill>
          <a:schemeClr val="tx1"/>
        </a:solidFill>
        <a:latin typeface="+mn-lt"/>
        <a:ea typeface="+mn-ea"/>
        <a:cs typeface="+mn-cs"/>
      </a:defRPr>
    </a:lvl6pPr>
    <a:lvl7pPr marL="2741359" algn="l" defTabSz="456893" rtl="0" eaLnBrk="1" latinLnBrk="0" hangingPunct="1">
      <a:defRPr sz="1801" kern="1200">
        <a:solidFill>
          <a:schemeClr val="tx1"/>
        </a:solidFill>
        <a:latin typeface="+mn-lt"/>
        <a:ea typeface="+mn-ea"/>
        <a:cs typeface="+mn-cs"/>
      </a:defRPr>
    </a:lvl7pPr>
    <a:lvl8pPr marL="3198252" algn="l" defTabSz="456893" rtl="0" eaLnBrk="1" latinLnBrk="0" hangingPunct="1">
      <a:defRPr sz="1801" kern="1200">
        <a:solidFill>
          <a:schemeClr val="tx1"/>
        </a:solidFill>
        <a:latin typeface="+mn-lt"/>
        <a:ea typeface="+mn-ea"/>
        <a:cs typeface="+mn-cs"/>
      </a:defRPr>
    </a:lvl8pPr>
    <a:lvl9pPr marL="3655145" algn="l" defTabSz="456893"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p:scale>
          <a:sx n="23" d="100"/>
          <a:sy n="23" d="100"/>
        </p:scale>
        <p:origin x="753" y="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73A4E-FE0A-4A5A-925A-76772FAB37D6}" type="datetimeFigureOut">
              <a:rPr lang="en-US" smtClean="0"/>
              <a:t>4/23/2023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1413A-C5A4-42D3-B841-AF1A2A008D1B}" type="slidenum">
              <a:rPr lang="en-US" smtClean="0"/>
              <a:t>‹#›</a:t>
            </a:fld>
            <a:endParaRPr lang="en-US"/>
          </a:p>
        </p:txBody>
      </p:sp>
    </p:spTree>
    <p:extLst>
      <p:ext uri="{BB962C8B-B14F-4D97-AF65-F5344CB8AC3E}">
        <p14:creationId xmlns:p14="http://schemas.microsoft.com/office/powerpoint/2010/main" val="1754689331"/>
      </p:ext>
    </p:extLst>
  </p:cSld>
  <p:clrMap bg1="lt1" tx1="dk1" bg2="lt2" tx2="dk2" accent1="accent1" accent2="accent2" accent3="accent3" accent4="accent4" accent5="accent5" accent6="accent6" hlink="hlink" folHlink="folHlink"/>
  <p:notesStyle>
    <a:lvl1pPr marL="0" algn="l" defTabSz="913786" rtl="0" eaLnBrk="1" latinLnBrk="0" hangingPunct="1">
      <a:defRPr sz="1199" kern="1200">
        <a:solidFill>
          <a:schemeClr val="tx1"/>
        </a:solidFill>
        <a:latin typeface="+mn-lt"/>
        <a:ea typeface="+mn-ea"/>
        <a:cs typeface="+mn-cs"/>
      </a:defRPr>
    </a:lvl1pPr>
    <a:lvl2pPr marL="456893" algn="l" defTabSz="913786" rtl="0" eaLnBrk="1" latinLnBrk="0" hangingPunct="1">
      <a:defRPr sz="1199" kern="1200">
        <a:solidFill>
          <a:schemeClr val="tx1"/>
        </a:solidFill>
        <a:latin typeface="+mn-lt"/>
        <a:ea typeface="+mn-ea"/>
        <a:cs typeface="+mn-cs"/>
      </a:defRPr>
    </a:lvl2pPr>
    <a:lvl3pPr marL="913786" algn="l" defTabSz="913786" rtl="0" eaLnBrk="1" latinLnBrk="0" hangingPunct="1">
      <a:defRPr sz="1199" kern="1200">
        <a:solidFill>
          <a:schemeClr val="tx1"/>
        </a:solidFill>
        <a:latin typeface="+mn-lt"/>
        <a:ea typeface="+mn-ea"/>
        <a:cs typeface="+mn-cs"/>
      </a:defRPr>
    </a:lvl3pPr>
    <a:lvl4pPr marL="1370679" algn="l" defTabSz="913786" rtl="0" eaLnBrk="1" latinLnBrk="0" hangingPunct="1">
      <a:defRPr sz="1199" kern="1200">
        <a:solidFill>
          <a:schemeClr val="tx1"/>
        </a:solidFill>
        <a:latin typeface="+mn-lt"/>
        <a:ea typeface="+mn-ea"/>
        <a:cs typeface="+mn-cs"/>
      </a:defRPr>
    </a:lvl4pPr>
    <a:lvl5pPr marL="1827573" algn="l" defTabSz="913786" rtl="0" eaLnBrk="1" latinLnBrk="0" hangingPunct="1">
      <a:defRPr sz="1199" kern="1200">
        <a:solidFill>
          <a:schemeClr val="tx1"/>
        </a:solidFill>
        <a:latin typeface="+mn-lt"/>
        <a:ea typeface="+mn-ea"/>
        <a:cs typeface="+mn-cs"/>
      </a:defRPr>
    </a:lvl5pPr>
    <a:lvl6pPr marL="2284466" algn="l" defTabSz="913786" rtl="0" eaLnBrk="1" latinLnBrk="0" hangingPunct="1">
      <a:defRPr sz="1199" kern="1200">
        <a:solidFill>
          <a:schemeClr val="tx1"/>
        </a:solidFill>
        <a:latin typeface="+mn-lt"/>
        <a:ea typeface="+mn-ea"/>
        <a:cs typeface="+mn-cs"/>
      </a:defRPr>
    </a:lvl6pPr>
    <a:lvl7pPr marL="2741359" algn="l" defTabSz="913786" rtl="0" eaLnBrk="1" latinLnBrk="0" hangingPunct="1">
      <a:defRPr sz="1199" kern="1200">
        <a:solidFill>
          <a:schemeClr val="tx1"/>
        </a:solidFill>
        <a:latin typeface="+mn-lt"/>
        <a:ea typeface="+mn-ea"/>
        <a:cs typeface="+mn-cs"/>
      </a:defRPr>
    </a:lvl7pPr>
    <a:lvl8pPr marL="3198252" algn="l" defTabSz="913786" rtl="0" eaLnBrk="1" latinLnBrk="0" hangingPunct="1">
      <a:defRPr sz="1199" kern="1200">
        <a:solidFill>
          <a:schemeClr val="tx1"/>
        </a:solidFill>
        <a:latin typeface="+mn-lt"/>
        <a:ea typeface="+mn-ea"/>
        <a:cs typeface="+mn-cs"/>
      </a:defRPr>
    </a:lvl8pPr>
    <a:lvl9pPr marL="3655145" algn="l" defTabSz="913786"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6080" y="4788749"/>
            <a:ext cx="33162240" cy="10187093"/>
          </a:xfrm>
        </p:spPr>
        <p:txBody>
          <a:bodyPr anchor="b"/>
          <a:lstStyle>
            <a:lvl1pPr algn="ctr">
              <a:defRPr sz="25609"/>
            </a:lvl1pPr>
          </a:lstStyle>
          <a:p>
            <a:r>
              <a:rPr lang="en-US"/>
              <a:t>Click to edit Master title style</a:t>
            </a:r>
            <a:endParaRPr lang="en-US" dirty="0"/>
          </a:p>
        </p:txBody>
      </p:sp>
      <p:sp>
        <p:nvSpPr>
          <p:cNvPr id="3" name="Subtitle 2"/>
          <p:cNvSpPr>
            <a:spLocks noGrp="1"/>
          </p:cNvSpPr>
          <p:nvPr>
            <p:ph type="subTitle" idx="1"/>
          </p:nvPr>
        </p:nvSpPr>
        <p:spPr>
          <a:xfrm>
            <a:off x="4876800" y="15368695"/>
            <a:ext cx="29260800" cy="7064585"/>
          </a:xfrm>
        </p:spPr>
        <p:txBody>
          <a:bodyPr/>
          <a:lstStyle>
            <a:lvl1pPr marL="0" indent="0" algn="ctr">
              <a:buNone/>
              <a:defRPr sz="10240"/>
            </a:lvl1pPr>
            <a:lvl2pPr marL="1951179" indent="0" algn="ctr">
              <a:buNone/>
              <a:defRPr sz="8533"/>
            </a:lvl2pPr>
            <a:lvl3pPr marL="3902366" indent="0" algn="ctr">
              <a:buNone/>
              <a:defRPr sz="7680"/>
            </a:lvl3pPr>
            <a:lvl4pPr marL="5853545" indent="0" algn="ctr">
              <a:buNone/>
              <a:defRPr sz="6827"/>
            </a:lvl4pPr>
            <a:lvl5pPr marL="7804724" indent="0" algn="ctr">
              <a:buNone/>
              <a:defRPr sz="6827"/>
            </a:lvl5pPr>
            <a:lvl6pPr marL="9755912" indent="0" algn="ctr">
              <a:buNone/>
              <a:defRPr sz="6827"/>
            </a:lvl6pPr>
            <a:lvl7pPr marL="11707091" indent="0" algn="ctr">
              <a:buNone/>
              <a:defRPr sz="6827"/>
            </a:lvl7pPr>
            <a:lvl8pPr marL="13658270" indent="0" algn="ctr">
              <a:buNone/>
              <a:defRPr sz="6827"/>
            </a:lvl8pPr>
            <a:lvl9pPr marL="15609457" indent="0" algn="ctr">
              <a:buNone/>
              <a:defRPr sz="68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C9DF76-0C2D-477C-9759-BE1C7C9AAE23}"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372928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9DF76-0C2D-477C-9759-BE1C7C9AAE23}"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273784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19682" y="1557867"/>
            <a:ext cx="841248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82242" y="1557867"/>
            <a:ext cx="2474976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9DF76-0C2D-477C-9759-BE1C7C9AAE23}"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113142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9DF76-0C2D-477C-9759-BE1C7C9AAE23}"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179585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61922" y="7294888"/>
            <a:ext cx="33649920" cy="12171678"/>
          </a:xfrm>
        </p:spPr>
        <p:txBody>
          <a:bodyPr anchor="b"/>
          <a:lstStyle>
            <a:lvl1pPr>
              <a:defRPr sz="25609"/>
            </a:lvl1pPr>
          </a:lstStyle>
          <a:p>
            <a:r>
              <a:rPr lang="en-US"/>
              <a:t>Click to edit Master title style</a:t>
            </a:r>
            <a:endParaRPr lang="en-US" dirty="0"/>
          </a:p>
        </p:txBody>
      </p:sp>
      <p:sp>
        <p:nvSpPr>
          <p:cNvPr id="3" name="Text Placeholder 2"/>
          <p:cNvSpPr>
            <a:spLocks noGrp="1"/>
          </p:cNvSpPr>
          <p:nvPr>
            <p:ph type="body" idx="1"/>
          </p:nvPr>
        </p:nvSpPr>
        <p:spPr>
          <a:xfrm>
            <a:off x="2661922" y="19581715"/>
            <a:ext cx="33649920" cy="6400798"/>
          </a:xfrm>
        </p:spPr>
        <p:txBody>
          <a:bodyPr/>
          <a:lstStyle>
            <a:lvl1pPr marL="0" indent="0">
              <a:buNone/>
              <a:defRPr sz="10240">
                <a:solidFill>
                  <a:schemeClr val="tx1"/>
                </a:solidFill>
              </a:defRPr>
            </a:lvl1pPr>
            <a:lvl2pPr marL="1951179" indent="0">
              <a:buNone/>
              <a:defRPr sz="8533">
                <a:solidFill>
                  <a:schemeClr val="tx1">
                    <a:tint val="75000"/>
                  </a:schemeClr>
                </a:solidFill>
              </a:defRPr>
            </a:lvl2pPr>
            <a:lvl3pPr marL="3902366" indent="0">
              <a:buNone/>
              <a:defRPr sz="7680">
                <a:solidFill>
                  <a:schemeClr val="tx1">
                    <a:tint val="75000"/>
                  </a:schemeClr>
                </a:solidFill>
              </a:defRPr>
            </a:lvl3pPr>
            <a:lvl4pPr marL="5853545" indent="0">
              <a:buNone/>
              <a:defRPr sz="6827">
                <a:solidFill>
                  <a:schemeClr val="tx1">
                    <a:tint val="75000"/>
                  </a:schemeClr>
                </a:solidFill>
              </a:defRPr>
            </a:lvl4pPr>
            <a:lvl5pPr marL="7804724" indent="0">
              <a:buNone/>
              <a:defRPr sz="6827">
                <a:solidFill>
                  <a:schemeClr val="tx1">
                    <a:tint val="75000"/>
                  </a:schemeClr>
                </a:solidFill>
              </a:defRPr>
            </a:lvl5pPr>
            <a:lvl6pPr marL="9755912" indent="0">
              <a:buNone/>
              <a:defRPr sz="6827">
                <a:solidFill>
                  <a:schemeClr val="tx1">
                    <a:tint val="75000"/>
                  </a:schemeClr>
                </a:solidFill>
              </a:defRPr>
            </a:lvl6pPr>
            <a:lvl7pPr marL="11707091" indent="0">
              <a:buNone/>
              <a:defRPr sz="6827">
                <a:solidFill>
                  <a:schemeClr val="tx1">
                    <a:tint val="75000"/>
                  </a:schemeClr>
                </a:solidFill>
              </a:defRPr>
            </a:lvl7pPr>
            <a:lvl8pPr marL="13658270" indent="0">
              <a:buNone/>
              <a:defRPr sz="6827">
                <a:solidFill>
                  <a:schemeClr val="tx1">
                    <a:tint val="75000"/>
                  </a:schemeClr>
                </a:solidFill>
              </a:defRPr>
            </a:lvl8pPr>
            <a:lvl9pPr marL="15609457" indent="0">
              <a:buNone/>
              <a:defRPr sz="68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9DF76-0C2D-477C-9759-BE1C7C9AAE23}"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188871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82240" y="7789333"/>
            <a:ext cx="1658112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751040" y="7789333"/>
            <a:ext cx="1658112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C9DF76-0C2D-477C-9759-BE1C7C9AAE23}"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202913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87322" y="1557882"/>
            <a:ext cx="3364992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87326" y="7172962"/>
            <a:ext cx="16504917" cy="3515358"/>
          </a:xfrm>
        </p:spPr>
        <p:txBody>
          <a:bodyPr anchor="b"/>
          <a:lstStyle>
            <a:lvl1pPr marL="0" indent="0">
              <a:buNone/>
              <a:defRPr sz="10240" b="1"/>
            </a:lvl1pPr>
            <a:lvl2pPr marL="1951179" indent="0">
              <a:buNone/>
              <a:defRPr sz="8533" b="1"/>
            </a:lvl2pPr>
            <a:lvl3pPr marL="3902366" indent="0">
              <a:buNone/>
              <a:defRPr sz="7680" b="1"/>
            </a:lvl3pPr>
            <a:lvl4pPr marL="5853545" indent="0">
              <a:buNone/>
              <a:defRPr sz="6827" b="1"/>
            </a:lvl4pPr>
            <a:lvl5pPr marL="7804724" indent="0">
              <a:buNone/>
              <a:defRPr sz="6827" b="1"/>
            </a:lvl5pPr>
            <a:lvl6pPr marL="9755912" indent="0">
              <a:buNone/>
              <a:defRPr sz="6827" b="1"/>
            </a:lvl6pPr>
            <a:lvl7pPr marL="11707091" indent="0">
              <a:buNone/>
              <a:defRPr sz="6827" b="1"/>
            </a:lvl7pPr>
            <a:lvl8pPr marL="13658270" indent="0">
              <a:buNone/>
              <a:defRPr sz="6827" b="1"/>
            </a:lvl8pPr>
            <a:lvl9pPr marL="15609457" indent="0">
              <a:buNone/>
              <a:defRPr sz="6827" b="1"/>
            </a:lvl9pPr>
          </a:lstStyle>
          <a:p>
            <a:pPr lvl="0"/>
            <a:r>
              <a:rPr lang="en-US"/>
              <a:t>Click to edit Master text styles</a:t>
            </a:r>
          </a:p>
        </p:txBody>
      </p:sp>
      <p:sp>
        <p:nvSpPr>
          <p:cNvPr id="4" name="Content Placeholder 3"/>
          <p:cNvSpPr>
            <a:spLocks noGrp="1"/>
          </p:cNvSpPr>
          <p:nvPr>
            <p:ph sz="half" idx="2"/>
          </p:nvPr>
        </p:nvSpPr>
        <p:spPr>
          <a:xfrm>
            <a:off x="2687326" y="10688320"/>
            <a:ext cx="16504917"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751046" y="7172962"/>
            <a:ext cx="16586202" cy="3515358"/>
          </a:xfrm>
        </p:spPr>
        <p:txBody>
          <a:bodyPr anchor="b"/>
          <a:lstStyle>
            <a:lvl1pPr marL="0" indent="0">
              <a:buNone/>
              <a:defRPr sz="10240" b="1"/>
            </a:lvl1pPr>
            <a:lvl2pPr marL="1951179" indent="0">
              <a:buNone/>
              <a:defRPr sz="8533" b="1"/>
            </a:lvl2pPr>
            <a:lvl3pPr marL="3902366" indent="0">
              <a:buNone/>
              <a:defRPr sz="7680" b="1"/>
            </a:lvl3pPr>
            <a:lvl4pPr marL="5853545" indent="0">
              <a:buNone/>
              <a:defRPr sz="6827" b="1"/>
            </a:lvl4pPr>
            <a:lvl5pPr marL="7804724" indent="0">
              <a:buNone/>
              <a:defRPr sz="6827" b="1"/>
            </a:lvl5pPr>
            <a:lvl6pPr marL="9755912" indent="0">
              <a:buNone/>
              <a:defRPr sz="6827" b="1"/>
            </a:lvl6pPr>
            <a:lvl7pPr marL="11707091" indent="0">
              <a:buNone/>
              <a:defRPr sz="6827" b="1"/>
            </a:lvl7pPr>
            <a:lvl8pPr marL="13658270" indent="0">
              <a:buNone/>
              <a:defRPr sz="6827" b="1"/>
            </a:lvl8pPr>
            <a:lvl9pPr marL="15609457" indent="0">
              <a:buNone/>
              <a:defRPr sz="6827" b="1"/>
            </a:lvl9pPr>
          </a:lstStyle>
          <a:p>
            <a:pPr lvl="0"/>
            <a:r>
              <a:rPr lang="en-US"/>
              <a:t>Click to edit Master text styles</a:t>
            </a:r>
          </a:p>
        </p:txBody>
      </p:sp>
      <p:sp>
        <p:nvSpPr>
          <p:cNvPr id="6" name="Content Placeholder 5"/>
          <p:cNvSpPr>
            <a:spLocks noGrp="1"/>
          </p:cNvSpPr>
          <p:nvPr>
            <p:ph sz="quarter" idx="4"/>
          </p:nvPr>
        </p:nvSpPr>
        <p:spPr>
          <a:xfrm>
            <a:off x="19751046" y="10688320"/>
            <a:ext cx="16586202"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C9DF76-0C2D-477C-9759-BE1C7C9AAE23}"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26733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C9DF76-0C2D-477C-9759-BE1C7C9AAE23}"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261580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9DF76-0C2D-477C-9759-BE1C7C9AAE23}"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424809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7322" y="1950720"/>
            <a:ext cx="12583159" cy="6827520"/>
          </a:xfrm>
        </p:spPr>
        <p:txBody>
          <a:bodyPr anchor="b"/>
          <a:lstStyle>
            <a:lvl1pPr>
              <a:defRPr sz="13653"/>
            </a:lvl1pPr>
          </a:lstStyle>
          <a:p>
            <a:r>
              <a:rPr lang="en-US"/>
              <a:t>Click to edit Master title style</a:t>
            </a:r>
            <a:endParaRPr lang="en-US" dirty="0"/>
          </a:p>
        </p:txBody>
      </p:sp>
      <p:sp>
        <p:nvSpPr>
          <p:cNvPr id="3" name="Content Placeholder 2"/>
          <p:cNvSpPr>
            <a:spLocks noGrp="1"/>
          </p:cNvSpPr>
          <p:nvPr>
            <p:ph idx="1"/>
          </p:nvPr>
        </p:nvSpPr>
        <p:spPr>
          <a:xfrm>
            <a:off x="16586202" y="4213028"/>
            <a:ext cx="1975104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87322" y="8778240"/>
            <a:ext cx="12583159" cy="16262775"/>
          </a:xfrm>
        </p:spPr>
        <p:txBody>
          <a:bodyPr/>
          <a:lstStyle>
            <a:lvl1pPr marL="0" indent="0">
              <a:buNone/>
              <a:defRPr sz="6827"/>
            </a:lvl1pPr>
            <a:lvl2pPr marL="1951179" indent="0">
              <a:buNone/>
              <a:defRPr sz="5973"/>
            </a:lvl2pPr>
            <a:lvl3pPr marL="3902366" indent="0">
              <a:buNone/>
              <a:defRPr sz="5120"/>
            </a:lvl3pPr>
            <a:lvl4pPr marL="5853545" indent="0">
              <a:buNone/>
              <a:defRPr sz="4267"/>
            </a:lvl4pPr>
            <a:lvl5pPr marL="7804724" indent="0">
              <a:buNone/>
              <a:defRPr sz="4267"/>
            </a:lvl5pPr>
            <a:lvl6pPr marL="9755912" indent="0">
              <a:buNone/>
              <a:defRPr sz="4267"/>
            </a:lvl6pPr>
            <a:lvl7pPr marL="11707091" indent="0">
              <a:buNone/>
              <a:defRPr sz="4267"/>
            </a:lvl7pPr>
            <a:lvl8pPr marL="13658270" indent="0">
              <a:buNone/>
              <a:defRPr sz="4267"/>
            </a:lvl8pPr>
            <a:lvl9pPr marL="15609457"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fld id="{C1C9DF76-0C2D-477C-9759-BE1C7C9AAE23}"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199334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7322" y="1950720"/>
            <a:ext cx="12583159" cy="6827520"/>
          </a:xfrm>
        </p:spPr>
        <p:txBody>
          <a:bodyPr anchor="b"/>
          <a:lstStyle>
            <a:lvl1pPr>
              <a:defRPr sz="136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6586202" y="4213028"/>
            <a:ext cx="19751040" cy="20794133"/>
          </a:xfrm>
        </p:spPr>
        <p:txBody>
          <a:bodyPr anchor="t"/>
          <a:lstStyle>
            <a:lvl1pPr marL="0" indent="0">
              <a:buNone/>
              <a:defRPr sz="13653"/>
            </a:lvl1pPr>
            <a:lvl2pPr marL="1951179" indent="0">
              <a:buNone/>
              <a:defRPr sz="11947"/>
            </a:lvl2pPr>
            <a:lvl3pPr marL="3902366" indent="0">
              <a:buNone/>
              <a:defRPr sz="10240"/>
            </a:lvl3pPr>
            <a:lvl4pPr marL="5853545" indent="0">
              <a:buNone/>
              <a:defRPr sz="8533"/>
            </a:lvl4pPr>
            <a:lvl5pPr marL="7804724" indent="0">
              <a:buNone/>
              <a:defRPr sz="8533"/>
            </a:lvl5pPr>
            <a:lvl6pPr marL="9755912" indent="0">
              <a:buNone/>
              <a:defRPr sz="8533"/>
            </a:lvl6pPr>
            <a:lvl7pPr marL="11707091" indent="0">
              <a:buNone/>
              <a:defRPr sz="8533"/>
            </a:lvl7pPr>
            <a:lvl8pPr marL="13658270" indent="0">
              <a:buNone/>
              <a:defRPr sz="8533"/>
            </a:lvl8pPr>
            <a:lvl9pPr marL="15609457"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2687322" y="8778240"/>
            <a:ext cx="12583159" cy="16262775"/>
          </a:xfrm>
        </p:spPr>
        <p:txBody>
          <a:bodyPr/>
          <a:lstStyle>
            <a:lvl1pPr marL="0" indent="0">
              <a:buNone/>
              <a:defRPr sz="6827"/>
            </a:lvl1pPr>
            <a:lvl2pPr marL="1951179" indent="0">
              <a:buNone/>
              <a:defRPr sz="5973"/>
            </a:lvl2pPr>
            <a:lvl3pPr marL="3902366" indent="0">
              <a:buNone/>
              <a:defRPr sz="5120"/>
            </a:lvl3pPr>
            <a:lvl4pPr marL="5853545" indent="0">
              <a:buNone/>
              <a:defRPr sz="4267"/>
            </a:lvl4pPr>
            <a:lvl5pPr marL="7804724" indent="0">
              <a:buNone/>
              <a:defRPr sz="4267"/>
            </a:lvl5pPr>
            <a:lvl6pPr marL="9755912" indent="0">
              <a:buNone/>
              <a:defRPr sz="4267"/>
            </a:lvl6pPr>
            <a:lvl7pPr marL="11707091" indent="0">
              <a:buNone/>
              <a:defRPr sz="4267"/>
            </a:lvl7pPr>
            <a:lvl8pPr marL="13658270" indent="0">
              <a:buNone/>
              <a:defRPr sz="4267"/>
            </a:lvl8pPr>
            <a:lvl9pPr marL="15609457"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fld id="{C1C9DF76-0C2D-477C-9759-BE1C7C9AAE23}"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CF214-84F4-4FC5-8D78-288CCE508D1A}" type="slidenum">
              <a:rPr lang="en-US" smtClean="0"/>
              <a:t>‹#›</a:t>
            </a:fld>
            <a:endParaRPr lang="en-US"/>
          </a:p>
        </p:txBody>
      </p:sp>
    </p:spTree>
    <p:extLst>
      <p:ext uri="{BB962C8B-B14F-4D97-AF65-F5344CB8AC3E}">
        <p14:creationId xmlns:p14="http://schemas.microsoft.com/office/powerpoint/2010/main" val="254362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2240" y="1557882"/>
            <a:ext cx="3364992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82240" y="7789333"/>
            <a:ext cx="3364992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82240" y="27120441"/>
            <a:ext cx="8778240" cy="1557867"/>
          </a:xfrm>
          <a:prstGeom prst="rect">
            <a:avLst/>
          </a:prstGeom>
        </p:spPr>
        <p:txBody>
          <a:bodyPr vert="horz" lIns="91440" tIns="45720" rIns="91440" bIns="45720" rtlCol="0" anchor="ctr"/>
          <a:lstStyle>
            <a:lvl1pPr algn="l">
              <a:defRPr sz="5120">
                <a:solidFill>
                  <a:schemeClr val="tx1">
                    <a:tint val="75000"/>
                  </a:schemeClr>
                </a:solidFill>
              </a:defRPr>
            </a:lvl1pPr>
          </a:lstStyle>
          <a:p>
            <a:fld id="{C1C9DF76-0C2D-477C-9759-BE1C7C9AAE23}" type="datetimeFigureOut">
              <a:rPr lang="en-US" smtClean="0"/>
              <a:t>4/23/2023</a:t>
            </a:fld>
            <a:endParaRPr lang="en-US"/>
          </a:p>
        </p:txBody>
      </p:sp>
      <p:sp>
        <p:nvSpPr>
          <p:cNvPr id="5" name="Footer Placeholder 4"/>
          <p:cNvSpPr>
            <a:spLocks noGrp="1"/>
          </p:cNvSpPr>
          <p:nvPr>
            <p:ph type="ftr" sz="quarter" idx="3"/>
          </p:nvPr>
        </p:nvSpPr>
        <p:spPr>
          <a:xfrm>
            <a:off x="12923520" y="27120441"/>
            <a:ext cx="13167360" cy="1557867"/>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53920" y="27120441"/>
            <a:ext cx="8778240" cy="1557867"/>
          </a:xfrm>
          <a:prstGeom prst="rect">
            <a:avLst/>
          </a:prstGeom>
        </p:spPr>
        <p:txBody>
          <a:bodyPr vert="horz" lIns="91440" tIns="45720" rIns="91440" bIns="45720" rtlCol="0" anchor="ctr"/>
          <a:lstStyle>
            <a:lvl1pPr algn="r">
              <a:defRPr sz="5120">
                <a:solidFill>
                  <a:schemeClr val="tx1">
                    <a:tint val="75000"/>
                  </a:schemeClr>
                </a:solidFill>
              </a:defRPr>
            </a:lvl1pPr>
          </a:lstStyle>
          <a:p>
            <a:fld id="{5ECCF214-84F4-4FC5-8D78-288CCE508D1A}" type="slidenum">
              <a:rPr lang="en-US" smtClean="0"/>
              <a:t>‹#›</a:t>
            </a:fld>
            <a:endParaRPr lang="en-US"/>
          </a:p>
        </p:txBody>
      </p:sp>
    </p:spTree>
    <p:extLst>
      <p:ext uri="{BB962C8B-B14F-4D97-AF65-F5344CB8AC3E}">
        <p14:creationId xmlns:p14="http://schemas.microsoft.com/office/powerpoint/2010/main" val="16106165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902366"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589" indent="-975589" algn="l" defTabSz="3902366"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777" indent="-975589" algn="l" defTabSz="3902366"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7956" indent="-975589" algn="l" defTabSz="3902366"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9135" indent="-975589" algn="l" defTabSz="3902366"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80322" indent="-975589" algn="l" defTabSz="3902366"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31501" indent="-975589" algn="l" defTabSz="3902366"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82680" indent="-975589" algn="l" defTabSz="3902366"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3864" indent="-975589" algn="l" defTabSz="3902366"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5047" indent="-975589" algn="l" defTabSz="3902366"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2366" rtl="0" eaLnBrk="1" latinLnBrk="0" hangingPunct="1">
        <a:defRPr sz="7680" kern="1200">
          <a:solidFill>
            <a:schemeClr val="tx1"/>
          </a:solidFill>
          <a:latin typeface="+mn-lt"/>
          <a:ea typeface="+mn-ea"/>
          <a:cs typeface="+mn-cs"/>
        </a:defRPr>
      </a:lvl1pPr>
      <a:lvl2pPr marL="1951179" algn="l" defTabSz="3902366" rtl="0" eaLnBrk="1" latinLnBrk="0" hangingPunct="1">
        <a:defRPr sz="7680" kern="1200">
          <a:solidFill>
            <a:schemeClr val="tx1"/>
          </a:solidFill>
          <a:latin typeface="+mn-lt"/>
          <a:ea typeface="+mn-ea"/>
          <a:cs typeface="+mn-cs"/>
        </a:defRPr>
      </a:lvl2pPr>
      <a:lvl3pPr marL="3902366" algn="l" defTabSz="3902366" rtl="0" eaLnBrk="1" latinLnBrk="0" hangingPunct="1">
        <a:defRPr sz="7680" kern="1200">
          <a:solidFill>
            <a:schemeClr val="tx1"/>
          </a:solidFill>
          <a:latin typeface="+mn-lt"/>
          <a:ea typeface="+mn-ea"/>
          <a:cs typeface="+mn-cs"/>
        </a:defRPr>
      </a:lvl3pPr>
      <a:lvl4pPr marL="5853545" algn="l" defTabSz="3902366" rtl="0" eaLnBrk="1" latinLnBrk="0" hangingPunct="1">
        <a:defRPr sz="7680" kern="1200">
          <a:solidFill>
            <a:schemeClr val="tx1"/>
          </a:solidFill>
          <a:latin typeface="+mn-lt"/>
          <a:ea typeface="+mn-ea"/>
          <a:cs typeface="+mn-cs"/>
        </a:defRPr>
      </a:lvl4pPr>
      <a:lvl5pPr marL="7804724" algn="l" defTabSz="3902366" rtl="0" eaLnBrk="1" latinLnBrk="0" hangingPunct="1">
        <a:defRPr sz="7680" kern="1200">
          <a:solidFill>
            <a:schemeClr val="tx1"/>
          </a:solidFill>
          <a:latin typeface="+mn-lt"/>
          <a:ea typeface="+mn-ea"/>
          <a:cs typeface="+mn-cs"/>
        </a:defRPr>
      </a:lvl5pPr>
      <a:lvl6pPr marL="9755912" algn="l" defTabSz="3902366" rtl="0" eaLnBrk="1" latinLnBrk="0" hangingPunct="1">
        <a:defRPr sz="7680" kern="1200">
          <a:solidFill>
            <a:schemeClr val="tx1"/>
          </a:solidFill>
          <a:latin typeface="+mn-lt"/>
          <a:ea typeface="+mn-ea"/>
          <a:cs typeface="+mn-cs"/>
        </a:defRPr>
      </a:lvl6pPr>
      <a:lvl7pPr marL="11707091" algn="l" defTabSz="3902366" rtl="0" eaLnBrk="1" latinLnBrk="0" hangingPunct="1">
        <a:defRPr sz="7680" kern="1200">
          <a:solidFill>
            <a:schemeClr val="tx1"/>
          </a:solidFill>
          <a:latin typeface="+mn-lt"/>
          <a:ea typeface="+mn-ea"/>
          <a:cs typeface="+mn-cs"/>
        </a:defRPr>
      </a:lvl7pPr>
      <a:lvl8pPr marL="13658270" algn="l" defTabSz="3902366" rtl="0" eaLnBrk="1" latinLnBrk="0" hangingPunct="1">
        <a:defRPr sz="7680" kern="1200">
          <a:solidFill>
            <a:schemeClr val="tx1"/>
          </a:solidFill>
          <a:latin typeface="+mn-lt"/>
          <a:ea typeface="+mn-ea"/>
          <a:cs typeface="+mn-cs"/>
        </a:defRPr>
      </a:lvl8pPr>
      <a:lvl9pPr marL="15609457" algn="l" defTabSz="3902366"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43E921F6-4FF3-730F-750D-4C1614DBA0FE}"/>
                  </a:ext>
                </a:extLst>
              </p:cNvPr>
              <p:cNvGraphicFramePr>
                <a:graphicFrameLocks noGrp="1"/>
              </p:cNvGraphicFramePr>
              <p:nvPr>
                <p:extLst>
                  <p:ext uri="{D42A27DB-BD31-4B8C-83A1-F6EECF244321}">
                    <p14:modId xmlns:p14="http://schemas.microsoft.com/office/powerpoint/2010/main" val="1514917675"/>
                  </p:ext>
                </p:extLst>
              </p:nvPr>
            </p:nvGraphicFramePr>
            <p:xfrm>
              <a:off x="19621777" y="1494387"/>
              <a:ext cx="15570176" cy="14457746"/>
            </p:xfrm>
            <a:graphic>
              <a:graphicData uri="http://schemas.openxmlformats.org/drawingml/2006/table">
                <a:tbl>
                  <a:tblPr firstRow="1" bandRow="1">
                    <a:tableStyleId>{5C22544A-7EE6-4342-B048-85BDC9FD1C3A}</a:tableStyleId>
                  </a:tblPr>
                  <a:tblGrid>
                    <a:gridCol w="7785088">
                      <a:extLst>
                        <a:ext uri="{9D8B030D-6E8A-4147-A177-3AD203B41FA5}">
                          <a16:colId xmlns:a16="http://schemas.microsoft.com/office/drawing/2014/main" val="2653919572"/>
                        </a:ext>
                      </a:extLst>
                    </a:gridCol>
                    <a:gridCol w="7785088">
                      <a:extLst>
                        <a:ext uri="{9D8B030D-6E8A-4147-A177-3AD203B41FA5}">
                          <a16:colId xmlns:a16="http://schemas.microsoft.com/office/drawing/2014/main" val="954836475"/>
                        </a:ext>
                      </a:extLst>
                    </a:gridCol>
                  </a:tblGrid>
                  <a:tr h="5301043">
                    <a:tc>
                      <a:txBody>
                        <a:bodyPr/>
                        <a:lstStyle/>
                        <a:p>
                          <a:r>
                            <a:rPr lang="en-US" sz="3000" b="0" kern="1200" dirty="0">
                              <a:solidFill>
                                <a:schemeClr val="dk1"/>
                              </a:solidFill>
                              <a:latin typeface="+mn-lt"/>
                              <a:ea typeface="+mn-ea"/>
                              <a:cs typeface="+mn-cs"/>
                            </a:rPr>
                            <a:t>Bound-free absorption: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800" b="0" i="0" u="none" strike="noStrike" dirty="0">
                            <a:solidFill>
                              <a:srgbClr val="000000"/>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000" b="0" i="1" u="none" strike="noStrike" smtClean="0">
                                    <a:solidFill>
                                      <a:srgbClr val="000000"/>
                                    </a:solidFill>
                                    <a:effectLst/>
                                    <a:latin typeface="Cambria Math" panose="02040503050406030204" pitchFamily="18" charset="0"/>
                                  </a:rPr>
                                  <m:t>𝛼</m:t>
                                </m:r>
                                <m:r>
                                  <a:rPr lang="en-US" sz="3000" b="0" i="1" u="none" strike="noStrike" smtClean="0">
                                    <a:solidFill>
                                      <a:srgbClr val="000000"/>
                                    </a:solidFill>
                                    <a:effectLst/>
                                    <a:latin typeface="Cambria Math" panose="02040503050406030204" pitchFamily="18" charset="0"/>
                                  </a:rPr>
                                  <m:t>=</m:t>
                                </m:r>
                                <m:f>
                                  <m:fPr>
                                    <m:ctrlPr>
                                      <a:rPr lang="en-US" sz="3000" b="0" i="1" u="none" strike="noStrike" smtClean="0">
                                        <a:solidFill>
                                          <a:srgbClr val="000000"/>
                                        </a:solidFill>
                                        <a:effectLst/>
                                        <a:latin typeface="Cambria Math" panose="02040503050406030204" pitchFamily="18" charset="0"/>
                                      </a:rPr>
                                    </m:ctrlPr>
                                  </m:fPr>
                                  <m:num>
                                    <m:r>
                                      <a:rPr lang="en-US" sz="3000" b="0" i="1" u="none" strike="noStrike" smtClean="0">
                                        <a:solidFill>
                                          <a:srgbClr val="000000"/>
                                        </a:solidFill>
                                        <a:effectLst/>
                                        <a:latin typeface="Cambria Math" panose="02040503050406030204" pitchFamily="18" charset="0"/>
                                      </a:rPr>
                                      <m:t>64</m:t>
                                    </m:r>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𝜋</m:t>
                                        </m:r>
                                      </m:e>
                                      <m:sup>
                                        <m:r>
                                          <a:rPr lang="en-US" sz="3000" b="0" i="1" u="none" strike="noStrike" smtClean="0">
                                            <a:solidFill>
                                              <a:srgbClr val="000000"/>
                                            </a:solidFill>
                                            <a:effectLst/>
                                            <a:latin typeface="Cambria Math" panose="02040503050406030204" pitchFamily="18" charset="0"/>
                                          </a:rPr>
                                          <m:t>4</m:t>
                                        </m:r>
                                      </m:sup>
                                    </m:sSup>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𝑒</m:t>
                                        </m:r>
                                      </m:e>
                                      <m:sup>
                                        <m:r>
                                          <a:rPr lang="en-US" sz="3000" b="0" i="1" u="none" strike="noStrike" smtClean="0">
                                            <a:solidFill>
                                              <a:srgbClr val="000000"/>
                                            </a:solidFill>
                                            <a:effectLst/>
                                            <a:latin typeface="Cambria Math" panose="02040503050406030204" pitchFamily="18" charset="0"/>
                                          </a:rPr>
                                          <m:t>10</m:t>
                                        </m:r>
                                      </m:sup>
                                    </m:sSup>
                                    <m:sSub>
                                      <m:sSubPr>
                                        <m:ctrlPr>
                                          <a:rPr lang="en-US" sz="3000" b="0" i="1" u="none" strike="noStrike" smtClean="0">
                                            <a:solidFill>
                                              <a:srgbClr val="000000"/>
                                            </a:solidFill>
                                            <a:effectLst/>
                                            <a:latin typeface="Cambria Math" panose="02040503050406030204" pitchFamily="18" charset="0"/>
                                          </a:rPr>
                                        </m:ctrlPr>
                                      </m:sSubPr>
                                      <m:e>
                                        <m:r>
                                          <a:rPr lang="en-US" sz="3000" b="0" i="1" u="none" strike="noStrike" smtClean="0">
                                            <a:solidFill>
                                              <a:srgbClr val="000000"/>
                                            </a:solidFill>
                                            <a:effectLst/>
                                            <a:latin typeface="Cambria Math" panose="02040503050406030204" pitchFamily="18" charset="0"/>
                                          </a:rPr>
                                          <m:t>𝑚</m:t>
                                        </m:r>
                                      </m:e>
                                      <m:sub>
                                        <m:r>
                                          <a:rPr lang="en-US" sz="3000" b="0" i="1" u="none" strike="noStrike" smtClean="0">
                                            <a:solidFill>
                                              <a:srgbClr val="000000"/>
                                            </a:solidFill>
                                            <a:effectLst/>
                                            <a:latin typeface="Cambria Math" panose="02040503050406030204" pitchFamily="18" charset="0"/>
                                          </a:rPr>
                                          <m:t>𝑒</m:t>
                                        </m:r>
                                      </m:sub>
                                    </m:sSub>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𝑍</m:t>
                                        </m:r>
                                      </m:e>
                                      <m:sup>
                                        <m:r>
                                          <a:rPr lang="en-US" sz="3000" b="0" i="1" u="none" strike="noStrike" smtClean="0">
                                            <a:solidFill>
                                              <a:srgbClr val="000000"/>
                                            </a:solidFill>
                                            <a:effectLst/>
                                            <a:latin typeface="Cambria Math" panose="02040503050406030204" pitchFamily="18" charset="0"/>
                                          </a:rPr>
                                          <m:t>4</m:t>
                                        </m:r>
                                      </m:sup>
                                    </m:sSup>
                                  </m:num>
                                  <m:den>
                                    <m:r>
                                      <a:rPr lang="en-US" sz="3000" b="0" i="1" u="none" strike="noStrike" smtClean="0">
                                        <a:solidFill>
                                          <a:srgbClr val="000000"/>
                                        </a:solidFill>
                                        <a:effectLst/>
                                        <a:latin typeface="Cambria Math" panose="02040503050406030204" pitchFamily="18" charset="0"/>
                                      </a:rPr>
                                      <m:t>3</m:t>
                                    </m:r>
                                    <m:rad>
                                      <m:radPr>
                                        <m:degHide m:val="on"/>
                                        <m:ctrlPr>
                                          <a:rPr lang="en-US" sz="3000" b="0" i="1" u="none" strike="noStrike" smtClean="0">
                                            <a:solidFill>
                                              <a:srgbClr val="000000"/>
                                            </a:solidFill>
                                            <a:effectLst/>
                                            <a:latin typeface="Cambria Math" panose="02040503050406030204" pitchFamily="18" charset="0"/>
                                          </a:rPr>
                                        </m:ctrlPr>
                                      </m:radPr>
                                      <m:deg/>
                                      <m:e>
                                        <m:r>
                                          <a:rPr lang="en-US" sz="3000" b="0" i="1" u="none" strike="noStrike" smtClean="0">
                                            <a:solidFill>
                                              <a:srgbClr val="000000"/>
                                            </a:solidFill>
                                            <a:effectLst/>
                                            <a:latin typeface="Cambria Math" panose="02040503050406030204" pitchFamily="18" charset="0"/>
                                          </a:rPr>
                                          <m:t>3</m:t>
                                        </m:r>
                                      </m:e>
                                    </m:rad>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h</m:t>
                                        </m:r>
                                      </m:e>
                                      <m:sup>
                                        <m:r>
                                          <a:rPr lang="en-US" sz="3000" b="0" i="1" u="none" strike="noStrike" smtClean="0">
                                            <a:solidFill>
                                              <a:srgbClr val="000000"/>
                                            </a:solidFill>
                                            <a:effectLst/>
                                            <a:latin typeface="Cambria Math" panose="02040503050406030204" pitchFamily="18" charset="0"/>
                                          </a:rPr>
                                          <m:t>6</m:t>
                                        </m:r>
                                      </m:sup>
                                    </m:sSup>
                                    <m:r>
                                      <a:rPr lang="en-US" sz="3000" b="0" i="1" u="none" strike="noStrike" smtClean="0">
                                        <a:solidFill>
                                          <a:srgbClr val="000000"/>
                                        </a:solidFill>
                                        <a:effectLst/>
                                        <a:latin typeface="Cambria Math" panose="02040503050406030204" pitchFamily="18" charset="0"/>
                                      </a:rPr>
                                      <m:t>𝑐</m:t>
                                    </m:r>
                                    <m:sSubSup>
                                      <m:sSubSupPr>
                                        <m:ctrlPr>
                                          <a:rPr lang="en-US" sz="3000" b="0" i="1" u="none" strike="noStrike" smtClean="0">
                                            <a:solidFill>
                                              <a:srgbClr val="000000"/>
                                            </a:solidFill>
                                            <a:effectLst/>
                                            <a:latin typeface="Cambria Math" panose="02040503050406030204" pitchFamily="18" charset="0"/>
                                          </a:rPr>
                                        </m:ctrlPr>
                                      </m:sSubSupPr>
                                      <m:e>
                                        <m:r>
                                          <m:rPr>
                                            <m:sty m:val="p"/>
                                          </m:rPr>
                                          <a:rPr lang="en-US" sz="3000" b="0" i="0" u="none" strike="noStrike" smtClean="0">
                                            <a:solidFill>
                                              <a:srgbClr val="000000"/>
                                            </a:solidFill>
                                            <a:effectLst/>
                                            <a:latin typeface="Cambria Math" panose="02040503050406030204" pitchFamily="18" charset="0"/>
                                          </a:rPr>
                                          <m:t>n</m:t>
                                        </m:r>
                                      </m:e>
                                      <m:sub>
                                        <m:r>
                                          <m:rPr>
                                            <m:sty m:val="p"/>
                                          </m:rPr>
                                          <a:rPr lang="en-US" sz="3000" b="0" i="0" u="none" strike="noStrike" smtClean="0">
                                            <a:solidFill>
                                              <a:srgbClr val="000000"/>
                                            </a:solidFill>
                                            <a:effectLst/>
                                            <a:latin typeface="Cambria Math" panose="02040503050406030204" pitchFamily="18" charset="0"/>
                                          </a:rPr>
                                          <m:t>eff</m:t>
                                        </m:r>
                                      </m:sub>
                                      <m:sup>
                                        <m:r>
                                          <a:rPr lang="en-US" sz="3000" b="0" i="1" u="none" strike="noStrike" smtClean="0">
                                            <a:solidFill>
                                              <a:srgbClr val="000000"/>
                                            </a:solidFill>
                                            <a:effectLst/>
                                            <a:latin typeface="Cambria Math" panose="02040503050406030204" pitchFamily="18" charset="0"/>
                                          </a:rPr>
                                          <m:t>5</m:t>
                                        </m:r>
                                      </m:sup>
                                    </m:sSubSup>
                                  </m:den>
                                </m:f>
                                <m:r>
                                  <a:rPr lang="en-US" sz="3000" b="0" i="1" u="none" strike="noStrike" smtClean="0">
                                    <a:solidFill>
                                      <a:srgbClr val="000000"/>
                                    </a:solidFill>
                                    <a:effectLst/>
                                    <a:latin typeface="Cambria Math" panose="02040503050406030204" pitchFamily="18" charset="0"/>
                                  </a:rPr>
                                  <m:t>𝑛</m:t>
                                </m:r>
                              </m:oMath>
                            </m:oMathPara>
                          </a14:m>
                          <a:endParaRPr lang="en-US" sz="3000" b="0" i="0" u="none" strike="noStrike" dirty="0">
                            <a:solidFill>
                              <a:srgbClr val="000000"/>
                            </a:solidFill>
                            <a:effectLst/>
                          </a:endParaRPr>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000" b="0" kern="1200" dirty="0">
                              <a:solidFill>
                                <a:schemeClr val="dk1"/>
                              </a:solidFill>
                              <a:latin typeface="+mn-lt"/>
                              <a:ea typeface="+mn-ea"/>
                              <a:cs typeface="+mn-cs"/>
                            </a:rPr>
                            <a:t>Free-free absorption:</a:t>
                          </a:r>
                        </a:p>
                        <a:p>
                          <a:endParaRPr lang="en-US" sz="3000" b="0" kern="1200" dirty="0">
                            <a:solidFill>
                              <a:schemeClr val="dk1"/>
                            </a:solidFill>
                            <a:latin typeface="+mn-lt"/>
                            <a:ea typeface="+mn-ea"/>
                            <a:cs typeface="+mn-cs"/>
                          </a:endParaRPr>
                        </a:p>
                        <a:p>
                          <a:endParaRPr lang="en-US" sz="3000" b="0" kern="1200" dirty="0">
                            <a:solidFill>
                              <a:schemeClr val="dk1"/>
                            </a:solidFill>
                            <a:latin typeface="+mn-lt"/>
                            <a:ea typeface="+mn-ea"/>
                            <a:cs typeface="+mn-cs"/>
                          </a:endParaRPr>
                        </a:p>
                        <a:p>
                          <a:endParaRPr lang="en-US" sz="3000" b="0" kern="1200" dirty="0">
                            <a:solidFill>
                              <a:schemeClr val="dk1"/>
                            </a:solidFill>
                            <a:latin typeface="+mn-lt"/>
                            <a:ea typeface="+mn-ea"/>
                            <a:cs typeface="+mn-cs"/>
                          </a:endParaRPr>
                        </a:p>
                        <a:p>
                          <a:endParaRPr lang="en-US" sz="3000" b="0" kern="1200" dirty="0">
                            <a:solidFill>
                              <a:schemeClr val="dk1"/>
                            </a:solidFill>
                            <a:latin typeface="+mn-lt"/>
                            <a:ea typeface="+mn-ea"/>
                            <a:cs typeface="+mn-cs"/>
                          </a:endParaRPr>
                        </a:p>
                        <a:p>
                          <a:endParaRPr lang="en-US" sz="3000" b="0" kern="1200" dirty="0">
                            <a:solidFill>
                              <a:schemeClr val="dk1"/>
                            </a:solidFill>
                            <a:latin typeface="+mn-lt"/>
                            <a:ea typeface="+mn-ea"/>
                            <a:cs typeface="+mn-cs"/>
                          </a:endParaRPr>
                        </a:p>
                        <a:p>
                          <a:endParaRPr lang="en-US" sz="3000" b="0" i="1" u="none" strike="noStrike" dirty="0">
                            <a:solidFill>
                              <a:srgbClr val="000000"/>
                            </a:solidFill>
                            <a:effectLst/>
                            <a:latin typeface="Cambria Math" panose="02040503050406030204" pitchFamily="18" charset="0"/>
                          </a:endParaRPr>
                        </a:p>
                        <a:p>
                          <a:endParaRPr lang="en-US" sz="3000" b="0" i="1" u="none" strike="noStrike"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b="0" i="1" u="none" strike="noStrike" smtClean="0">
                                    <a:solidFill>
                                      <a:srgbClr val="000000"/>
                                    </a:solidFill>
                                    <a:effectLst/>
                                    <a:latin typeface="Cambria Math" panose="02040503050406030204" pitchFamily="18" charset="0"/>
                                  </a:rPr>
                                  <m:t>𝛼</m:t>
                                </m:r>
                                <m:r>
                                  <a:rPr lang="en-US" sz="3000" b="0" i="1" u="none" strike="noStrike" smtClean="0">
                                    <a:solidFill>
                                      <a:srgbClr val="000000"/>
                                    </a:solidFill>
                                    <a:effectLst/>
                                    <a:latin typeface="Cambria Math" panose="02040503050406030204" pitchFamily="18" charset="0"/>
                                  </a:rPr>
                                  <m:t>=</m:t>
                                </m:r>
                                <m:f>
                                  <m:fPr>
                                    <m:ctrlPr>
                                      <a:rPr lang="en-US" sz="3000" b="0" i="1" u="none" strike="noStrike" smtClean="0">
                                        <a:solidFill>
                                          <a:srgbClr val="000000"/>
                                        </a:solidFill>
                                        <a:effectLst/>
                                        <a:latin typeface="Cambria Math" panose="02040503050406030204" pitchFamily="18" charset="0"/>
                                      </a:rPr>
                                    </m:ctrlPr>
                                  </m:fPr>
                                  <m:num>
                                    <m:r>
                                      <a:rPr lang="en-US" sz="3000" b="0" i="1" u="none" strike="noStrike" smtClean="0">
                                        <a:solidFill>
                                          <a:srgbClr val="000000"/>
                                        </a:solidFill>
                                        <a:effectLst/>
                                        <a:latin typeface="Cambria Math" panose="02040503050406030204" pitchFamily="18" charset="0"/>
                                      </a:rPr>
                                      <m:t>4</m:t>
                                    </m:r>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𝑒</m:t>
                                        </m:r>
                                      </m:e>
                                      <m:sup>
                                        <m:r>
                                          <a:rPr lang="en-US" sz="3000" b="0" i="1" u="none" strike="noStrike" smtClean="0">
                                            <a:solidFill>
                                              <a:srgbClr val="000000"/>
                                            </a:solidFill>
                                            <a:effectLst/>
                                            <a:latin typeface="Cambria Math" panose="02040503050406030204" pitchFamily="18" charset="0"/>
                                          </a:rPr>
                                          <m:t>6</m:t>
                                        </m:r>
                                      </m:sup>
                                    </m:sSup>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𝑍</m:t>
                                        </m:r>
                                      </m:e>
                                      <m:sup>
                                        <m:r>
                                          <a:rPr lang="en-US" sz="3000" b="0" i="1" u="none" strike="noStrike" smtClean="0">
                                            <a:solidFill>
                                              <a:srgbClr val="000000"/>
                                            </a:solidFill>
                                            <a:effectLst/>
                                            <a:latin typeface="Cambria Math" panose="02040503050406030204" pitchFamily="18" charset="0"/>
                                          </a:rPr>
                                          <m:t>2</m:t>
                                        </m:r>
                                      </m:sup>
                                    </m:sSup>
                                    <m:r>
                                      <a:rPr lang="en-US" sz="3000" b="0" i="1" u="none" strike="noStrike" smtClean="0">
                                        <a:solidFill>
                                          <a:srgbClr val="000000"/>
                                        </a:solidFill>
                                        <a:effectLst/>
                                        <a:latin typeface="Cambria Math" panose="02040503050406030204" pitchFamily="18" charset="0"/>
                                      </a:rPr>
                                      <m:t>𝑛</m:t>
                                    </m:r>
                                  </m:num>
                                  <m:den>
                                    <m:r>
                                      <a:rPr lang="en-US" sz="3000" b="0" i="1" u="none" strike="noStrike" smtClean="0">
                                        <a:solidFill>
                                          <a:srgbClr val="000000"/>
                                        </a:solidFill>
                                        <a:effectLst/>
                                        <a:latin typeface="Cambria Math" panose="02040503050406030204" pitchFamily="18" charset="0"/>
                                      </a:rPr>
                                      <m:t>3</m:t>
                                    </m:r>
                                    <m:r>
                                      <a:rPr lang="en-US" sz="3000" b="0" i="1" u="none" strike="noStrike" smtClean="0">
                                        <a:solidFill>
                                          <a:srgbClr val="000000"/>
                                        </a:solidFill>
                                        <a:effectLst/>
                                        <a:latin typeface="Cambria Math" panose="02040503050406030204" pitchFamily="18" charset="0"/>
                                      </a:rPr>
                                      <m:t>h𝑐</m:t>
                                    </m:r>
                                    <m:sSup>
                                      <m:sSupPr>
                                        <m:ctrlPr>
                                          <a:rPr lang="en-US" sz="3000" b="0" i="1" u="none" strike="noStrike" smtClean="0">
                                            <a:solidFill>
                                              <a:srgbClr val="000000"/>
                                            </a:solidFill>
                                            <a:effectLst/>
                                            <a:latin typeface="Cambria Math" panose="02040503050406030204" pitchFamily="18" charset="0"/>
                                          </a:rPr>
                                        </m:ctrlPr>
                                      </m:sSupPr>
                                      <m:e>
                                        <m:r>
                                          <a:rPr lang="en-US" sz="3000" b="0" i="1" u="none" strike="noStrike" smtClean="0">
                                            <a:solidFill>
                                              <a:srgbClr val="000000"/>
                                            </a:solidFill>
                                            <a:effectLst/>
                                            <a:latin typeface="Cambria Math" panose="02040503050406030204" pitchFamily="18" charset="0"/>
                                          </a:rPr>
                                          <m:t>𝜈</m:t>
                                        </m:r>
                                      </m:e>
                                      <m:sup>
                                        <m:r>
                                          <a:rPr lang="en-US" sz="3000" b="0" i="1" u="none" strike="noStrike" smtClean="0">
                                            <a:solidFill>
                                              <a:srgbClr val="000000"/>
                                            </a:solidFill>
                                            <a:effectLst/>
                                            <a:latin typeface="Cambria Math" panose="02040503050406030204" pitchFamily="18" charset="0"/>
                                          </a:rPr>
                                          <m:t>3</m:t>
                                        </m:r>
                                      </m:sup>
                                    </m:sSup>
                                  </m:den>
                                </m:f>
                                <m:rad>
                                  <m:radPr>
                                    <m:degHide m:val="on"/>
                                    <m:ctrlPr>
                                      <a:rPr lang="en-US" sz="3000" b="0" i="1" u="none" strike="noStrike" smtClean="0">
                                        <a:solidFill>
                                          <a:srgbClr val="000000"/>
                                        </a:solidFill>
                                        <a:effectLst/>
                                        <a:latin typeface="Cambria Math" panose="02040503050406030204" pitchFamily="18" charset="0"/>
                                      </a:rPr>
                                    </m:ctrlPr>
                                  </m:radPr>
                                  <m:deg/>
                                  <m:e>
                                    <m:f>
                                      <m:fPr>
                                        <m:ctrlPr>
                                          <a:rPr lang="en-US" sz="3000" b="0" i="1" u="none" strike="noStrike" smtClean="0">
                                            <a:solidFill>
                                              <a:srgbClr val="000000"/>
                                            </a:solidFill>
                                            <a:effectLst/>
                                            <a:latin typeface="Cambria Math" panose="02040503050406030204" pitchFamily="18" charset="0"/>
                                          </a:rPr>
                                        </m:ctrlPr>
                                      </m:fPr>
                                      <m:num>
                                        <m:r>
                                          <a:rPr lang="en-US" sz="3000" b="0" i="1" u="none" strike="noStrike" smtClean="0">
                                            <a:solidFill>
                                              <a:srgbClr val="000000"/>
                                            </a:solidFill>
                                            <a:effectLst/>
                                            <a:latin typeface="Cambria Math" panose="02040503050406030204" pitchFamily="18" charset="0"/>
                                          </a:rPr>
                                          <m:t>2</m:t>
                                        </m:r>
                                        <m:r>
                                          <a:rPr lang="en-US" sz="3000" b="0" i="1" u="none" strike="noStrike" smtClean="0">
                                            <a:solidFill>
                                              <a:srgbClr val="000000"/>
                                            </a:solidFill>
                                            <a:effectLst/>
                                            <a:latin typeface="Cambria Math" panose="02040503050406030204" pitchFamily="18" charset="0"/>
                                          </a:rPr>
                                          <m:t>𝜋</m:t>
                                        </m:r>
                                      </m:num>
                                      <m:den>
                                        <m:r>
                                          <a:rPr lang="en-US" sz="3000" b="0" i="1" u="none" strike="noStrike" smtClean="0">
                                            <a:solidFill>
                                              <a:srgbClr val="000000"/>
                                            </a:solidFill>
                                            <a:effectLst/>
                                            <a:latin typeface="Cambria Math" panose="02040503050406030204" pitchFamily="18" charset="0"/>
                                          </a:rPr>
                                          <m:t>3</m:t>
                                        </m:r>
                                        <m:sSubSup>
                                          <m:sSubSupPr>
                                            <m:ctrlPr>
                                              <a:rPr lang="en-US" sz="3000" b="0" i="1" u="none" strike="noStrike" smtClean="0">
                                                <a:solidFill>
                                                  <a:srgbClr val="000000"/>
                                                </a:solidFill>
                                                <a:effectLst/>
                                                <a:latin typeface="Cambria Math" panose="02040503050406030204" pitchFamily="18" charset="0"/>
                                              </a:rPr>
                                            </m:ctrlPr>
                                          </m:sSubSupPr>
                                          <m:e>
                                            <m:r>
                                              <a:rPr lang="en-US" sz="3000" b="0" i="1" u="none" strike="noStrike" smtClean="0">
                                                <a:solidFill>
                                                  <a:srgbClr val="000000"/>
                                                </a:solidFill>
                                                <a:effectLst/>
                                                <a:latin typeface="Cambria Math" panose="02040503050406030204" pitchFamily="18" charset="0"/>
                                              </a:rPr>
                                              <m:t>𝑚</m:t>
                                            </m:r>
                                          </m:e>
                                          <m:sub>
                                            <m:r>
                                              <a:rPr lang="en-US" sz="3000" b="0" i="1" u="none" strike="noStrike" smtClean="0">
                                                <a:solidFill>
                                                  <a:srgbClr val="000000"/>
                                                </a:solidFill>
                                                <a:effectLst/>
                                                <a:latin typeface="Cambria Math" panose="02040503050406030204" pitchFamily="18" charset="0"/>
                                              </a:rPr>
                                              <m:t>𝑒</m:t>
                                            </m:r>
                                          </m:sub>
                                          <m:sup>
                                            <m:r>
                                              <a:rPr lang="en-US" sz="3000" b="0" i="1" u="none" strike="noStrike" smtClean="0">
                                                <a:solidFill>
                                                  <a:srgbClr val="000000"/>
                                                </a:solidFill>
                                                <a:effectLst/>
                                                <a:latin typeface="Cambria Math" panose="02040503050406030204" pitchFamily="18" charset="0"/>
                                              </a:rPr>
                                              <m:t>3</m:t>
                                            </m:r>
                                          </m:sup>
                                        </m:sSubSup>
                                        <m:sSub>
                                          <m:sSubPr>
                                            <m:ctrlPr>
                                              <a:rPr lang="en-US" sz="3000" b="0" i="1" u="none" strike="noStrike" smtClean="0">
                                                <a:solidFill>
                                                  <a:srgbClr val="000000"/>
                                                </a:solidFill>
                                                <a:effectLst/>
                                                <a:latin typeface="Cambria Math" panose="02040503050406030204" pitchFamily="18" charset="0"/>
                                              </a:rPr>
                                            </m:ctrlPr>
                                          </m:sSubPr>
                                          <m:e>
                                            <m:r>
                                              <a:rPr lang="en-US" sz="3000" b="0" i="1" u="none" strike="noStrike" smtClean="0">
                                                <a:solidFill>
                                                  <a:srgbClr val="000000"/>
                                                </a:solidFill>
                                                <a:effectLst/>
                                                <a:latin typeface="Cambria Math" panose="02040503050406030204" pitchFamily="18" charset="0"/>
                                              </a:rPr>
                                              <m:t>𝑘</m:t>
                                            </m:r>
                                          </m:e>
                                          <m:sub>
                                            <m:r>
                                              <a:rPr lang="en-US" sz="3000" b="0" i="1" u="none" strike="noStrike" smtClean="0">
                                                <a:solidFill>
                                                  <a:srgbClr val="000000"/>
                                                </a:solidFill>
                                                <a:effectLst/>
                                                <a:latin typeface="Cambria Math" panose="02040503050406030204" pitchFamily="18" charset="0"/>
                                              </a:rPr>
                                              <m:t>𝐵</m:t>
                                            </m:r>
                                          </m:sub>
                                        </m:sSub>
                                        <m:r>
                                          <a:rPr lang="en-US" sz="3000" b="0" i="1" u="none" strike="noStrike" smtClean="0">
                                            <a:solidFill>
                                              <a:srgbClr val="000000"/>
                                            </a:solidFill>
                                            <a:effectLst/>
                                            <a:latin typeface="Cambria Math" panose="02040503050406030204" pitchFamily="18" charset="0"/>
                                          </a:rPr>
                                          <m:t>𝑇</m:t>
                                        </m:r>
                                      </m:den>
                                    </m:f>
                                  </m:e>
                                </m:rad>
                              </m:oMath>
                            </m:oMathPara>
                          </a14:m>
                          <a:endParaRPr lang="en-US" sz="3000" b="0" kern="1200" dirty="0">
                            <a:solidFill>
                              <a:schemeClr val="dk1"/>
                            </a:solidFill>
                            <a:latin typeface="+mn-lt"/>
                            <a:ea typeface="+mn-ea"/>
                            <a:cs typeface="+mn-cs"/>
                          </a:endParaRPr>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7700236"/>
                      </a:ext>
                    </a:extLst>
                  </a:tr>
                  <a:tr h="4627183">
                    <a:tc>
                      <a:txBody>
                        <a:bodyPr/>
                        <a:lstStyle/>
                        <a:p>
                          <a:r>
                            <a:rPr lang="en-US" sz="3000" dirty="0"/>
                            <a:t>Rayleigh scattering:</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14:m>
                            <m:oMathPara xmlns:m="http://schemas.openxmlformats.org/officeDocument/2006/math">
                              <m:oMathParaPr>
                                <m:jc m:val="centerGroup"/>
                              </m:oMathParaPr>
                              <m:oMath xmlns:m="http://schemas.openxmlformats.org/officeDocument/2006/math">
                                <m:r>
                                  <a:rPr lang="en-US" sz="1700" b="0" i="1" u="none" strike="noStrike" smtClean="0">
                                    <a:solidFill>
                                      <a:srgbClr val="000000"/>
                                    </a:solidFill>
                                    <a:effectLst/>
                                    <a:latin typeface="Cambria Math" panose="02040503050406030204" pitchFamily="18" charset="0"/>
                                  </a:rPr>
                                  <m:t>𝛼</m:t>
                                </m:r>
                                <m:r>
                                  <a:rPr lang="en-US" sz="1700" b="0" i="1" u="none" strike="noStrike" smtClean="0">
                                    <a:solidFill>
                                      <a:srgbClr val="000000"/>
                                    </a:solidFill>
                                    <a:effectLst/>
                                    <a:latin typeface="Cambria Math" panose="02040503050406030204" pitchFamily="18" charset="0"/>
                                  </a:rPr>
                                  <m:t>=</m:t>
                                </m:r>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𝜎</m:t>
                                    </m:r>
                                  </m:e>
                                  <m:sub>
                                    <m:r>
                                      <a:rPr lang="en-US" sz="1700" b="0" i="1" u="none" strike="noStrike" smtClean="0">
                                        <a:solidFill>
                                          <a:srgbClr val="000000"/>
                                        </a:solidFill>
                                        <a:effectLst/>
                                        <a:latin typeface="Cambria Math" panose="02040503050406030204" pitchFamily="18" charset="0"/>
                                      </a:rPr>
                                      <m:t>𝑇</m:t>
                                    </m:r>
                                  </m:sub>
                                </m:sSub>
                                <m:r>
                                  <a:rPr lang="en-US" sz="1700" b="0" i="1" u="none" strike="noStrike" smtClean="0">
                                    <a:solidFill>
                                      <a:srgbClr val="000000"/>
                                    </a:solidFill>
                                    <a:effectLst/>
                                    <a:latin typeface="Cambria Math" panose="02040503050406030204" pitchFamily="18" charset="0"/>
                                  </a:rPr>
                                  <m:t>𝑛</m:t>
                                </m:r>
                                <m:d>
                                  <m:dPr>
                                    <m:ctrlPr>
                                      <a:rPr lang="en-US" sz="1700" b="0" i="1" u="none" strike="noStrike" smtClean="0">
                                        <a:solidFill>
                                          <a:srgbClr val="000000"/>
                                        </a:solidFill>
                                        <a:effectLst/>
                                        <a:latin typeface="Cambria Math" panose="02040503050406030204" pitchFamily="18" charset="0"/>
                                      </a:rPr>
                                    </m:ctrlPr>
                                  </m:dPr>
                                  <m:e>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𝑐</m:t>
                                        </m:r>
                                      </m:e>
                                      <m:sub>
                                        <m:r>
                                          <a:rPr lang="en-US" sz="1700" b="0" i="1" u="none" strike="noStrike" smtClean="0">
                                            <a:solidFill>
                                              <a:srgbClr val="000000"/>
                                            </a:solidFill>
                                            <a:effectLst/>
                                            <a:latin typeface="Cambria Math" panose="02040503050406030204" pitchFamily="18" charset="0"/>
                                          </a:rPr>
                                          <m:t>4</m:t>
                                        </m:r>
                                      </m:sub>
                                    </m:sSub>
                                    <m:sSup>
                                      <m:sSupPr>
                                        <m:ctrlPr>
                                          <a:rPr lang="en-US" sz="1700" b="0" i="1" u="none" strike="noStrike" smtClean="0">
                                            <a:solidFill>
                                              <a:srgbClr val="000000"/>
                                            </a:solidFill>
                                            <a:effectLst/>
                                            <a:latin typeface="Cambria Math" panose="02040503050406030204" pitchFamily="18" charset="0"/>
                                          </a:rPr>
                                        </m:ctrlPr>
                                      </m:sSupPr>
                                      <m:e>
                                        <m:d>
                                          <m:dPr>
                                            <m:ctrlPr>
                                              <a:rPr lang="en-US" sz="1700" b="0" i="1" u="none" strike="noStrike" smtClean="0">
                                                <a:solidFill>
                                                  <a:srgbClr val="000000"/>
                                                </a:solidFill>
                                                <a:effectLst/>
                                                <a:latin typeface="Cambria Math" panose="02040503050406030204" pitchFamily="18" charset="0"/>
                                              </a:rPr>
                                            </m:ctrlPr>
                                          </m:dPr>
                                          <m:e>
                                            <m:f>
                                              <m:fPr>
                                                <m:ctrlPr>
                                                  <a:rPr lang="en-US" sz="1700" b="0" i="1" u="none" strike="noStrike" smtClean="0">
                                                    <a:solidFill>
                                                      <a:srgbClr val="000000"/>
                                                    </a:solidFill>
                                                    <a:effectLst/>
                                                    <a:latin typeface="Cambria Math" panose="02040503050406030204" pitchFamily="18" charset="0"/>
                                                  </a:rPr>
                                                </m:ctrlPr>
                                              </m:fPr>
                                              <m:num>
                                                <m:r>
                                                  <a:rPr lang="en-US" sz="1700" b="0" i="1" u="none" strike="noStrike" smtClean="0">
                                                    <a:solidFill>
                                                      <a:srgbClr val="000000"/>
                                                    </a:solidFill>
                                                    <a:effectLst/>
                                                    <a:latin typeface="Cambria Math" panose="02040503050406030204" pitchFamily="18" charset="0"/>
                                                  </a:rPr>
                                                  <m:t>𝜈</m:t>
                                                </m:r>
                                              </m:num>
                                              <m:den>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2</m:t>
                                                    </m:r>
                                                    <m:r>
                                                      <a:rPr lang="en-US" sz="1700" b="0" i="1" u="none" strike="noStrike" smtClean="0">
                                                        <a:solidFill>
                                                          <a:srgbClr val="000000"/>
                                                        </a:solidFill>
                                                        <a:effectLst/>
                                                        <a:latin typeface="Cambria Math" panose="02040503050406030204" pitchFamily="18" charset="0"/>
                                                      </a:rPr>
                                                      <m:t>𝜈</m:t>
                                                    </m:r>
                                                  </m:e>
                                                  <m:sub>
                                                    <m:r>
                                                      <a:rPr lang="en-US" sz="1700" b="0" i="1" u="none" strike="noStrike" smtClean="0">
                                                        <a:solidFill>
                                                          <a:srgbClr val="000000"/>
                                                        </a:solidFill>
                                                        <a:effectLst/>
                                                        <a:latin typeface="Cambria Math" panose="02040503050406030204" pitchFamily="18" charset="0"/>
                                                      </a:rPr>
                                                      <m:t>𝐻</m:t>
                                                    </m:r>
                                                  </m:sub>
                                                </m:sSub>
                                              </m:den>
                                            </m:f>
                                          </m:e>
                                        </m:d>
                                      </m:e>
                                      <m:sup>
                                        <m:r>
                                          <a:rPr lang="en-US" sz="1700" b="0" i="1" u="none" strike="noStrike" smtClean="0">
                                            <a:solidFill>
                                              <a:srgbClr val="000000"/>
                                            </a:solidFill>
                                            <a:effectLst/>
                                            <a:latin typeface="Cambria Math" panose="02040503050406030204" pitchFamily="18" charset="0"/>
                                          </a:rPr>
                                          <m:t>4</m:t>
                                        </m:r>
                                      </m:sup>
                                    </m:sSup>
                                    <m:r>
                                      <a:rPr lang="en-US" sz="1700" b="0" i="1" u="none" strike="noStrike" smtClean="0">
                                        <a:solidFill>
                                          <a:srgbClr val="000000"/>
                                        </a:solidFill>
                                        <a:effectLst/>
                                        <a:latin typeface="Cambria Math" panose="02040503050406030204" pitchFamily="18" charset="0"/>
                                      </a:rPr>
                                      <m:t>+</m:t>
                                    </m:r>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𝑐</m:t>
                                        </m:r>
                                      </m:e>
                                      <m:sub>
                                        <m:r>
                                          <a:rPr lang="en-US" sz="1700" b="0" i="1" u="none" strike="noStrike" smtClean="0">
                                            <a:solidFill>
                                              <a:srgbClr val="000000"/>
                                            </a:solidFill>
                                            <a:effectLst/>
                                            <a:latin typeface="Cambria Math" panose="02040503050406030204" pitchFamily="18" charset="0"/>
                                          </a:rPr>
                                          <m:t>6</m:t>
                                        </m:r>
                                      </m:sub>
                                    </m:sSub>
                                    <m:sSup>
                                      <m:sSupPr>
                                        <m:ctrlPr>
                                          <a:rPr lang="en-US" sz="1700" b="0" i="1" u="none" strike="noStrike" smtClean="0">
                                            <a:solidFill>
                                              <a:srgbClr val="000000"/>
                                            </a:solidFill>
                                            <a:effectLst/>
                                            <a:latin typeface="Cambria Math" panose="02040503050406030204" pitchFamily="18" charset="0"/>
                                          </a:rPr>
                                        </m:ctrlPr>
                                      </m:sSupPr>
                                      <m:e>
                                        <m:d>
                                          <m:dPr>
                                            <m:ctrlPr>
                                              <a:rPr lang="en-US" sz="1700" b="0" i="1" u="none" strike="noStrike" smtClean="0">
                                                <a:solidFill>
                                                  <a:srgbClr val="000000"/>
                                                </a:solidFill>
                                                <a:effectLst/>
                                                <a:latin typeface="Cambria Math" panose="02040503050406030204" pitchFamily="18" charset="0"/>
                                              </a:rPr>
                                            </m:ctrlPr>
                                          </m:dPr>
                                          <m:e>
                                            <m:f>
                                              <m:fPr>
                                                <m:ctrlPr>
                                                  <a:rPr lang="en-US" sz="1700" b="0" i="1" u="none" strike="noStrike" smtClean="0">
                                                    <a:solidFill>
                                                      <a:srgbClr val="000000"/>
                                                    </a:solidFill>
                                                    <a:effectLst/>
                                                    <a:latin typeface="Cambria Math" panose="02040503050406030204" pitchFamily="18" charset="0"/>
                                                  </a:rPr>
                                                </m:ctrlPr>
                                              </m:fPr>
                                              <m:num>
                                                <m:r>
                                                  <a:rPr lang="en-US" sz="1700" b="0" i="1" u="none" strike="noStrike" smtClean="0">
                                                    <a:solidFill>
                                                      <a:srgbClr val="000000"/>
                                                    </a:solidFill>
                                                    <a:effectLst/>
                                                    <a:latin typeface="Cambria Math" panose="02040503050406030204" pitchFamily="18" charset="0"/>
                                                  </a:rPr>
                                                  <m:t>𝜈</m:t>
                                                </m:r>
                                              </m:num>
                                              <m:den>
                                                <m:r>
                                                  <a:rPr lang="en-US" sz="1700" b="0" i="1" u="none" strike="noStrike" smtClean="0">
                                                    <a:solidFill>
                                                      <a:srgbClr val="000000"/>
                                                    </a:solidFill>
                                                    <a:effectLst/>
                                                    <a:latin typeface="Cambria Math" panose="02040503050406030204" pitchFamily="18" charset="0"/>
                                                  </a:rPr>
                                                  <m:t>2</m:t>
                                                </m:r>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𝜈</m:t>
                                                    </m:r>
                                                  </m:e>
                                                  <m:sub>
                                                    <m:r>
                                                      <a:rPr lang="en-US" sz="1700" b="0" i="1" u="none" strike="noStrike" smtClean="0">
                                                        <a:solidFill>
                                                          <a:srgbClr val="000000"/>
                                                        </a:solidFill>
                                                        <a:effectLst/>
                                                        <a:latin typeface="Cambria Math" panose="02040503050406030204" pitchFamily="18" charset="0"/>
                                                      </a:rPr>
                                                      <m:t>𝐻</m:t>
                                                    </m:r>
                                                  </m:sub>
                                                </m:sSub>
                                              </m:den>
                                            </m:f>
                                          </m:e>
                                        </m:d>
                                      </m:e>
                                      <m:sup>
                                        <m:r>
                                          <a:rPr lang="en-US" sz="1700" b="0" i="1" u="none" strike="noStrike" smtClean="0">
                                            <a:solidFill>
                                              <a:srgbClr val="000000"/>
                                            </a:solidFill>
                                            <a:effectLst/>
                                            <a:latin typeface="Cambria Math" panose="02040503050406030204" pitchFamily="18" charset="0"/>
                                          </a:rPr>
                                          <m:t>6</m:t>
                                        </m:r>
                                      </m:sup>
                                    </m:sSup>
                                    <m:r>
                                      <a:rPr lang="en-US" sz="1700" b="0" i="1" u="none" strike="noStrike" smtClean="0">
                                        <a:solidFill>
                                          <a:srgbClr val="000000"/>
                                        </a:solidFill>
                                        <a:effectLst/>
                                        <a:latin typeface="Cambria Math" panose="02040503050406030204" pitchFamily="18" charset="0"/>
                                      </a:rPr>
                                      <m:t>+</m:t>
                                    </m:r>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𝑐</m:t>
                                        </m:r>
                                      </m:e>
                                      <m:sub>
                                        <m:r>
                                          <a:rPr lang="en-US" sz="1700" b="0" i="1" u="none" strike="noStrike" smtClean="0">
                                            <a:solidFill>
                                              <a:srgbClr val="000000"/>
                                            </a:solidFill>
                                            <a:effectLst/>
                                            <a:latin typeface="Cambria Math" panose="02040503050406030204" pitchFamily="18" charset="0"/>
                                          </a:rPr>
                                          <m:t>8</m:t>
                                        </m:r>
                                      </m:sub>
                                    </m:sSub>
                                    <m:sSup>
                                      <m:sSupPr>
                                        <m:ctrlPr>
                                          <a:rPr lang="en-US" sz="1700" b="0" i="1" u="none" strike="noStrike" smtClean="0">
                                            <a:solidFill>
                                              <a:srgbClr val="000000"/>
                                            </a:solidFill>
                                            <a:effectLst/>
                                            <a:latin typeface="Cambria Math" panose="02040503050406030204" pitchFamily="18" charset="0"/>
                                          </a:rPr>
                                        </m:ctrlPr>
                                      </m:sSupPr>
                                      <m:e>
                                        <m:d>
                                          <m:dPr>
                                            <m:ctrlPr>
                                              <a:rPr lang="en-US" sz="1700" b="0" i="1" u="none" strike="noStrike" smtClean="0">
                                                <a:solidFill>
                                                  <a:srgbClr val="000000"/>
                                                </a:solidFill>
                                                <a:effectLst/>
                                                <a:latin typeface="Cambria Math" panose="02040503050406030204" pitchFamily="18" charset="0"/>
                                              </a:rPr>
                                            </m:ctrlPr>
                                          </m:dPr>
                                          <m:e>
                                            <m:f>
                                              <m:fPr>
                                                <m:ctrlPr>
                                                  <a:rPr lang="en-US" sz="1700" b="0" i="1" u="none" strike="noStrike" smtClean="0">
                                                    <a:solidFill>
                                                      <a:srgbClr val="000000"/>
                                                    </a:solidFill>
                                                    <a:effectLst/>
                                                    <a:latin typeface="Cambria Math" panose="02040503050406030204" pitchFamily="18" charset="0"/>
                                                  </a:rPr>
                                                </m:ctrlPr>
                                              </m:fPr>
                                              <m:num>
                                                <m:r>
                                                  <a:rPr lang="en-US" sz="1700" b="0" i="1" u="none" strike="noStrike" smtClean="0">
                                                    <a:solidFill>
                                                      <a:srgbClr val="000000"/>
                                                    </a:solidFill>
                                                    <a:effectLst/>
                                                    <a:latin typeface="Cambria Math" panose="02040503050406030204" pitchFamily="18" charset="0"/>
                                                  </a:rPr>
                                                  <m:t>𝜈</m:t>
                                                </m:r>
                                              </m:num>
                                              <m:den>
                                                <m:r>
                                                  <a:rPr lang="en-US" sz="1700" b="0" i="1" u="none" strike="noStrike" smtClean="0">
                                                    <a:solidFill>
                                                      <a:srgbClr val="000000"/>
                                                    </a:solidFill>
                                                    <a:effectLst/>
                                                    <a:latin typeface="Cambria Math" panose="02040503050406030204" pitchFamily="18" charset="0"/>
                                                  </a:rPr>
                                                  <m:t>2</m:t>
                                                </m:r>
                                                <m:sSub>
                                                  <m:sSubPr>
                                                    <m:ctrlPr>
                                                      <a:rPr lang="en-US" sz="1700" b="0" i="1" u="none" strike="noStrike" smtClean="0">
                                                        <a:solidFill>
                                                          <a:srgbClr val="000000"/>
                                                        </a:solidFill>
                                                        <a:effectLst/>
                                                        <a:latin typeface="Cambria Math" panose="02040503050406030204" pitchFamily="18" charset="0"/>
                                                      </a:rPr>
                                                    </m:ctrlPr>
                                                  </m:sSubPr>
                                                  <m:e>
                                                    <m:r>
                                                      <a:rPr lang="en-US" sz="1700" b="0" i="1" u="none" strike="noStrike" smtClean="0">
                                                        <a:solidFill>
                                                          <a:srgbClr val="000000"/>
                                                        </a:solidFill>
                                                        <a:effectLst/>
                                                        <a:latin typeface="Cambria Math" panose="02040503050406030204" pitchFamily="18" charset="0"/>
                                                      </a:rPr>
                                                      <m:t>𝜈</m:t>
                                                    </m:r>
                                                  </m:e>
                                                  <m:sub>
                                                    <m:r>
                                                      <a:rPr lang="en-US" sz="1700" b="0" i="1" u="none" strike="noStrike" smtClean="0">
                                                        <a:solidFill>
                                                          <a:srgbClr val="000000"/>
                                                        </a:solidFill>
                                                        <a:effectLst/>
                                                        <a:latin typeface="Cambria Math" panose="02040503050406030204" pitchFamily="18" charset="0"/>
                                                      </a:rPr>
                                                      <m:t>𝐻</m:t>
                                                    </m:r>
                                                  </m:sub>
                                                </m:sSub>
                                              </m:den>
                                            </m:f>
                                          </m:e>
                                        </m:d>
                                      </m:e>
                                      <m:sup>
                                        <m:r>
                                          <a:rPr lang="en-US" sz="1700" b="0" i="1" u="none" strike="noStrike" smtClean="0">
                                            <a:solidFill>
                                              <a:srgbClr val="000000"/>
                                            </a:solidFill>
                                            <a:effectLst/>
                                            <a:latin typeface="Cambria Math" panose="02040503050406030204" pitchFamily="18" charset="0"/>
                                          </a:rPr>
                                          <m:t>8</m:t>
                                        </m:r>
                                      </m:sup>
                                    </m:sSup>
                                  </m:e>
                                </m:d>
                              </m:oMath>
                            </m:oMathPara>
                          </a14:m>
                          <a:endParaRPr lang="en-US" sz="1700" dirty="0"/>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000" dirty="0"/>
                            <a:t>Electron scattering:</a:t>
                          </a:r>
                        </a:p>
                        <a:p>
                          <a:endParaRPr lang="en-US" sz="3000" dirty="0"/>
                        </a:p>
                        <a:p>
                          <a:endParaRPr lang="en-US" sz="3000" dirty="0"/>
                        </a:p>
                        <a:p>
                          <a:endParaRPr lang="en-US" sz="3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0" u="none" strike="noStrike" dirty="0">
                            <a:solidFill>
                              <a:schemeClr val="dk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b="0" i="1" u="none" strike="noStrike" dirty="0">
                            <a:solidFill>
                              <a:srgbClr val="000000"/>
                            </a:solidFill>
                            <a:effectLst/>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000" b="0" i="1" u="none" strike="noStrike" smtClean="0">
                                    <a:solidFill>
                                      <a:srgbClr val="000000"/>
                                    </a:solidFill>
                                    <a:effectLst/>
                                    <a:latin typeface="Cambria Math" panose="02040503050406030204" pitchFamily="18" charset="0"/>
                                  </a:rPr>
                                  <m:t>𝛼</m:t>
                                </m:r>
                                <m:r>
                                  <a:rPr lang="en-US" sz="3000" b="0" i="1" u="none" strike="noStrike" smtClean="0">
                                    <a:solidFill>
                                      <a:srgbClr val="000000"/>
                                    </a:solidFill>
                                    <a:effectLst/>
                                    <a:latin typeface="Cambria Math" panose="02040503050406030204" pitchFamily="18" charset="0"/>
                                  </a:rPr>
                                  <m:t>=</m:t>
                                </m:r>
                                <m:sSub>
                                  <m:sSubPr>
                                    <m:ctrlPr>
                                      <a:rPr lang="en-US" sz="3000" b="0" i="1" u="none" strike="noStrike" smtClean="0">
                                        <a:solidFill>
                                          <a:srgbClr val="000000"/>
                                        </a:solidFill>
                                        <a:effectLst/>
                                        <a:latin typeface="Cambria Math" panose="02040503050406030204" pitchFamily="18" charset="0"/>
                                      </a:rPr>
                                    </m:ctrlPr>
                                  </m:sSubPr>
                                  <m:e>
                                    <m:r>
                                      <a:rPr lang="en-US" sz="3000" b="0" i="1" u="none" strike="noStrike" smtClean="0">
                                        <a:solidFill>
                                          <a:srgbClr val="000000"/>
                                        </a:solidFill>
                                        <a:effectLst/>
                                        <a:latin typeface="Cambria Math" panose="02040503050406030204" pitchFamily="18" charset="0"/>
                                      </a:rPr>
                                      <m:t>𝜎</m:t>
                                    </m:r>
                                  </m:e>
                                  <m:sub>
                                    <m:r>
                                      <a:rPr lang="en-US" sz="3000" b="0" i="1" u="none" strike="noStrike" smtClean="0">
                                        <a:solidFill>
                                          <a:srgbClr val="000000"/>
                                        </a:solidFill>
                                        <a:effectLst/>
                                        <a:latin typeface="Cambria Math" panose="02040503050406030204" pitchFamily="18" charset="0"/>
                                      </a:rPr>
                                      <m:t>𝑇</m:t>
                                    </m:r>
                                  </m:sub>
                                </m:sSub>
                                <m:sSub>
                                  <m:sSubPr>
                                    <m:ctrlPr>
                                      <a:rPr lang="en-US" sz="3000" b="0" i="1" u="none" strike="noStrike" smtClean="0">
                                        <a:solidFill>
                                          <a:srgbClr val="000000"/>
                                        </a:solidFill>
                                        <a:effectLst/>
                                        <a:latin typeface="Cambria Math" panose="02040503050406030204" pitchFamily="18" charset="0"/>
                                      </a:rPr>
                                    </m:ctrlPr>
                                  </m:sSubPr>
                                  <m:e>
                                    <m:r>
                                      <a:rPr lang="en-US" sz="3000" b="0" i="1" u="none" strike="noStrike" smtClean="0">
                                        <a:solidFill>
                                          <a:srgbClr val="000000"/>
                                        </a:solidFill>
                                        <a:effectLst/>
                                        <a:latin typeface="Cambria Math" panose="02040503050406030204" pitchFamily="18" charset="0"/>
                                      </a:rPr>
                                      <m:t>𝑛</m:t>
                                    </m:r>
                                  </m:e>
                                  <m:sub>
                                    <m:r>
                                      <a:rPr lang="en-US" sz="3000" b="0" i="1" u="none" strike="noStrike" smtClean="0">
                                        <a:solidFill>
                                          <a:srgbClr val="000000"/>
                                        </a:solidFill>
                                        <a:effectLst/>
                                        <a:latin typeface="Cambria Math" panose="02040503050406030204" pitchFamily="18" charset="0"/>
                                      </a:rPr>
                                      <m:t>𝑒</m:t>
                                    </m:r>
                                  </m:sub>
                                </m:sSub>
                              </m:oMath>
                            </m:oMathPara>
                          </a14:m>
                          <a:endParaRPr lang="en-US" sz="3000" b="0" i="0" u="none" strike="noStrike" dirty="0">
                            <a:solidFill>
                              <a:srgbClr val="000000"/>
                            </a:solidFill>
                            <a:effectLst/>
                          </a:endParaRPr>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759722"/>
                      </a:ext>
                    </a:extLst>
                  </a:tr>
                  <a:tr h="4529519">
                    <a:tc>
                      <a:txBody>
                        <a:bodyPr/>
                        <a:lstStyle/>
                        <a:p>
                          <a:r>
                            <a:rPr lang="en-US" sz="3000" dirty="0"/>
                            <a:t>Line interaction:</a:t>
                          </a:r>
                        </a:p>
                        <a:p>
                          <a:endParaRPr lang="en-US" sz="3000" dirty="0"/>
                        </a:p>
                        <a:p>
                          <a:endParaRPr lang="en-US" sz="3000" dirty="0"/>
                        </a:p>
                        <a:p>
                          <a:endParaRPr lang="en-US" sz="3000" dirty="0"/>
                        </a:p>
                        <a:p>
                          <a:endParaRPr lang="en-US" sz="3000" dirty="0"/>
                        </a:p>
                        <a:p>
                          <a:endParaRPr lang="en-US" sz="3000" b="0" i="1" dirty="0">
                            <a:effectLst/>
                            <a:latin typeface="Cambria Math" panose="02040503050406030204" pitchFamily="18" charset="0"/>
                          </a:endParaRPr>
                        </a:p>
                        <a:p>
                          <a:endParaRPr lang="en-US" sz="3000" b="0" i="1" dirty="0">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b="0" i="1" smtClean="0">
                                    <a:effectLst/>
                                    <a:latin typeface="Cambria Math" panose="02040503050406030204" pitchFamily="18" charset="0"/>
                                  </a:rPr>
                                  <m:t>𝛼</m:t>
                                </m:r>
                                <m:r>
                                  <a:rPr lang="en-US" sz="3000" b="0" i="1" smtClean="0">
                                    <a:effectLst/>
                                    <a:latin typeface="Cambria Math" panose="02040503050406030204" pitchFamily="18" charset="0"/>
                                  </a:rPr>
                                  <m:t>=</m:t>
                                </m:r>
                                <m:f>
                                  <m:fPr>
                                    <m:ctrlPr>
                                      <a:rPr lang="en-US" sz="3000" b="0" i="1" smtClean="0">
                                        <a:effectLst/>
                                        <a:latin typeface="Cambria Math" panose="02040503050406030204" pitchFamily="18" charset="0"/>
                                      </a:rPr>
                                    </m:ctrlPr>
                                  </m:fPr>
                                  <m:num>
                                    <m:r>
                                      <a:rPr lang="en-US" sz="3000" b="0" i="1" smtClean="0">
                                        <a:effectLst/>
                                        <a:latin typeface="Cambria Math" panose="02040503050406030204" pitchFamily="18" charset="0"/>
                                      </a:rPr>
                                      <m:t>𝜋</m:t>
                                    </m:r>
                                    <m:sSup>
                                      <m:sSupPr>
                                        <m:ctrlPr>
                                          <a:rPr lang="en-US" sz="3000" b="0" i="1" smtClean="0">
                                            <a:effectLst/>
                                            <a:latin typeface="Cambria Math" panose="02040503050406030204" pitchFamily="18" charset="0"/>
                                          </a:rPr>
                                        </m:ctrlPr>
                                      </m:sSupPr>
                                      <m:e>
                                        <m:r>
                                          <a:rPr lang="en-US" sz="3000" b="0" i="1" smtClean="0">
                                            <a:effectLst/>
                                            <a:latin typeface="Cambria Math" panose="02040503050406030204" pitchFamily="18" charset="0"/>
                                          </a:rPr>
                                          <m:t>𝑒</m:t>
                                        </m:r>
                                      </m:e>
                                      <m:sup>
                                        <m:r>
                                          <a:rPr lang="en-US" sz="3000" b="0" i="1" smtClean="0">
                                            <a:effectLst/>
                                            <a:latin typeface="Cambria Math" panose="02040503050406030204" pitchFamily="18" charset="0"/>
                                          </a:rPr>
                                          <m:t>2</m:t>
                                        </m:r>
                                      </m:sup>
                                    </m:sSup>
                                  </m:num>
                                  <m:den>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𝑚</m:t>
                                        </m:r>
                                      </m:e>
                                      <m:sub>
                                        <m:r>
                                          <a:rPr lang="en-US" sz="3000" b="0" i="1" smtClean="0">
                                            <a:effectLst/>
                                            <a:latin typeface="Cambria Math" panose="02040503050406030204" pitchFamily="18" charset="0"/>
                                          </a:rPr>
                                          <m:t>𝑒</m:t>
                                        </m:r>
                                      </m:sub>
                                    </m:sSub>
                                    <m:r>
                                      <a:rPr lang="en-US" sz="3000" b="0" i="1" smtClean="0">
                                        <a:effectLst/>
                                        <a:latin typeface="Cambria Math" panose="02040503050406030204" pitchFamily="18" charset="0"/>
                                      </a:rPr>
                                      <m:t>𝑐</m:t>
                                    </m:r>
                                  </m:den>
                                </m:f>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𝑛</m:t>
                                    </m:r>
                                  </m:e>
                                  <m:sub>
                                    <m:r>
                                      <a:rPr lang="en-US" sz="3000" b="0" i="1" smtClean="0">
                                        <a:effectLst/>
                                        <a:latin typeface="Cambria Math" panose="02040503050406030204" pitchFamily="18" charset="0"/>
                                      </a:rPr>
                                      <m:t>𝑙</m:t>
                                    </m:r>
                                  </m:sub>
                                </m:sSub>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𝑓</m:t>
                                    </m:r>
                                  </m:e>
                                  <m:sub>
                                    <m:r>
                                      <a:rPr lang="en-US" sz="3000" b="0" i="1" smtClean="0">
                                        <a:effectLst/>
                                        <a:latin typeface="Cambria Math" panose="02040503050406030204" pitchFamily="18" charset="0"/>
                                      </a:rPr>
                                      <m:t>𝑙𝑢</m:t>
                                    </m:r>
                                  </m:sub>
                                </m:sSub>
                                <m:d>
                                  <m:dPr>
                                    <m:ctrlPr>
                                      <a:rPr lang="en-US" sz="3000" b="0" i="1" smtClean="0">
                                        <a:effectLst/>
                                        <a:latin typeface="Cambria Math" panose="02040503050406030204" pitchFamily="18" charset="0"/>
                                      </a:rPr>
                                    </m:ctrlPr>
                                  </m:dPr>
                                  <m:e>
                                    <m:r>
                                      <a:rPr lang="en-US" sz="3000" b="0" i="1" smtClean="0">
                                        <a:effectLst/>
                                        <a:latin typeface="Cambria Math" panose="02040503050406030204" pitchFamily="18" charset="0"/>
                                      </a:rPr>
                                      <m:t>1−</m:t>
                                    </m:r>
                                    <m:f>
                                      <m:fPr>
                                        <m:ctrlPr>
                                          <a:rPr lang="en-US" sz="3000" b="0" i="1" smtClean="0">
                                            <a:effectLst/>
                                            <a:latin typeface="Cambria Math" panose="02040503050406030204" pitchFamily="18" charset="0"/>
                                          </a:rPr>
                                        </m:ctrlPr>
                                      </m:fPr>
                                      <m:num>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𝑔</m:t>
                                            </m:r>
                                          </m:e>
                                          <m:sub>
                                            <m:r>
                                              <a:rPr lang="en-US" sz="3000" b="0" i="1" smtClean="0">
                                                <a:effectLst/>
                                                <a:latin typeface="Cambria Math" panose="02040503050406030204" pitchFamily="18" charset="0"/>
                                              </a:rPr>
                                              <m:t>𝑙</m:t>
                                            </m:r>
                                          </m:sub>
                                        </m:sSub>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𝑛</m:t>
                                            </m:r>
                                          </m:e>
                                          <m:sub>
                                            <m:r>
                                              <a:rPr lang="en-US" sz="3000" b="0" i="1" smtClean="0">
                                                <a:effectLst/>
                                                <a:latin typeface="Cambria Math" panose="02040503050406030204" pitchFamily="18" charset="0"/>
                                              </a:rPr>
                                              <m:t>𝑢</m:t>
                                            </m:r>
                                          </m:sub>
                                        </m:sSub>
                                      </m:num>
                                      <m:den>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𝑔</m:t>
                                            </m:r>
                                          </m:e>
                                          <m:sub>
                                            <m:r>
                                              <a:rPr lang="en-US" sz="3000" b="0" i="1" smtClean="0">
                                                <a:effectLst/>
                                                <a:latin typeface="Cambria Math" panose="02040503050406030204" pitchFamily="18" charset="0"/>
                                              </a:rPr>
                                              <m:t>𝑢</m:t>
                                            </m:r>
                                          </m:sub>
                                        </m:sSub>
                                        <m:sSub>
                                          <m:sSubPr>
                                            <m:ctrlPr>
                                              <a:rPr lang="en-US" sz="3000" b="0" i="1" smtClean="0">
                                                <a:effectLst/>
                                                <a:latin typeface="Cambria Math" panose="02040503050406030204" pitchFamily="18" charset="0"/>
                                              </a:rPr>
                                            </m:ctrlPr>
                                          </m:sSubPr>
                                          <m:e>
                                            <m:r>
                                              <a:rPr lang="en-US" sz="3000" b="0" i="1" smtClean="0">
                                                <a:effectLst/>
                                                <a:latin typeface="Cambria Math" panose="02040503050406030204" pitchFamily="18" charset="0"/>
                                              </a:rPr>
                                              <m:t>𝑛</m:t>
                                            </m:r>
                                          </m:e>
                                          <m:sub>
                                            <m:r>
                                              <a:rPr lang="en-US" sz="3000" b="0" i="1" smtClean="0">
                                                <a:effectLst/>
                                                <a:latin typeface="Cambria Math" panose="02040503050406030204" pitchFamily="18" charset="0"/>
                                              </a:rPr>
                                              <m:t>𝑙</m:t>
                                            </m:r>
                                          </m:sub>
                                        </m:sSub>
                                      </m:den>
                                    </m:f>
                                  </m:e>
                                </m:d>
                                <m:r>
                                  <a:rPr lang="en-US" sz="3000" b="0" i="1" smtClean="0">
                                    <a:effectLst/>
                                    <a:latin typeface="Cambria Math" panose="02040503050406030204" pitchFamily="18" charset="0"/>
                                  </a:rPr>
                                  <m:t>𝜙</m:t>
                                </m:r>
                                <m:r>
                                  <a:rPr lang="en-US" sz="3000" b="0" i="1" smtClean="0">
                                    <a:effectLst/>
                                    <a:latin typeface="Cambria Math" panose="02040503050406030204" pitchFamily="18" charset="0"/>
                                  </a:rPr>
                                  <m:t>(</m:t>
                                </m:r>
                                <m:r>
                                  <a:rPr lang="en-US" sz="3000" b="0" i="1" smtClean="0">
                                    <a:effectLst/>
                                    <a:latin typeface="Cambria Math" panose="02040503050406030204" pitchFamily="18" charset="0"/>
                                  </a:rPr>
                                  <m:t>𝜈</m:t>
                                </m:r>
                                <m:r>
                                  <a:rPr lang="en-US" sz="3000" b="0" i="1" smtClean="0">
                                    <a:effectLst/>
                                    <a:latin typeface="Cambria Math" panose="02040503050406030204" pitchFamily="18" charset="0"/>
                                  </a:rPr>
                                  <m:t>)</m:t>
                                </m:r>
                              </m:oMath>
                            </m:oMathPara>
                          </a14:m>
                          <a:endParaRPr lang="en-US" sz="3000" dirty="0"/>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3000" dirty="0"/>
                            <a:t>The first four of these interactions are called </a:t>
                          </a:r>
                          <a:r>
                            <a:rPr lang="en-US" sz="3000" i="1" dirty="0"/>
                            <a:t>continuum interactions</a:t>
                          </a:r>
                          <a:r>
                            <a:rPr lang="en-US" sz="3000" dirty="0"/>
                            <a:t>, as they affect light at a large range of frequencies. Line interactions, on the other hand, only occur with light around specific frequencies, corresponding to the electron’s jump in energy. These are called </a:t>
                          </a:r>
                          <a:r>
                            <a:rPr lang="en-US" sz="3000" i="1" dirty="0"/>
                            <a:t>resonant frequencies</a:t>
                          </a:r>
                          <a:r>
                            <a:rPr lang="en-US" sz="3000" dirty="0"/>
                            <a:t>.</a:t>
                          </a:r>
                          <a:endParaRPr lang="en-US" sz="3000" i="1" dirty="0"/>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688460"/>
                      </a:ext>
                    </a:extLst>
                  </a:tr>
                </a:tbl>
              </a:graphicData>
            </a:graphic>
          </p:graphicFrame>
        </mc:Choice>
        <mc:Fallback>
          <p:graphicFrame>
            <p:nvGraphicFramePr>
              <p:cNvPr id="2" name="Table 2">
                <a:extLst>
                  <a:ext uri="{FF2B5EF4-FFF2-40B4-BE49-F238E27FC236}">
                    <a16:creationId xmlns:a16="http://schemas.microsoft.com/office/drawing/2014/main" id="{43E921F6-4FF3-730F-750D-4C1614DBA0FE}"/>
                  </a:ext>
                </a:extLst>
              </p:cNvPr>
              <p:cNvGraphicFramePr>
                <a:graphicFrameLocks noGrp="1"/>
              </p:cNvGraphicFramePr>
              <p:nvPr>
                <p:extLst>
                  <p:ext uri="{D42A27DB-BD31-4B8C-83A1-F6EECF244321}">
                    <p14:modId xmlns:p14="http://schemas.microsoft.com/office/powerpoint/2010/main" val="1514917675"/>
                  </p:ext>
                </p:extLst>
              </p:nvPr>
            </p:nvGraphicFramePr>
            <p:xfrm>
              <a:off x="19621777" y="1494387"/>
              <a:ext cx="15570176" cy="14457746"/>
            </p:xfrm>
            <a:graphic>
              <a:graphicData uri="http://schemas.openxmlformats.org/drawingml/2006/table">
                <a:tbl>
                  <a:tblPr firstRow="1" bandRow="1">
                    <a:tableStyleId>{5C22544A-7EE6-4342-B048-85BDC9FD1C3A}</a:tableStyleId>
                  </a:tblPr>
                  <a:tblGrid>
                    <a:gridCol w="7785088">
                      <a:extLst>
                        <a:ext uri="{9D8B030D-6E8A-4147-A177-3AD203B41FA5}">
                          <a16:colId xmlns:a16="http://schemas.microsoft.com/office/drawing/2014/main" val="2653919572"/>
                        </a:ext>
                      </a:extLst>
                    </a:gridCol>
                    <a:gridCol w="7785088">
                      <a:extLst>
                        <a:ext uri="{9D8B030D-6E8A-4147-A177-3AD203B41FA5}">
                          <a16:colId xmlns:a16="http://schemas.microsoft.com/office/drawing/2014/main" val="954836475"/>
                        </a:ext>
                      </a:extLst>
                    </a:gridCol>
                  </a:tblGrid>
                  <a:tr h="5301044">
                    <a:tc>
                      <a:txBody>
                        <a:bodyPr/>
                        <a:lstStyle/>
                        <a:p>
                          <a:endParaRPr lang="en-US"/>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8" t="-115" r="-100156" b="-172874"/>
                          </a:stretch>
                        </a:blipFill>
                      </a:tcPr>
                    </a:tc>
                    <a:tc>
                      <a:txBody>
                        <a:bodyPr/>
                        <a:lstStyle/>
                        <a:p>
                          <a:endParaRPr lang="en-US"/>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57" t="-115" r="-235" b="-172874"/>
                          </a:stretch>
                        </a:blipFill>
                      </a:tcPr>
                    </a:tc>
                    <a:extLst>
                      <a:ext uri="{0D108BD9-81ED-4DB2-BD59-A6C34878D82A}">
                        <a16:rowId xmlns:a16="http://schemas.microsoft.com/office/drawing/2014/main" val="3407700236"/>
                      </a:ext>
                    </a:extLst>
                  </a:tr>
                  <a:tr h="4627183">
                    <a:tc>
                      <a:txBody>
                        <a:bodyPr/>
                        <a:lstStyle/>
                        <a:p>
                          <a:endParaRPr lang="en-US"/>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8" t="-114756" r="-100156" b="-98155"/>
                          </a:stretch>
                        </a:blipFill>
                      </a:tcPr>
                    </a:tc>
                    <a:tc>
                      <a:txBody>
                        <a:bodyPr/>
                        <a:lstStyle/>
                        <a:p>
                          <a:endParaRPr lang="en-US"/>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57" t="-114756" r="-235" b="-98155"/>
                          </a:stretch>
                        </a:blipFill>
                      </a:tcPr>
                    </a:tc>
                    <a:extLst>
                      <a:ext uri="{0D108BD9-81ED-4DB2-BD59-A6C34878D82A}">
                        <a16:rowId xmlns:a16="http://schemas.microsoft.com/office/drawing/2014/main" val="3627759722"/>
                      </a:ext>
                    </a:extLst>
                  </a:tr>
                  <a:tr h="4529519">
                    <a:tc>
                      <a:txBody>
                        <a:bodyPr/>
                        <a:lstStyle/>
                        <a:p>
                          <a:endParaRPr lang="en-US"/>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8" t="-219381" r="-100156" b="-269"/>
                          </a:stretch>
                        </a:blipFill>
                      </a:tcPr>
                    </a:tc>
                    <a:tc>
                      <a:txBody>
                        <a:bodyPr/>
                        <a:lstStyle/>
                        <a:p>
                          <a:pPr algn="just"/>
                          <a:r>
                            <a:rPr lang="en-US" sz="3000" dirty="0"/>
                            <a:t>The first four of these interactions are called </a:t>
                          </a:r>
                          <a:r>
                            <a:rPr lang="en-US" sz="3000" i="1" dirty="0"/>
                            <a:t>continuum interactions</a:t>
                          </a:r>
                          <a:r>
                            <a:rPr lang="en-US" sz="3000" dirty="0"/>
                            <a:t>, as they affect light at a large range of frequencies. Line interactions, on the other hand, only occur with light around specific frequencies, corresponding to the electron’s jump in energy. These are called </a:t>
                          </a:r>
                          <a:r>
                            <a:rPr lang="en-US" sz="3000" i="1" dirty="0"/>
                            <a:t>resonant frequencies</a:t>
                          </a:r>
                          <a:r>
                            <a:rPr lang="en-US" sz="3000" dirty="0"/>
                            <a:t>.</a:t>
                          </a:r>
                          <a:endParaRPr lang="en-US" sz="3000" i="1" dirty="0"/>
                        </a:p>
                      </a:txBody>
                      <a:tcPr marL="292608" marR="292608" marT="146304" marB="146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688460"/>
                      </a:ext>
                    </a:extLst>
                  </a:tr>
                </a:tbl>
              </a:graphicData>
            </a:graphic>
          </p:graphicFrame>
        </mc:Fallback>
      </mc:AlternateContent>
      <p:sp>
        <p:nvSpPr>
          <p:cNvPr id="6" name="Oval 5">
            <a:extLst>
              <a:ext uri="{FF2B5EF4-FFF2-40B4-BE49-F238E27FC236}">
                <a16:creationId xmlns:a16="http://schemas.microsoft.com/office/drawing/2014/main" id="{15B644A4-91D2-28D7-4A26-5A6115EB050F}"/>
              </a:ext>
            </a:extLst>
          </p:cNvPr>
          <p:cNvSpPr/>
          <p:nvPr/>
        </p:nvSpPr>
        <p:spPr>
          <a:xfrm>
            <a:off x="22483550" y="8702144"/>
            <a:ext cx="975360" cy="975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21" name="Freeform: Shape 20">
            <a:extLst>
              <a:ext uri="{FF2B5EF4-FFF2-40B4-BE49-F238E27FC236}">
                <a16:creationId xmlns:a16="http://schemas.microsoft.com/office/drawing/2014/main" id="{770D6E1D-59C7-538D-E042-3CFD33D82C2C}"/>
              </a:ext>
            </a:extLst>
          </p:cNvPr>
          <p:cNvSpPr/>
          <p:nvPr/>
        </p:nvSpPr>
        <p:spPr>
          <a:xfrm rot="1746990">
            <a:off x="21437154" y="8209361"/>
            <a:ext cx="1150925" cy="516941"/>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22" name="Straight Arrow Connector 21">
            <a:extLst>
              <a:ext uri="{FF2B5EF4-FFF2-40B4-BE49-F238E27FC236}">
                <a16:creationId xmlns:a16="http://schemas.microsoft.com/office/drawing/2014/main" id="{A2F6E280-4C8D-7AF5-8B34-6E04C1C85266}"/>
              </a:ext>
            </a:extLst>
          </p:cNvPr>
          <p:cNvCxnSpPr>
            <a:cxnSpLocks/>
          </p:cNvCxnSpPr>
          <p:nvPr/>
        </p:nvCxnSpPr>
        <p:spPr>
          <a:xfrm rot="1746990">
            <a:off x="22539614" y="8732766"/>
            <a:ext cx="4876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5" name="Freeform: Shape 24">
            <a:extLst>
              <a:ext uri="{FF2B5EF4-FFF2-40B4-BE49-F238E27FC236}">
                <a16:creationId xmlns:a16="http://schemas.microsoft.com/office/drawing/2014/main" id="{DB3B6334-A57F-1ED7-2071-D53CE8DA3954}"/>
              </a:ext>
            </a:extLst>
          </p:cNvPr>
          <p:cNvSpPr/>
          <p:nvPr/>
        </p:nvSpPr>
        <p:spPr>
          <a:xfrm rot="18285212">
            <a:off x="22576474" y="7913621"/>
            <a:ext cx="1150925" cy="516941"/>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26" name="Straight Arrow Connector 25">
            <a:extLst>
              <a:ext uri="{FF2B5EF4-FFF2-40B4-BE49-F238E27FC236}">
                <a16:creationId xmlns:a16="http://schemas.microsoft.com/office/drawing/2014/main" id="{5F5DCBC8-67D7-25D0-1877-6E45BDB4F10E}"/>
              </a:ext>
            </a:extLst>
          </p:cNvPr>
          <p:cNvCxnSpPr>
            <a:cxnSpLocks/>
          </p:cNvCxnSpPr>
          <p:nvPr/>
        </p:nvCxnSpPr>
        <p:spPr>
          <a:xfrm rot="18285212">
            <a:off x="23435021" y="7662212"/>
            <a:ext cx="4876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Oval 32">
            <a:extLst>
              <a:ext uri="{FF2B5EF4-FFF2-40B4-BE49-F238E27FC236}">
                <a16:creationId xmlns:a16="http://schemas.microsoft.com/office/drawing/2014/main" id="{A5D5BBBE-BADC-6964-D01A-25F22B5B9DE6}"/>
              </a:ext>
            </a:extLst>
          </p:cNvPr>
          <p:cNvSpPr/>
          <p:nvPr/>
        </p:nvSpPr>
        <p:spPr>
          <a:xfrm>
            <a:off x="23552158" y="3874338"/>
            <a:ext cx="312115" cy="312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34" name="Oval 33">
            <a:extLst>
              <a:ext uri="{FF2B5EF4-FFF2-40B4-BE49-F238E27FC236}">
                <a16:creationId xmlns:a16="http://schemas.microsoft.com/office/drawing/2014/main" id="{EC8B50FE-013C-9E68-2E20-D64B6C4F06DE}"/>
              </a:ext>
            </a:extLst>
          </p:cNvPr>
          <p:cNvSpPr/>
          <p:nvPr/>
        </p:nvSpPr>
        <p:spPr>
          <a:xfrm>
            <a:off x="22879159" y="3207680"/>
            <a:ext cx="1658112" cy="1658112"/>
          </a:xfrm>
          <a:prstGeom prst="ellipse">
            <a:avLst/>
          </a:prstGeom>
          <a:noFill/>
          <a:ln>
            <a:solidFill>
              <a:schemeClr val="accent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760" dirty="0"/>
          </a:p>
        </p:txBody>
      </p:sp>
      <p:sp>
        <p:nvSpPr>
          <p:cNvPr id="36" name="Freeform: Shape 35">
            <a:extLst>
              <a:ext uri="{FF2B5EF4-FFF2-40B4-BE49-F238E27FC236}">
                <a16:creationId xmlns:a16="http://schemas.microsoft.com/office/drawing/2014/main" id="{6070126E-0D4F-F7CC-25AD-3CF1280E60A1}"/>
              </a:ext>
            </a:extLst>
          </p:cNvPr>
          <p:cNvSpPr/>
          <p:nvPr/>
        </p:nvSpPr>
        <p:spPr>
          <a:xfrm>
            <a:off x="21861999" y="3129660"/>
            <a:ext cx="1150925" cy="516941"/>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37" name="Straight Arrow Connector 36">
            <a:extLst>
              <a:ext uri="{FF2B5EF4-FFF2-40B4-BE49-F238E27FC236}">
                <a16:creationId xmlns:a16="http://schemas.microsoft.com/office/drawing/2014/main" id="{8EC4D7CC-9CB3-C838-D690-AA25111622DE}"/>
              </a:ext>
            </a:extLst>
          </p:cNvPr>
          <p:cNvCxnSpPr>
            <a:cxnSpLocks/>
          </p:cNvCxnSpPr>
          <p:nvPr/>
        </p:nvCxnSpPr>
        <p:spPr>
          <a:xfrm>
            <a:off x="23011115" y="3346522"/>
            <a:ext cx="4876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a:extLst>
              <a:ext uri="{FF2B5EF4-FFF2-40B4-BE49-F238E27FC236}">
                <a16:creationId xmlns:a16="http://schemas.microsoft.com/office/drawing/2014/main" id="{1CE3E84E-B1CE-DD62-8061-D0ADBA5890D6}"/>
              </a:ext>
            </a:extLst>
          </p:cNvPr>
          <p:cNvCxnSpPr>
            <a:cxnSpLocks/>
          </p:cNvCxnSpPr>
          <p:nvPr/>
        </p:nvCxnSpPr>
        <p:spPr>
          <a:xfrm flipV="1">
            <a:off x="23303264" y="2709963"/>
            <a:ext cx="496047" cy="554560"/>
          </a:xfrm>
          <a:prstGeom prst="straightConnector1">
            <a:avLst/>
          </a:prstGeom>
          <a:ln w="9525" cap="flat" cmpd="sng" algn="ctr">
            <a:solidFill>
              <a:schemeClr val="accent5"/>
            </a:solidFill>
            <a:prstDash val="solid"/>
            <a:round/>
            <a:headEnd type="none" w="med" len="med"/>
            <a:tailEnd type="arrow" w="sm" len="sm"/>
          </a:ln>
        </p:spPr>
        <p:style>
          <a:lnRef idx="0">
            <a:scrgbClr r="0" g="0" b="0"/>
          </a:lnRef>
          <a:fillRef idx="0">
            <a:scrgbClr r="0" g="0" b="0"/>
          </a:fillRef>
          <a:effectRef idx="0">
            <a:scrgbClr r="0" g="0" b="0"/>
          </a:effectRef>
          <a:fontRef idx="minor">
            <a:schemeClr val="tx1"/>
          </a:fontRef>
        </p:style>
      </p:cxnSp>
      <p:sp>
        <p:nvSpPr>
          <p:cNvPr id="41" name="Oval 40">
            <a:extLst>
              <a:ext uri="{FF2B5EF4-FFF2-40B4-BE49-F238E27FC236}">
                <a16:creationId xmlns:a16="http://schemas.microsoft.com/office/drawing/2014/main" id="{8D1AAAB0-49FC-CCB3-DB68-83C66484FDC0}"/>
              </a:ext>
            </a:extLst>
          </p:cNvPr>
          <p:cNvSpPr/>
          <p:nvPr/>
        </p:nvSpPr>
        <p:spPr>
          <a:xfrm>
            <a:off x="31100830" y="3546590"/>
            <a:ext cx="975360" cy="975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42" name="Oval 41">
            <a:extLst>
              <a:ext uri="{FF2B5EF4-FFF2-40B4-BE49-F238E27FC236}">
                <a16:creationId xmlns:a16="http://schemas.microsoft.com/office/drawing/2014/main" id="{4622D556-4415-724F-7DB5-3F1EB7764C58}"/>
              </a:ext>
            </a:extLst>
          </p:cNvPr>
          <p:cNvSpPr/>
          <p:nvPr/>
        </p:nvSpPr>
        <p:spPr>
          <a:xfrm>
            <a:off x="30259733" y="330517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44" name="Freeform: Shape 43">
            <a:extLst>
              <a:ext uri="{FF2B5EF4-FFF2-40B4-BE49-F238E27FC236}">
                <a16:creationId xmlns:a16="http://schemas.microsoft.com/office/drawing/2014/main" id="{A1D8D491-B54C-EC63-426D-024F4B5178C3}"/>
              </a:ext>
            </a:extLst>
          </p:cNvPr>
          <p:cNvSpPr/>
          <p:nvPr/>
        </p:nvSpPr>
        <p:spPr>
          <a:xfrm>
            <a:off x="28979271" y="3151164"/>
            <a:ext cx="1154675" cy="520064"/>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45" name="Straight Arrow Connector 44">
            <a:extLst>
              <a:ext uri="{FF2B5EF4-FFF2-40B4-BE49-F238E27FC236}">
                <a16:creationId xmlns:a16="http://schemas.microsoft.com/office/drawing/2014/main" id="{0212D435-1323-5145-C5FC-E1398BD8AC2D}"/>
              </a:ext>
            </a:extLst>
          </p:cNvPr>
          <p:cNvCxnSpPr>
            <a:cxnSpLocks/>
            <a:stCxn id="44" idx="9"/>
          </p:cNvCxnSpPr>
          <p:nvPr/>
        </p:nvCxnSpPr>
        <p:spPr>
          <a:xfrm>
            <a:off x="30133944" y="3373141"/>
            <a:ext cx="44211"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6" name="Oval 45">
            <a:extLst>
              <a:ext uri="{FF2B5EF4-FFF2-40B4-BE49-F238E27FC236}">
                <a16:creationId xmlns:a16="http://schemas.microsoft.com/office/drawing/2014/main" id="{796E0C3E-27AA-12BD-4EC2-9CDB3B8CAD3A}"/>
              </a:ext>
            </a:extLst>
          </p:cNvPr>
          <p:cNvSpPr/>
          <p:nvPr/>
        </p:nvSpPr>
        <p:spPr>
          <a:xfrm flipH="1">
            <a:off x="23817041" y="254581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47" name="Oval 46">
            <a:extLst>
              <a:ext uri="{FF2B5EF4-FFF2-40B4-BE49-F238E27FC236}">
                <a16:creationId xmlns:a16="http://schemas.microsoft.com/office/drawing/2014/main" id="{A935D13C-B701-A673-092E-1192061AF000}"/>
              </a:ext>
            </a:extLst>
          </p:cNvPr>
          <p:cNvSpPr/>
          <p:nvPr/>
        </p:nvSpPr>
        <p:spPr>
          <a:xfrm>
            <a:off x="23431317" y="13078686"/>
            <a:ext cx="312115" cy="312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48" name="Oval 47">
            <a:extLst>
              <a:ext uri="{FF2B5EF4-FFF2-40B4-BE49-F238E27FC236}">
                <a16:creationId xmlns:a16="http://schemas.microsoft.com/office/drawing/2014/main" id="{EC89CA5D-0DAC-7D1E-F5E0-D940E50F21F0}"/>
              </a:ext>
            </a:extLst>
          </p:cNvPr>
          <p:cNvSpPr/>
          <p:nvPr/>
        </p:nvSpPr>
        <p:spPr>
          <a:xfrm>
            <a:off x="22973124" y="12635469"/>
            <a:ext cx="1267968" cy="1267968"/>
          </a:xfrm>
          <a:prstGeom prst="ellipse">
            <a:avLst/>
          </a:prstGeom>
          <a:noFill/>
          <a:ln>
            <a:solidFill>
              <a:schemeClr val="accent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760" dirty="0"/>
          </a:p>
        </p:txBody>
      </p:sp>
      <p:sp>
        <p:nvSpPr>
          <p:cNvPr id="49" name="Oval 48">
            <a:extLst>
              <a:ext uri="{FF2B5EF4-FFF2-40B4-BE49-F238E27FC236}">
                <a16:creationId xmlns:a16="http://schemas.microsoft.com/office/drawing/2014/main" id="{17872529-FD0E-BB78-148F-66E924D44081}"/>
              </a:ext>
            </a:extLst>
          </p:cNvPr>
          <p:cNvSpPr/>
          <p:nvPr/>
        </p:nvSpPr>
        <p:spPr>
          <a:xfrm>
            <a:off x="22631748" y="12300813"/>
            <a:ext cx="1950720" cy="1950720"/>
          </a:xfrm>
          <a:prstGeom prst="ellipse">
            <a:avLst/>
          </a:prstGeom>
          <a:noFill/>
          <a:ln>
            <a:solidFill>
              <a:schemeClr val="accent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760" dirty="0"/>
          </a:p>
        </p:txBody>
      </p:sp>
      <p:sp>
        <p:nvSpPr>
          <p:cNvPr id="50" name="Oval 49">
            <a:extLst>
              <a:ext uri="{FF2B5EF4-FFF2-40B4-BE49-F238E27FC236}">
                <a16:creationId xmlns:a16="http://schemas.microsoft.com/office/drawing/2014/main" id="{B286C545-C091-F4CE-84E3-F2EF3ADD0A44}"/>
              </a:ext>
            </a:extLst>
          </p:cNvPr>
          <p:cNvSpPr/>
          <p:nvPr/>
        </p:nvSpPr>
        <p:spPr>
          <a:xfrm>
            <a:off x="23138212" y="12725933"/>
            <a:ext cx="146300" cy="14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51" name="Oval 50">
            <a:extLst>
              <a:ext uri="{FF2B5EF4-FFF2-40B4-BE49-F238E27FC236}">
                <a16:creationId xmlns:a16="http://schemas.microsoft.com/office/drawing/2014/main" id="{299D0A9F-D6C3-9C74-0E8E-09703070D5F2}"/>
              </a:ext>
            </a:extLst>
          </p:cNvPr>
          <p:cNvSpPr/>
          <p:nvPr/>
        </p:nvSpPr>
        <p:spPr>
          <a:xfrm>
            <a:off x="23446752" y="12226831"/>
            <a:ext cx="146300" cy="14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cxnSp>
        <p:nvCxnSpPr>
          <p:cNvPr id="52" name="Straight Arrow Connector 51">
            <a:extLst>
              <a:ext uri="{FF2B5EF4-FFF2-40B4-BE49-F238E27FC236}">
                <a16:creationId xmlns:a16="http://schemas.microsoft.com/office/drawing/2014/main" id="{1526D4C2-D9B2-D377-F264-C9942500B001}"/>
              </a:ext>
            </a:extLst>
          </p:cNvPr>
          <p:cNvCxnSpPr>
            <a:cxnSpLocks/>
          </p:cNvCxnSpPr>
          <p:nvPr/>
        </p:nvCxnSpPr>
        <p:spPr>
          <a:xfrm flipV="1">
            <a:off x="23260531" y="12371179"/>
            <a:ext cx="204211" cy="338748"/>
          </a:xfrm>
          <a:prstGeom prst="straightConnector1">
            <a:avLst/>
          </a:prstGeom>
          <a:ln w="9525" cap="flat" cmpd="sng" algn="ctr">
            <a:solidFill>
              <a:schemeClr val="accent5"/>
            </a:solidFill>
            <a:prstDash val="solid"/>
            <a:round/>
            <a:headEnd type="none" w="med" len="med"/>
            <a:tailEnd type="arrow" w="sm" len="sm"/>
          </a:ln>
        </p:spPr>
        <p:style>
          <a:lnRef idx="0">
            <a:scrgbClr r="0" g="0" b="0"/>
          </a:lnRef>
          <a:fillRef idx="0">
            <a:scrgbClr r="0" g="0" b="0"/>
          </a:fillRef>
          <a:effectRef idx="0">
            <a:scrgbClr r="0" g="0" b="0"/>
          </a:effectRef>
          <a:fontRef idx="minor">
            <a:schemeClr val="tx1"/>
          </a:fontRef>
        </p:style>
      </p:cxnSp>
      <p:sp>
        <p:nvSpPr>
          <p:cNvPr id="61" name="TextBox 60">
            <a:extLst>
              <a:ext uri="{FF2B5EF4-FFF2-40B4-BE49-F238E27FC236}">
                <a16:creationId xmlns:a16="http://schemas.microsoft.com/office/drawing/2014/main" id="{18A49952-BEE5-84E3-D466-B8200669C18D}"/>
              </a:ext>
            </a:extLst>
          </p:cNvPr>
          <p:cNvSpPr txBox="1"/>
          <p:nvPr/>
        </p:nvSpPr>
        <p:spPr>
          <a:xfrm>
            <a:off x="23428154" y="8682709"/>
            <a:ext cx="1981717" cy="387798"/>
          </a:xfrm>
          <a:prstGeom prst="rect">
            <a:avLst/>
          </a:prstGeom>
          <a:noFill/>
        </p:spPr>
        <p:txBody>
          <a:bodyPr wrap="square" rtlCol="0">
            <a:spAutoFit/>
          </a:bodyPr>
          <a:lstStyle/>
          <a:p>
            <a:r>
              <a:rPr lang="en-US" sz="1920" dirty="0"/>
              <a:t>Atom/molecule</a:t>
            </a:r>
          </a:p>
        </p:txBody>
      </p:sp>
      <p:sp>
        <p:nvSpPr>
          <p:cNvPr id="62" name="TextBox 61">
            <a:extLst>
              <a:ext uri="{FF2B5EF4-FFF2-40B4-BE49-F238E27FC236}">
                <a16:creationId xmlns:a16="http://schemas.microsoft.com/office/drawing/2014/main" id="{7916C101-D13A-6F1B-CA84-04C8679E4B38}"/>
              </a:ext>
            </a:extLst>
          </p:cNvPr>
          <p:cNvSpPr txBox="1"/>
          <p:nvPr/>
        </p:nvSpPr>
        <p:spPr>
          <a:xfrm>
            <a:off x="32052412" y="3556683"/>
            <a:ext cx="571597" cy="387798"/>
          </a:xfrm>
          <a:prstGeom prst="rect">
            <a:avLst/>
          </a:prstGeom>
          <a:noFill/>
        </p:spPr>
        <p:txBody>
          <a:bodyPr wrap="square" rtlCol="0">
            <a:spAutoFit/>
          </a:bodyPr>
          <a:lstStyle/>
          <a:p>
            <a:r>
              <a:rPr lang="en-US" sz="1920" dirty="0"/>
              <a:t>Ion</a:t>
            </a:r>
          </a:p>
        </p:txBody>
      </p:sp>
      <p:sp>
        <p:nvSpPr>
          <p:cNvPr id="64" name="TextBox 63">
            <a:extLst>
              <a:ext uri="{FF2B5EF4-FFF2-40B4-BE49-F238E27FC236}">
                <a16:creationId xmlns:a16="http://schemas.microsoft.com/office/drawing/2014/main" id="{598A27BD-20B6-DF5B-CBB9-3BA0D5A77215}"/>
              </a:ext>
            </a:extLst>
          </p:cNvPr>
          <p:cNvSpPr txBox="1"/>
          <p:nvPr/>
        </p:nvSpPr>
        <p:spPr>
          <a:xfrm>
            <a:off x="30160802" y="2944200"/>
            <a:ext cx="2334140" cy="387798"/>
          </a:xfrm>
          <a:prstGeom prst="rect">
            <a:avLst/>
          </a:prstGeom>
          <a:noFill/>
        </p:spPr>
        <p:txBody>
          <a:bodyPr wrap="square" rtlCol="0">
            <a:spAutoFit/>
          </a:bodyPr>
          <a:lstStyle/>
          <a:p>
            <a:r>
              <a:rPr lang="en-US" sz="1920" dirty="0"/>
              <a:t>e-</a:t>
            </a:r>
          </a:p>
        </p:txBody>
      </p:sp>
      <p:sp>
        <p:nvSpPr>
          <p:cNvPr id="65" name="TextBox 64">
            <a:extLst>
              <a:ext uri="{FF2B5EF4-FFF2-40B4-BE49-F238E27FC236}">
                <a16:creationId xmlns:a16="http://schemas.microsoft.com/office/drawing/2014/main" id="{EFB54E5A-8241-EAD4-4CD3-1DA082632139}"/>
              </a:ext>
            </a:extLst>
          </p:cNvPr>
          <p:cNvSpPr txBox="1"/>
          <p:nvPr/>
        </p:nvSpPr>
        <p:spPr>
          <a:xfrm>
            <a:off x="23000122" y="2954479"/>
            <a:ext cx="1646511" cy="387798"/>
          </a:xfrm>
          <a:prstGeom prst="rect">
            <a:avLst/>
          </a:prstGeom>
          <a:noFill/>
        </p:spPr>
        <p:txBody>
          <a:bodyPr wrap="square" rtlCol="0">
            <a:spAutoFit/>
          </a:bodyPr>
          <a:lstStyle/>
          <a:p>
            <a:r>
              <a:rPr lang="en-US" sz="1920" dirty="0"/>
              <a:t>e-</a:t>
            </a:r>
          </a:p>
        </p:txBody>
      </p:sp>
      <p:sp>
        <p:nvSpPr>
          <p:cNvPr id="66" name="TextBox 65">
            <a:extLst>
              <a:ext uri="{FF2B5EF4-FFF2-40B4-BE49-F238E27FC236}">
                <a16:creationId xmlns:a16="http://schemas.microsoft.com/office/drawing/2014/main" id="{8741367E-1FD1-B8EE-3509-35C7AB3A8BB1}"/>
              </a:ext>
            </a:extLst>
          </p:cNvPr>
          <p:cNvSpPr txBox="1"/>
          <p:nvPr/>
        </p:nvSpPr>
        <p:spPr>
          <a:xfrm>
            <a:off x="22962660" y="12387089"/>
            <a:ext cx="470396" cy="387798"/>
          </a:xfrm>
          <a:prstGeom prst="rect">
            <a:avLst/>
          </a:prstGeom>
          <a:noFill/>
        </p:spPr>
        <p:txBody>
          <a:bodyPr wrap="square" rtlCol="0">
            <a:spAutoFit/>
          </a:bodyPr>
          <a:lstStyle/>
          <a:p>
            <a:r>
              <a:rPr lang="en-US" sz="1920" dirty="0"/>
              <a:t>e-</a:t>
            </a:r>
          </a:p>
        </p:txBody>
      </p:sp>
      <p:sp>
        <p:nvSpPr>
          <p:cNvPr id="67" name="TextBox 66">
            <a:extLst>
              <a:ext uri="{FF2B5EF4-FFF2-40B4-BE49-F238E27FC236}">
                <a16:creationId xmlns:a16="http://schemas.microsoft.com/office/drawing/2014/main" id="{A51A4019-1B98-A666-8AB6-C68BB54D4AF0}"/>
              </a:ext>
            </a:extLst>
          </p:cNvPr>
          <p:cNvSpPr txBox="1"/>
          <p:nvPr/>
        </p:nvSpPr>
        <p:spPr>
          <a:xfrm>
            <a:off x="23121382" y="13312254"/>
            <a:ext cx="1171985" cy="387798"/>
          </a:xfrm>
          <a:prstGeom prst="rect">
            <a:avLst/>
          </a:prstGeom>
          <a:noFill/>
        </p:spPr>
        <p:txBody>
          <a:bodyPr wrap="square" rtlCol="0">
            <a:spAutoFit/>
          </a:bodyPr>
          <a:lstStyle/>
          <a:p>
            <a:r>
              <a:rPr lang="en-US" sz="1920" dirty="0"/>
              <a:t>Nucleus</a:t>
            </a:r>
          </a:p>
        </p:txBody>
      </p:sp>
      <p:sp>
        <p:nvSpPr>
          <p:cNvPr id="68" name="TextBox 67">
            <a:extLst>
              <a:ext uri="{FF2B5EF4-FFF2-40B4-BE49-F238E27FC236}">
                <a16:creationId xmlns:a16="http://schemas.microsoft.com/office/drawing/2014/main" id="{685FBD13-3457-64D3-EC72-89F5077E4AFE}"/>
              </a:ext>
            </a:extLst>
          </p:cNvPr>
          <p:cNvSpPr txBox="1"/>
          <p:nvPr/>
        </p:nvSpPr>
        <p:spPr>
          <a:xfrm>
            <a:off x="23281575" y="4190765"/>
            <a:ext cx="1780309" cy="387798"/>
          </a:xfrm>
          <a:prstGeom prst="rect">
            <a:avLst/>
          </a:prstGeom>
          <a:noFill/>
        </p:spPr>
        <p:txBody>
          <a:bodyPr wrap="square" rtlCol="0">
            <a:spAutoFit/>
          </a:bodyPr>
          <a:lstStyle/>
          <a:p>
            <a:r>
              <a:rPr lang="en-US" sz="1920" dirty="0"/>
              <a:t>Nucleus</a:t>
            </a:r>
          </a:p>
        </p:txBody>
      </p:sp>
      <mc:AlternateContent xmlns:mc="http://schemas.openxmlformats.org/markup-compatibility/2006">
        <mc:Choice xmlns:a14="http://schemas.microsoft.com/office/drawing/2010/main" Requires="a14">
          <p:sp>
            <p:nvSpPr>
              <p:cNvPr id="69" name="Rectangle: Rounded Corners 68">
                <a:extLst>
                  <a:ext uri="{FF2B5EF4-FFF2-40B4-BE49-F238E27FC236}">
                    <a16:creationId xmlns:a16="http://schemas.microsoft.com/office/drawing/2014/main" id="{9098889E-A596-AB67-397C-C0A17C436662}"/>
                  </a:ext>
                </a:extLst>
              </p:cNvPr>
              <p:cNvSpPr/>
              <p:nvPr/>
            </p:nvSpPr>
            <p:spPr>
              <a:xfrm>
                <a:off x="19526633" y="16320011"/>
                <a:ext cx="15842658" cy="1215801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2" b="1" dirty="0"/>
                  <a:t>Broadening</a:t>
                </a:r>
              </a:p>
              <a:p>
                <a:pPr algn="ctr"/>
                <a:endParaRPr lang="en-US" sz="1707" b="1" dirty="0"/>
              </a:p>
              <a:p>
                <a:pPr algn="just"/>
                <a:r>
                  <a:rPr lang="en-US" sz="2773" dirty="0"/>
                  <a:t>Line interaction opacity does not occur only at the exact resonant frequencies; lines are broadened to reach other nearby frequencies. Thus, the line interaction opacity is the total line opacity </a:t>
                </a:r>
                <a14:m>
                  <m:oMath xmlns:m="http://schemas.openxmlformats.org/officeDocument/2006/math">
                    <m:sSub>
                      <m:sSubPr>
                        <m:ctrlPr>
                          <a:rPr lang="en-US" sz="2773" i="1">
                            <a:latin typeface="Cambria Math" panose="02040503050406030204" pitchFamily="18" charset="0"/>
                          </a:rPr>
                        </m:ctrlPr>
                      </m:sSubPr>
                      <m:e>
                        <m:r>
                          <a:rPr lang="en-US" sz="2773" i="1">
                            <a:latin typeface="Cambria Math" panose="02040503050406030204" pitchFamily="18" charset="0"/>
                          </a:rPr>
                          <m:t>𝛼</m:t>
                        </m:r>
                      </m:e>
                      <m:sub>
                        <m:r>
                          <a:rPr lang="en-US" sz="2773" i="1">
                            <a:latin typeface="Cambria Math" panose="02040503050406030204" pitchFamily="18" charset="0"/>
                          </a:rPr>
                          <m:t>𝑙𝑢</m:t>
                        </m:r>
                      </m:sub>
                    </m:sSub>
                    <m:r>
                      <a:rPr lang="en-US" sz="2773" i="1">
                        <a:latin typeface="Cambria Math" panose="02040503050406030204" pitchFamily="18" charset="0"/>
                      </a:rPr>
                      <m:t>=</m:t>
                    </m:r>
                    <m:f>
                      <m:fPr>
                        <m:ctrlPr>
                          <a:rPr lang="en-US" sz="2773" i="1">
                            <a:latin typeface="Cambria Math" panose="02040503050406030204" pitchFamily="18" charset="0"/>
                          </a:rPr>
                        </m:ctrlPr>
                      </m:fPr>
                      <m:num>
                        <m:r>
                          <a:rPr lang="en-US" sz="2773" i="1">
                            <a:latin typeface="Cambria Math" panose="02040503050406030204" pitchFamily="18" charset="0"/>
                          </a:rPr>
                          <m:t>𝜋</m:t>
                        </m:r>
                        <m:sSup>
                          <m:sSupPr>
                            <m:ctrlPr>
                              <a:rPr lang="en-US" sz="2773" i="1">
                                <a:latin typeface="Cambria Math" panose="02040503050406030204" pitchFamily="18" charset="0"/>
                              </a:rPr>
                            </m:ctrlPr>
                          </m:sSupPr>
                          <m:e>
                            <m:r>
                              <a:rPr lang="en-US" sz="2773" i="1">
                                <a:latin typeface="Cambria Math" panose="02040503050406030204" pitchFamily="18" charset="0"/>
                              </a:rPr>
                              <m:t>𝑒</m:t>
                            </m:r>
                          </m:e>
                          <m:sup>
                            <m:r>
                              <a:rPr lang="en-US" sz="2773" i="1">
                                <a:latin typeface="Cambria Math" panose="02040503050406030204" pitchFamily="18" charset="0"/>
                              </a:rPr>
                              <m:t>2</m:t>
                            </m:r>
                          </m:sup>
                        </m:sSup>
                      </m:num>
                      <m:den>
                        <m:sSub>
                          <m:sSubPr>
                            <m:ctrlPr>
                              <a:rPr lang="en-US" sz="2773" i="1">
                                <a:latin typeface="Cambria Math" panose="02040503050406030204" pitchFamily="18" charset="0"/>
                              </a:rPr>
                            </m:ctrlPr>
                          </m:sSubPr>
                          <m:e>
                            <m:r>
                              <a:rPr lang="en-US" sz="2773" i="1">
                                <a:latin typeface="Cambria Math" panose="02040503050406030204" pitchFamily="18" charset="0"/>
                              </a:rPr>
                              <m:t>𝑚</m:t>
                            </m:r>
                          </m:e>
                          <m:sub>
                            <m:r>
                              <a:rPr lang="en-US" sz="2773" i="1">
                                <a:latin typeface="Cambria Math" panose="02040503050406030204" pitchFamily="18" charset="0"/>
                              </a:rPr>
                              <m:t>𝑒</m:t>
                            </m:r>
                          </m:sub>
                        </m:sSub>
                        <m:r>
                          <a:rPr lang="en-US" sz="2773" i="1">
                            <a:latin typeface="Cambria Math" panose="02040503050406030204" pitchFamily="18" charset="0"/>
                          </a:rPr>
                          <m:t>𝑐</m:t>
                        </m:r>
                      </m:den>
                    </m:f>
                    <m:sSub>
                      <m:sSubPr>
                        <m:ctrlPr>
                          <a:rPr lang="en-US" sz="2773" i="1">
                            <a:latin typeface="Cambria Math" panose="02040503050406030204" pitchFamily="18" charset="0"/>
                          </a:rPr>
                        </m:ctrlPr>
                      </m:sSubPr>
                      <m:e>
                        <m:r>
                          <a:rPr lang="en-US" sz="2773" i="1">
                            <a:latin typeface="Cambria Math" panose="02040503050406030204" pitchFamily="18" charset="0"/>
                          </a:rPr>
                          <m:t>𝑛</m:t>
                        </m:r>
                      </m:e>
                      <m:sub>
                        <m:r>
                          <a:rPr lang="en-US" sz="2773" i="1">
                            <a:latin typeface="Cambria Math" panose="02040503050406030204" pitchFamily="18" charset="0"/>
                          </a:rPr>
                          <m:t>𝑙</m:t>
                        </m:r>
                      </m:sub>
                    </m:sSub>
                    <m:sSub>
                      <m:sSubPr>
                        <m:ctrlPr>
                          <a:rPr lang="en-US" sz="2773" i="1">
                            <a:latin typeface="Cambria Math" panose="02040503050406030204" pitchFamily="18" charset="0"/>
                          </a:rPr>
                        </m:ctrlPr>
                      </m:sSubPr>
                      <m:e>
                        <m:r>
                          <a:rPr lang="en-US" sz="2773" i="1">
                            <a:latin typeface="Cambria Math" panose="02040503050406030204" pitchFamily="18" charset="0"/>
                          </a:rPr>
                          <m:t>𝑓</m:t>
                        </m:r>
                      </m:e>
                      <m:sub>
                        <m:r>
                          <a:rPr lang="en-US" sz="2773" i="1">
                            <a:latin typeface="Cambria Math" panose="02040503050406030204" pitchFamily="18" charset="0"/>
                          </a:rPr>
                          <m:t>𝑙𝑢</m:t>
                        </m:r>
                      </m:sub>
                    </m:sSub>
                    <m:d>
                      <m:dPr>
                        <m:ctrlPr>
                          <a:rPr lang="en-US" sz="2773" i="1">
                            <a:latin typeface="Cambria Math" panose="02040503050406030204" pitchFamily="18" charset="0"/>
                          </a:rPr>
                        </m:ctrlPr>
                      </m:dPr>
                      <m:e>
                        <m:r>
                          <a:rPr lang="en-US" sz="2773" i="1">
                            <a:latin typeface="Cambria Math" panose="02040503050406030204" pitchFamily="18" charset="0"/>
                          </a:rPr>
                          <m:t>1−</m:t>
                        </m:r>
                        <m:f>
                          <m:fPr>
                            <m:ctrlPr>
                              <a:rPr lang="en-US" sz="2773" i="1">
                                <a:latin typeface="Cambria Math" panose="02040503050406030204" pitchFamily="18" charset="0"/>
                              </a:rPr>
                            </m:ctrlPr>
                          </m:fPr>
                          <m:num>
                            <m:sSub>
                              <m:sSubPr>
                                <m:ctrlPr>
                                  <a:rPr lang="en-US" sz="2773" i="1">
                                    <a:latin typeface="Cambria Math" panose="02040503050406030204" pitchFamily="18" charset="0"/>
                                  </a:rPr>
                                </m:ctrlPr>
                              </m:sSubPr>
                              <m:e>
                                <m:r>
                                  <a:rPr lang="en-US" sz="2773" i="1">
                                    <a:latin typeface="Cambria Math" panose="02040503050406030204" pitchFamily="18" charset="0"/>
                                  </a:rPr>
                                  <m:t>𝑔</m:t>
                                </m:r>
                              </m:e>
                              <m:sub>
                                <m:r>
                                  <a:rPr lang="en-US" sz="2773" i="1">
                                    <a:latin typeface="Cambria Math" panose="02040503050406030204" pitchFamily="18" charset="0"/>
                                  </a:rPr>
                                  <m:t>𝑙</m:t>
                                </m:r>
                              </m:sub>
                            </m:sSub>
                            <m:sSub>
                              <m:sSubPr>
                                <m:ctrlPr>
                                  <a:rPr lang="en-US" sz="2773" i="1">
                                    <a:latin typeface="Cambria Math" panose="02040503050406030204" pitchFamily="18" charset="0"/>
                                  </a:rPr>
                                </m:ctrlPr>
                              </m:sSubPr>
                              <m:e>
                                <m:r>
                                  <a:rPr lang="en-US" sz="2773" i="1">
                                    <a:latin typeface="Cambria Math" panose="02040503050406030204" pitchFamily="18" charset="0"/>
                                  </a:rPr>
                                  <m:t>𝑛</m:t>
                                </m:r>
                              </m:e>
                              <m:sub>
                                <m:r>
                                  <a:rPr lang="en-US" sz="2773" i="1">
                                    <a:latin typeface="Cambria Math" panose="02040503050406030204" pitchFamily="18" charset="0"/>
                                  </a:rPr>
                                  <m:t>𝑢</m:t>
                                </m:r>
                              </m:sub>
                            </m:sSub>
                          </m:num>
                          <m:den>
                            <m:sSub>
                              <m:sSubPr>
                                <m:ctrlPr>
                                  <a:rPr lang="en-US" sz="2773" i="1">
                                    <a:latin typeface="Cambria Math" panose="02040503050406030204" pitchFamily="18" charset="0"/>
                                  </a:rPr>
                                </m:ctrlPr>
                              </m:sSubPr>
                              <m:e>
                                <m:r>
                                  <a:rPr lang="en-US" sz="2773" i="1">
                                    <a:latin typeface="Cambria Math" panose="02040503050406030204" pitchFamily="18" charset="0"/>
                                  </a:rPr>
                                  <m:t>𝑔</m:t>
                                </m:r>
                              </m:e>
                              <m:sub>
                                <m:r>
                                  <a:rPr lang="en-US" sz="2773" i="1">
                                    <a:latin typeface="Cambria Math" panose="02040503050406030204" pitchFamily="18" charset="0"/>
                                  </a:rPr>
                                  <m:t>𝑢</m:t>
                                </m:r>
                              </m:sub>
                            </m:sSub>
                            <m:sSub>
                              <m:sSubPr>
                                <m:ctrlPr>
                                  <a:rPr lang="en-US" sz="2773" i="1">
                                    <a:latin typeface="Cambria Math" panose="02040503050406030204" pitchFamily="18" charset="0"/>
                                  </a:rPr>
                                </m:ctrlPr>
                              </m:sSubPr>
                              <m:e>
                                <m:r>
                                  <a:rPr lang="en-US" sz="2773" i="1">
                                    <a:latin typeface="Cambria Math" panose="02040503050406030204" pitchFamily="18" charset="0"/>
                                  </a:rPr>
                                  <m:t>𝑛</m:t>
                                </m:r>
                              </m:e>
                              <m:sub>
                                <m:r>
                                  <a:rPr lang="en-US" sz="2773" i="1">
                                    <a:latin typeface="Cambria Math" panose="02040503050406030204" pitchFamily="18" charset="0"/>
                                  </a:rPr>
                                  <m:t>𝑙</m:t>
                                </m:r>
                              </m:sub>
                            </m:sSub>
                          </m:den>
                        </m:f>
                      </m:e>
                    </m:d>
                  </m:oMath>
                </a14:m>
                <a:r>
                  <a:rPr lang="en-US" sz="2773" dirty="0"/>
                  <a:t> times the </a:t>
                </a:r>
                <a:r>
                  <a:rPr lang="en-US" sz="2773" i="1" dirty="0"/>
                  <a:t>line profile</a:t>
                </a:r>
                <a:r>
                  <a:rPr lang="en-US" sz="2773" dirty="0"/>
                  <a:t> </a:t>
                </a:r>
                <a14:m>
                  <m:oMath xmlns:m="http://schemas.openxmlformats.org/officeDocument/2006/math">
                    <m:r>
                      <a:rPr lang="en-US" sz="2773" i="1">
                        <a:latin typeface="Cambria Math" panose="02040503050406030204" pitchFamily="18" charset="0"/>
                      </a:rPr>
                      <m:t>𝜙</m:t>
                    </m:r>
                    <m:d>
                      <m:dPr>
                        <m:ctrlPr>
                          <a:rPr lang="en-US" sz="2773" i="1">
                            <a:latin typeface="Cambria Math" panose="02040503050406030204" pitchFamily="18" charset="0"/>
                          </a:rPr>
                        </m:ctrlPr>
                      </m:dPr>
                      <m:e>
                        <m:r>
                          <a:rPr lang="en-US" sz="2773" i="1">
                            <a:latin typeface="Cambria Math" panose="02040503050406030204" pitchFamily="18" charset="0"/>
                          </a:rPr>
                          <m:t>𝜈</m:t>
                        </m:r>
                      </m:e>
                    </m:d>
                  </m:oMath>
                </a14:m>
                <a:r>
                  <a:rPr lang="en-US" sz="2773" i="1" dirty="0"/>
                  <a:t> </a:t>
                </a:r>
                <a:r>
                  <a:rPr lang="en-US" sz="2773" dirty="0"/>
                  <a:t>which describes the broadening.</a:t>
                </a:r>
                <a:endParaRPr lang="en-US" sz="2773" b="1" dirty="0"/>
              </a:p>
              <a:p>
                <a:pPr algn="just"/>
                <a:endParaRPr lang="en-US" sz="2773" b="1" dirty="0"/>
              </a:p>
              <a:p>
                <a:pPr algn="just"/>
                <a:endParaRPr lang="en-US" sz="2773" b="1" dirty="0"/>
              </a:p>
              <a:p>
                <a:pPr algn="just"/>
                <a:endParaRPr lang="en-US" sz="2773" b="1" dirty="0"/>
              </a:p>
              <a:p>
                <a:pPr algn="ctr"/>
                <a:r>
                  <a:rPr lang="en-US" sz="2773" dirty="0"/>
                  <a:t>vs</a:t>
                </a:r>
                <a:endParaRPr lang="en-US" sz="2773" b="1" dirty="0"/>
              </a:p>
              <a:p>
                <a:pPr algn="just"/>
                <a:endParaRPr lang="en-US" sz="2773" b="1" dirty="0"/>
              </a:p>
              <a:p>
                <a:pPr algn="just"/>
                <a:endParaRPr lang="en-US" sz="2773" b="1" dirty="0"/>
              </a:p>
              <a:p>
                <a:pPr algn="just"/>
                <a:endParaRPr lang="en-US" sz="2773" b="1" dirty="0"/>
              </a:p>
              <a:p>
                <a:pPr algn="just"/>
                <a:r>
                  <a:rPr lang="en-US" sz="2773" dirty="0"/>
                  <a:t>Above are examples of line profiles, the left being very broadened and the right being less broadened. Both are centered at the resonant frequency. The line profile uses the following parameters for determining how much the line is broadened:</a:t>
                </a:r>
              </a:p>
              <a:p>
                <a:pPr algn="just"/>
                <a:endParaRPr lang="en-US" sz="1067" dirty="0"/>
              </a:p>
              <a:p>
                <a:pPr marL="548774" indent="-548774" algn="just">
                  <a:buFont typeface="Arial" panose="020B0604020202020204" pitchFamily="34" charset="0"/>
                  <a:buChar char="•"/>
                </a:pPr>
                <a:r>
                  <a:rPr lang="en-US" sz="2773" dirty="0"/>
                  <a:t>The Einstein coefficient </a:t>
                </a:r>
                <a14:m>
                  <m:oMath xmlns:m="http://schemas.openxmlformats.org/officeDocument/2006/math">
                    <m:sSub>
                      <m:sSubPr>
                        <m:ctrlPr>
                          <a:rPr lang="en-US" sz="2773" i="1">
                            <a:latin typeface="Cambria Math" panose="02040503050406030204" pitchFamily="18" charset="0"/>
                          </a:rPr>
                        </m:ctrlPr>
                      </m:sSubPr>
                      <m:e>
                        <m:r>
                          <a:rPr lang="en-US" sz="2773" i="1">
                            <a:latin typeface="Cambria Math" panose="02040503050406030204" pitchFamily="18" charset="0"/>
                          </a:rPr>
                          <m:t>𝐴</m:t>
                        </m:r>
                      </m:e>
                      <m:sub>
                        <m:r>
                          <a:rPr lang="en-US" sz="2773" i="1">
                            <a:latin typeface="Cambria Math" panose="02040503050406030204" pitchFamily="18" charset="0"/>
                          </a:rPr>
                          <m:t>𝑢𝑙</m:t>
                        </m:r>
                      </m:sub>
                    </m:sSub>
                  </m:oMath>
                </a14:m>
                <a:r>
                  <a:rPr lang="en-US" sz="2773" dirty="0"/>
                  <a:t>, describing the line’s natural acceptance of non-resonant frequencies.</a:t>
                </a:r>
              </a:p>
              <a:p>
                <a:pPr marL="548774" indent="-548774" algn="just">
                  <a:buFont typeface="Arial" panose="020B0604020202020204" pitchFamily="34" charset="0"/>
                  <a:buChar char="•"/>
                </a:pPr>
                <a:r>
                  <a:rPr lang="en-US" sz="2773" dirty="0"/>
                  <a:t>The doppler width </a:t>
                </a:r>
                <a14:m>
                  <m:oMath xmlns:m="http://schemas.openxmlformats.org/officeDocument/2006/math">
                    <m:r>
                      <m:rPr>
                        <m:sty m:val="p"/>
                      </m:rPr>
                      <a:rPr lang="en-US" sz="2773">
                        <a:latin typeface="Cambria Math" panose="02040503050406030204" pitchFamily="18" charset="0"/>
                      </a:rPr>
                      <m:t>Δ</m:t>
                    </m:r>
                    <m:sSub>
                      <m:sSubPr>
                        <m:ctrlPr>
                          <a:rPr lang="en-US" sz="2773" i="1">
                            <a:latin typeface="Cambria Math" panose="02040503050406030204" pitchFamily="18" charset="0"/>
                          </a:rPr>
                        </m:ctrlPr>
                      </m:sSubPr>
                      <m:e>
                        <m:r>
                          <a:rPr lang="en-US" sz="2773" i="1">
                            <a:latin typeface="Cambria Math" panose="02040503050406030204" pitchFamily="18" charset="0"/>
                          </a:rPr>
                          <m:t>𝜈</m:t>
                        </m:r>
                      </m:e>
                      <m:sub>
                        <m:r>
                          <a:rPr lang="en-US" sz="2773" i="1">
                            <a:latin typeface="Cambria Math" panose="02040503050406030204" pitchFamily="18" charset="0"/>
                          </a:rPr>
                          <m:t>𝐷</m:t>
                        </m:r>
                      </m:sub>
                    </m:sSub>
                  </m:oMath>
                </a14:m>
                <a:r>
                  <a:rPr lang="en-US" sz="2773" dirty="0"/>
                  <a:t>, the range of frequencies that are doppler shifted to be the resonant frequency due to the movement of ions in the plasma.</a:t>
                </a:r>
              </a:p>
              <a:p>
                <a:pPr marL="548774" indent="-548774" algn="just">
                  <a:buFont typeface="Arial" panose="020B0604020202020204" pitchFamily="34" charset="0"/>
                  <a:buChar char="•"/>
                </a:pPr>
                <a:r>
                  <a:rPr lang="en-US" sz="2773" dirty="0"/>
                  <a:t>The collisional broadening parameter </a:t>
                </a:r>
                <a14:m>
                  <m:oMath xmlns:m="http://schemas.openxmlformats.org/officeDocument/2006/math">
                    <m:sSub>
                      <m:sSubPr>
                        <m:ctrlPr>
                          <a:rPr lang="en-US" sz="2773" i="1">
                            <a:latin typeface="Cambria Math" panose="02040503050406030204" pitchFamily="18" charset="0"/>
                          </a:rPr>
                        </m:ctrlPr>
                      </m:sSubPr>
                      <m:e>
                        <m:r>
                          <a:rPr lang="en-US" sz="2773" i="1">
                            <a:latin typeface="Cambria Math" panose="02040503050406030204" pitchFamily="18" charset="0"/>
                          </a:rPr>
                          <m:t>𝛾</m:t>
                        </m:r>
                      </m:e>
                      <m:sub>
                        <m:r>
                          <m:rPr>
                            <m:sty m:val="p"/>
                          </m:rPr>
                          <a:rPr lang="en-US" sz="2773">
                            <a:latin typeface="Cambria Math" panose="02040503050406030204" pitchFamily="18" charset="0"/>
                          </a:rPr>
                          <m:t>col</m:t>
                        </m:r>
                      </m:sub>
                    </m:sSub>
                  </m:oMath>
                </a14:m>
                <a:r>
                  <a:rPr lang="en-US" sz="2773" dirty="0"/>
                  <a:t>, describing the effects of forces between ions or ions and electrons which shift the resonant frequency.</a:t>
                </a:r>
              </a:p>
              <a:p>
                <a:pPr marL="548774" indent="-548774" algn="just">
                  <a:buFont typeface="Arial" panose="020B0604020202020204" pitchFamily="34" charset="0"/>
                  <a:buChar char="•"/>
                </a:pPr>
                <a:endParaRPr lang="en-US" sz="1067" dirty="0"/>
              </a:p>
              <a:p>
                <a:pPr algn="just"/>
                <a:r>
                  <a:rPr lang="en-US" sz="2773" dirty="0"/>
                  <a:t>The line profile centered at the resonant frequency </a:t>
                </a:r>
                <a14:m>
                  <m:oMath xmlns:m="http://schemas.openxmlformats.org/officeDocument/2006/math">
                    <m:sSub>
                      <m:sSubPr>
                        <m:ctrlPr>
                          <a:rPr lang="en-US" sz="2773" i="1">
                            <a:latin typeface="Cambria Math" panose="02040503050406030204" pitchFamily="18" charset="0"/>
                          </a:rPr>
                        </m:ctrlPr>
                      </m:sSubPr>
                      <m:e>
                        <m:r>
                          <a:rPr lang="en-US" sz="2773" i="1">
                            <a:latin typeface="Cambria Math" panose="02040503050406030204" pitchFamily="18" charset="0"/>
                          </a:rPr>
                          <m:t>𝜈</m:t>
                        </m:r>
                      </m:e>
                      <m:sub>
                        <m:r>
                          <a:rPr lang="en-US" sz="2773" i="1">
                            <a:latin typeface="Cambria Math" panose="02040503050406030204" pitchFamily="18" charset="0"/>
                          </a:rPr>
                          <m:t>𝑙𝑢</m:t>
                        </m:r>
                      </m:sub>
                    </m:sSub>
                  </m:oMath>
                </a14:m>
                <a:r>
                  <a:rPr lang="en-US" sz="2773" dirty="0"/>
                  <a:t> is then:</a:t>
                </a:r>
              </a:p>
              <a:p>
                <a:pPr algn="just"/>
                <a:endParaRPr lang="en-US" sz="1707" dirty="0"/>
              </a:p>
              <a:p>
                <a:pPr algn="ctr"/>
                <a14:m>
                  <m:oMathPara xmlns:m="http://schemas.openxmlformats.org/officeDocument/2006/math">
                    <m:oMathParaPr>
                      <m:jc m:val="centerGroup"/>
                    </m:oMathParaPr>
                    <m:oMath xmlns:m="http://schemas.openxmlformats.org/officeDocument/2006/math">
                      <m:r>
                        <a:rPr lang="en-US" sz="2773" i="1">
                          <a:latin typeface="Cambria Math" panose="02040503050406030204" pitchFamily="18" charset="0"/>
                        </a:rPr>
                        <m:t>𝜙</m:t>
                      </m:r>
                      <m:d>
                        <m:dPr>
                          <m:ctrlPr>
                            <a:rPr lang="en-US" sz="2773" i="1">
                              <a:latin typeface="Cambria Math" panose="02040503050406030204" pitchFamily="18" charset="0"/>
                            </a:rPr>
                          </m:ctrlPr>
                        </m:dPr>
                        <m:e>
                          <m:r>
                            <a:rPr lang="en-US" sz="2773" i="1">
                              <a:latin typeface="Cambria Math" panose="02040503050406030204" pitchFamily="18" charset="0"/>
                            </a:rPr>
                            <m:t>𝜈</m:t>
                          </m:r>
                        </m:e>
                      </m:d>
                      <m:r>
                        <a:rPr lang="en-US" sz="2773" i="1">
                          <a:latin typeface="Cambria Math" panose="02040503050406030204" pitchFamily="18" charset="0"/>
                        </a:rPr>
                        <m:t>=</m:t>
                      </m:r>
                      <m:f>
                        <m:fPr>
                          <m:ctrlPr>
                            <a:rPr lang="en-US" sz="2773" i="1">
                              <a:latin typeface="Cambria Math" panose="02040503050406030204" pitchFamily="18" charset="0"/>
                            </a:rPr>
                          </m:ctrlPr>
                        </m:fPr>
                        <m:num>
                          <m:sSub>
                            <m:sSubPr>
                              <m:ctrlPr>
                                <a:rPr lang="en-US" sz="2773" i="1">
                                  <a:latin typeface="Cambria Math" panose="02040503050406030204" pitchFamily="18" charset="0"/>
                                </a:rPr>
                              </m:ctrlPr>
                            </m:sSubPr>
                            <m:e>
                              <m:r>
                                <a:rPr lang="en-US" sz="2773" i="1">
                                  <a:latin typeface="Cambria Math" panose="02040503050406030204" pitchFamily="18" charset="0"/>
                                </a:rPr>
                                <m:t>𝛾</m:t>
                              </m:r>
                            </m:e>
                            <m:sub>
                              <m:r>
                                <m:rPr>
                                  <m:sty m:val="p"/>
                                </m:rPr>
                                <a:rPr lang="en-US" sz="2773">
                                  <a:latin typeface="Cambria Math" panose="02040503050406030204" pitchFamily="18" charset="0"/>
                                </a:rPr>
                                <m:t>col</m:t>
                              </m:r>
                            </m:sub>
                          </m:sSub>
                        </m:num>
                        <m:den>
                          <m:r>
                            <a:rPr lang="en-US" sz="2773" i="1">
                              <a:latin typeface="Cambria Math" panose="02040503050406030204" pitchFamily="18" charset="0"/>
                            </a:rPr>
                            <m:t>4</m:t>
                          </m:r>
                          <m:sSup>
                            <m:sSupPr>
                              <m:ctrlPr>
                                <a:rPr lang="en-US" sz="2773" i="1">
                                  <a:latin typeface="Cambria Math" panose="02040503050406030204" pitchFamily="18" charset="0"/>
                                </a:rPr>
                              </m:ctrlPr>
                            </m:sSupPr>
                            <m:e>
                              <m:r>
                                <a:rPr lang="en-US" sz="2773" i="1">
                                  <a:latin typeface="Cambria Math" panose="02040503050406030204" pitchFamily="18" charset="0"/>
                                </a:rPr>
                                <m:t>𝜋</m:t>
                              </m:r>
                            </m:e>
                            <m:sup>
                              <m:r>
                                <a:rPr lang="en-US" sz="2773" i="1">
                                  <a:latin typeface="Cambria Math" panose="02040503050406030204" pitchFamily="18" charset="0"/>
                                </a:rPr>
                                <m:t>5/2</m:t>
                              </m:r>
                            </m:sup>
                          </m:sSup>
                          <m:r>
                            <m:rPr>
                              <m:sty m:val="p"/>
                            </m:rPr>
                            <a:rPr lang="en-US" sz="2773">
                              <a:latin typeface="Cambria Math" panose="02040503050406030204" pitchFamily="18" charset="0"/>
                            </a:rPr>
                            <m:t>Δ</m:t>
                          </m:r>
                          <m:sSub>
                            <m:sSubPr>
                              <m:ctrlPr>
                                <a:rPr lang="en-US" sz="2773" i="1">
                                  <a:latin typeface="Cambria Math" panose="02040503050406030204" pitchFamily="18" charset="0"/>
                                </a:rPr>
                              </m:ctrlPr>
                            </m:sSubPr>
                            <m:e>
                              <m:r>
                                <a:rPr lang="en-US" sz="2773" i="1">
                                  <a:latin typeface="Cambria Math" panose="02040503050406030204" pitchFamily="18" charset="0"/>
                                </a:rPr>
                                <m:t>𝜈</m:t>
                              </m:r>
                            </m:e>
                            <m:sub>
                              <m:r>
                                <a:rPr lang="en-US" sz="2773" i="1">
                                  <a:latin typeface="Cambria Math" panose="02040503050406030204" pitchFamily="18" charset="0"/>
                                </a:rPr>
                                <m:t>𝐷</m:t>
                              </m:r>
                            </m:sub>
                          </m:sSub>
                        </m:den>
                      </m:f>
                      <m:nary>
                        <m:naryPr>
                          <m:ctrlPr>
                            <a:rPr lang="en-US" sz="2773" i="1">
                              <a:latin typeface="Cambria Math" panose="02040503050406030204" pitchFamily="18" charset="0"/>
                            </a:rPr>
                          </m:ctrlPr>
                        </m:naryPr>
                        <m:sub>
                          <m:r>
                            <m:rPr>
                              <m:brk m:alnAt="23"/>
                            </m:rPr>
                            <a:rPr lang="en-US" sz="2773" i="1">
                              <a:latin typeface="Cambria Math" panose="02040503050406030204" pitchFamily="18" charset="0"/>
                            </a:rPr>
                            <m:t>−</m:t>
                          </m:r>
                          <m:r>
                            <a:rPr lang="en-US" sz="2773" i="1">
                              <a:latin typeface="Cambria Math" panose="02040503050406030204" pitchFamily="18" charset="0"/>
                              <a:ea typeface="Cambria Math" panose="02040503050406030204" pitchFamily="18" charset="0"/>
                            </a:rPr>
                            <m:t>∞</m:t>
                          </m:r>
                        </m:sub>
                        <m:sup>
                          <m:r>
                            <a:rPr lang="en-US" sz="2773" i="1">
                              <a:latin typeface="Cambria Math" panose="02040503050406030204" pitchFamily="18" charset="0"/>
                              <a:ea typeface="Cambria Math" panose="02040503050406030204" pitchFamily="18" charset="0"/>
                            </a:rPr>
                            <m:t>∞</m:t>
                          </m:r>
                        </m:sup>
                        <m:e>
                          <m:f>
                            <m:fPr>
                              <m:ctrlPr>
                                <a:rPr lang="en-US" sz="2773" i="1">
                                  <a:latin typeface="Cambria Math" panose="02040503050406030204" pitchFamily="18" charset="0"/>
                                  <a:ea typeface="Cambria Math" panose="02040503050406030204" pitchFamily="18" charset="0"/>
                                </a:rPr>
                              </m:ctrlPr>
                            </m:fPr>
                            <m:num>
                              <m:sSup>
                                <m:sSupPr>
                                  <m:ctrlPr>
                                    <a:rPr lang="en-US" sz="2773" i="1">
                                      <a:latin typeface="Cambria Math" panose="02040503050406030204" pitchFamily="18" charset="0"/>
                                      <a:ea typeface="Cambria Math" panose="02040503050406030204" pitchFamily="18" charset="0"/>
                                    </a:rPr>
                                  </m:ctrlPr>
                                </m:sSupPr>
                                <m:e>
                                  <m:r>
                                    <a:rPr lang="en-US" sz="2773" i="1">
                                      <a:latin typeface="Cambria Math" panose="02040503050406030204" pitchFamily="18" charset="0"/>
                                      <a:ea typeface="Cambria Math" panose="02040503050406030204" pitchFamily="18" charset="0"/>
                                    </a:rPr>
                                    <m:t>𝑒</m:t>
                                  </m:r>
                                </m:e>
                                <m:sup>
                                  <m:r>
                                    <a:rPr lang="en-US" sz="2773" i="1">
                                      <a:latin typeface="Cambria Math" panose="02040503050406030204" pitchFamily="18" charset="0"/>
                                      <a:ea typeface="Cambria Math" panose="02040503050406030204" pitchFamily="18" charset="0"/>
                                    </a:rPr>
                                    <m:t>−</m:t>
                                  </m:r>
                                  <m:sSup>
                                    <m:sSupPr>
                                      <m:ctrlPr>
                                        <a:rPr lang="en-US" sz="2773" i="1">
                                          <a:latin typeface="Cambria Math" panose="02040503050406030204" pitchFamily="18" charset="0"/>
                                          <a:ea typeface="Cambria Math" panose="02040503050406030204" pitchFamily="18" charset="0"/>
                                        </a:rPr>
                                      </m:ctrlPr>
                                    </m:sSupPr>
                                    <m:e>
                                      <m:r>
                                        <a:rPr lang="en-US" sz="2773" i="1">
                                          <a:latin typeface="Cambria Math" panose="02040503050406030204" pitchFamily="18" charset="0"/>
                                          <a:ea typeface="Cambria Math" panose="02040503050406030204" pitchFamily="18" charset="0"/>
                                        </a:rPr>
                                        <m:t>𝑦</m:t>
                                      </m:r>
                                    </m:e>
                                    <m:sup>
                                      <m:r>
                                        <a:rPr lang="en-US" sz="2773" i="1">
                                          <a:latin typeface="Cambria Math" panose="02040503050406030204" pitchFamily="18" charset="0"/>
                                          <a:ea typeface="Cambria Math" panose="02040503050406030204" pitchFamily="18" charset="0"/>
                                        </a:rPr>
                                        <m:t>2</m:t>
                                      </m:r>
                                    </m:sup>
                                  </m:sSup>
                                  <m:r>
                                    <a:rPr lang="en-US" sz="2773" i="1">
                                      <a:latin typeface="Cambria Math" panose="02040503050406030204" pitchFamily="18" charset="0"/>
                                      <a:ea typeface="Cambria Math" panose="02040503050406030204" pitchFamily="18" charset="0"/>
                                    </a:rPr>
                                    <m:t>/</m:t>
                                  </m:r>
                                  <m:r>
                                    <m:rPr>
                                      <m:sty m:val="p"/>
                                    </m:rPr>
                                    <a:rPr lang="en-US" sz="2773">
                                      <a:latin typeface="Cambria Math" panose="02040503050406030204" pitchFamily="18" charset="0"/>
                                      <a:ea typeface="Cambria Math" panose="02040503050406030204" pitchFamily="18" charset="0"/>
                                    </a:rPr>
                                    <m:t>Δ</m:t>
                                  </m:r>
                                  <m:sSubSup>
                                    <m:sSubSupPr>
                                      <m:ctrlPr>
                                        <a:rPr lang="en-US" sz="2773" i="1">
                                          <a:latin typeface="Cambria Math" panose="02040503050406030204" pitchFamily="18" charset="0"/>
                                          <a:ea typeface="Cambria Math" panose="02040503050406030204" pitchFamily="18" charset="0"/>
                                        </a:rPr>
                                      </m:ctrlPr>
                                    </m:sSubSupPr>
                                    <m:e>
                                      <m:r>
                                        <a:rPr lang="en-US" sz="2773" i="1">
                                          <a:latin typeface="Cambria Math" panose="02040503050406030204" pitchFamily="18" charset="0"/>
                                          <a:ea typeface="Cambria Math" panose="02040503050406030204" pitchFamily="18" charset="0"/>
                                        </a:rPr>
                                        <m:t>𝜈</m:t>
                                      </m:r>
                                    </m:e>
                                    <m:sub>
                                      <m:r>
                                        <a:rPr lang="en-US" sz="2773" i="1">
                                          <a:latin typeface="Cambria Math" panose="02040503050406030204" pitchFamily="18" charset="0"/>
                                          <a:ea typeface="Cambria Math" panose="02040503050406030204" pitchFamily="18" charset="0"/>
                                        </a:rPr>
                                        <m:t>𝐷</m:t>
                                      </m:r>
                                    </m:sub>
                                    <m:sup>
                                      <m:r>
                                        <a:rPr lang="en-US" sz="2773" i="1">
                                          <a:latin typeface="Cambria Math" panose="02040503050406030204" pitchFamily="18" charset="0"/>
                                          <a:ea typeface="Cambria Math" panose="02040503050406030204" pitchFamily="18" charset="0"/>
                                        </a:rPr>
                                        <m:t>2</m:t>
                                      </m:r>
                                    </m:sup>
                                  </m:sSubSup>
                                </m:sup>
                              </m:sSup>
                            </m:num>
                            <m:den>
                              <m:sSup>
                                <m:sSupPr>
                                  <m:ctrlPr>
                                    <a:rPr lang="en-US" sz="2773" i="1">
                                      <a:latin typeface="Cambria Math" panose="02040503050406030204" pitchFamily="18" charset="0"/>
                                      <a:ea typeface="Cambria Math" panose="02040503050406030204" pitchFamily="18" charset="0"/>
                                    </a:rPr>
                                  </m:ctrlPr>
                                </m:sSupPr>
                                <m:e>
                                  <m:d>
                                    <m:dPr>
                                      <m:ctrlPr>
                                        <a:rPr lang="en-US" sz="2773" i="1">
                                          <a:latin typeface="Cambria Math" panose="02040503050406030204" pitchFamily="18" charset="0"/>
                                          <a:ea typeface="Cambria Math" panose="02040503050406030204" pitchFamily="18" charset="0"/>
                                        </a:rPr>
                                      </m:ctrlPr>
                                    </m:dPr>
                                    <m:e>
                                      <m:r>
                                        <a:rPr lang="en-US" sz="2773" i="1">
                                          <a:latin typeface="Cambria Math" panose="02040503050406030204" pitchFamily="18" charset="0"/>
                                          <a:ea typeface="Cambria Math" panose="02040503050406030204" pitchFamily="18" charset="0"/>
                                        </a:rPr>
                                        <m:t>𝜈</m:t>
                                      </m:r>
                                      <m:r>
                                        <a:rPr lang="en-US" sz="2773" i="1">
                                          <a:latin typeface="Cambria Math" panose="02040503050406030204" pitchFamily="18" charset="0"/>
                                          <a:ea typeface="Cambria Math" panose="02040503050406030204" pitchFamily="18" charset="0"/>
                                        </a:rPr>
                                        <m:t>−</m:t>
                                      </m:r>
                                      <m:sSub>
                                        <m:sSubPr>
                                          <m:ctrlPr>
                                            <a:rPr lang="en-US" sz="2773" i="1">
                                              <a:latin typeface="Cambria Math" panose="02040503050406030204" pitchFamily="18" charset="0"/>
                                              <a:ea typeface="Cambria Math" panose="02040503050406030204" pitchFamily="18" charset="0"/>
                                            </a:rPr>
                                          </m:ctrlPr>
                                        </m:sSubPr>
                                        <m:e>
                                          <m:r>
                                            <a:rPr lang="en-US" sz="2773" i="1">
                                              <a:latin typeface="Cambria Math" panose="02040503050406030204" pitchFamily="18" charset="0"/>
                                              <a:ea typeface="Cambria Math" panose="02040503050406030204" pitchFamily="18" charset="0"/>
                                            </a:rPr>
                                            <m:t>𝜈</m:t>
                                          </m:r>
                                        </m:e>
                                        <m:sub>
                                          <m:r>
                                            <a:rPr lang="en-US" sz="2773" i="1">
                                              <a:latin typeface="Cambria Math" panose="02040503050406030204" pitchFamily="18" charset="0"/>
                                              <a:ea typeface="Cambria Math" panose="02040503050406030204" pitchFamily="18" charset="0"/>
                                            </a:rPr>
                                            <m:t>𝑙𝑢</m:t>
                                          </m:r>
                                        </m:sub>
                                      </m:sSub>
                                      <m:r>
                                        <a:rPr lang="en-US" sz="2773" i="1">
                                          <a:latin typeface="Cambria Math" panose="02040503050406030204" pitchFamily="18" charset="0"/>
                                          <a:ea typeface="Cambria Math" panose="02040503050406030204" pitchFamily="18" charset="0"/>
                                        </a:rPr>
                                        <m:t>−</m:t>
                                      </m:r>
                                      <m:r>
                                        <a:rPr lang="en-US" sz="2773" i="1">
                                          <a:latin typeface="Cambria Math" panose="02040503050406030204" pitchFamily="18" charset="0"/>
                                          <a:ea typeface="Cambria Math" panose="02040503050406030204" pitchFamily="18" charset="0"/>
                                        </a:rPr>
                                        <m:t>𝑦</m:t>
                                      </m:r>
                                    </m:e>
                                  </m:d>
                                </m:e>
                                <m:sup>
                                  <m:r>
                                    <a:rPr lang="en-US" sz="2773" i="1">
                                      <a:latin typeface="Cambria Math" panose="02040503050406030204" pitchFamily="18" charset="0"/>
                                      <a:ea typeface="Cambria Math" panose="02040503050406030204" pitchFamily="18" charset="0"/>
                                    </a:rPr>
                                    <m:t>2</m:t>
                                  </m:r>
                                </m:sup>
                              </m:sSup>
                              <m:r>
                                <a:rPr lang="en-US" sz="2773" i="1">
                                  <a:latin typeface="Cambria Math" panose="02040503050406030204" pitchFamily="18" charset="0"/>
                                  <a:ea typeface="Cambria Math" panose="02040503050406030204" pitchFamily="18" charset="0"/>
                                </a:rPr>
                                <m:t>+</m:t>
                              </m:r>
                              <m:sSup>
                                <m:sSupPr>
                                  <m:ctrlPr>
                                    <a:rPr lang="en-US" sz="2773" i="1">
                                      <a:latin typeface="Cambria Math" panose="02040503050406030204" pitchFamily="18" charset="0"/>
                                      <a:ea typeface="Cambria Math" panose="02040503050406030204" pitchFamily="18" charset="0"/>
                                    </a:rPr>
                                  </m:ctrlPr>
                                </m:sSupPr>
                                <m:e>
                                  <m:d>
                                    <m:dPr>
                                      <m:ctrlPr>
                                        <a:rPr lang="en-US" sz="2773" i="1">
                                          <a:latin typeface="Cambria Math" panose="02040503050406030204" pitchFamily="18" charset="0"/>
                                          <a:ea typeface="Cambria Math" panose="02040503050406030204" pitchFamily="18" charset="0"/>
                                        </a:rPr>
                                      </m:ctrlPr>
                                    </m:dPr>
                                    <m:e>
                                      <m:f>
                                        <m:fPr>
                                          <m:ctrlPr>
                                            <a:rPr lang="en-US" sz="2773" i="1">
                                              <a:latin typeface="Cambria Math" panose="02040503050406030204" pitchFamily="18" charset="0"/>
                                              <a:ea typeface="Cambria Math" panose="02040503050406030204" pitchFamily="18" charset="0"/>
                                            </a:rPr>
                                          </m:ctrlPr>
                                        </m:fPr>
                                        <m:num>
                                          <m:sSub>
                                            <m:sSubPr>
                                              <m:ctrlPr>
                                                <a:rPr lang="en-US" sz="2773" i="1">
                                                  <a:latin typeface="Cambria Math" panose="02040503050406030204" pitchFamily="18" charset="0"/>
                                                </a:rPr>
                                              </m:ctrlPr>
                                            </m:sSubPr>
                                            <m:e>
                                              <m:r>
                                                <a:rPr lang="en-US" sz="2773" i="1">
                                                  <a:latin typeface="Cambria Math" panose="02040503050406030204" pitchFamily="18" charset="0"/>
                                                </a:rPr>
                                                <m:t>𝛾</m:t>
                                              </m:r>
                                            </m:e>
                                            <m:sub>
                                              <m:r>
                                                <m:rPr>
                                                  <m:sty m:val="p"/>
                                                </m:rPr>
                                                <a:rPr lang="en-US" sz="2773">
                                                  <a:latin typeface="Cambria Math" panose="02040503050406030204" pitchFamily="18" charset="0"/>
                                                </a:rPr>
                                                <m:t>col</m:t>
                                              </m:r>
                                            </m:sub>
                                          </m:sSub>
                                          <m:r>
                                            <a:rPr lang="en-US" sz="2773" i="1">
                                              <a:latin typeface="Cambria Math" panose="02040503050406030204" pitchFamily="18" charset="0"/>
                                            </a:rPr>
                                            <m:t>+</m:t>
                                          </m:r>
                                          <m:sSub>
                                            <m:sSubPr>
                                              <m:ctrlPr>
                                                <a:rPr lang="en-US" sz="2773" i="1">
                                                  <a:latin typeface="Cambria Math" panose="02040503050406030204" pitchFamily="18" charset="0"/>
                                                </a:rPr>
                                              </m:ctrlPr>
                                            </m:sSubPr>
                                            <m:e>
                                              <m:r>
                                                <a:rPr lang="en-US" sz="2773" i="1">
                                                  <a:latin typeface="Cambria Math" panose="02040503050406030204" pitchFamily="18" charset="0"/>
                                                </a:rPr>
                                                <m:t>𝐴</m:t>
                                              </m:r>
                                            </m:e>
                                            <m:sub>
                                              <m:r>
                                                <a:rPr lang="en-US" sz="2773" i="1">
                                                  <a:latin typeface="Cambria Math" panose="02040503050406030204" pitchFamily="18" charset="0"/>
                                                </a:rPr>
                                                <m:t>𝑢𝑙</m:t>
                                              </m:r>
                                            </m:sub>
                                          </m:sSub>
                                        </m:num>
                                        <m:den>
                                          <m:r>
                                            <a:rPr lang="en-US" sz="2773" i="1">
                                              <a:latin typeface="Cambria Math" panose="02040503050406030204" pitchFamily="18" charset="0"/>
                                              <a:ea typeface="Cambria Math" panose="02040503050406030204" pitchFamily="18" charset="0"/>
                                            </a:rPr>
                                            <m:t>4</m:t>
                                          </m:r>
                                          <m:r>
                                            <a:rPr lang="en-US" sz="2773" i="1">
                                              <a:latin typeface="Cambria Math" panose="02040503050406030204" pitchFamily="18" charset="0"/>
                                              <a:ea typeface="Cambria Math" panose="02040503050406030204" pitchFamily="18" charset="0"/>
                                            </a:rPr>
                                            <m:t>𝜋</m:t>
                                          </m:r>
                                        </m:den>
                                      </m:f>
                                    </m:e>
                                  </m:d>
                                </m:e>
                                <m:sup>
                                  <m:r>
                                    <a:rPr lang="en-US" sz="2773" i="1">
                                      <a:latin typeface="Cambria Math" panose="02040503050406030204" pitchFamily="18" charset="0"/>
                                      <a:ea typeface="Cambria Math" panose="02040503050406030204" pitchFamily="18" charset="0"/>
                                    </a:rPr>
                                    <m:t>2</m:t>
                                  </m:r>
                                </m:sup>
                              </m:sSup>
                            </m:den>
                          </m:f>
                          <m:r>
                            <a:rPr lang="en-US" sz="2773" i="1">
                              <a:latin typeface="Cambria Math" panose="02040503050406030204" pitchFamily="18" charset="0"/>
                              <a:ea typeface="Cambria Math" panose="02040503050406030204" pitchFamily="18" charset="0"/>
                            </a:rPr>
                            <m:t>𝑑𝑦</m:t>
                          </m:r>
                        </m:e>
                      </m:nary>
                    </m:oMath>
                  </m:oMathPara>
                </a14:m>
                <a:endParaRPr lang="en-US" sz="2773" dirty="0"/>
              </a:p>
            </p:txBody>
          </p:sp>
        </mc:Choice>
        <mc:Fallback>
          <p:sp>
            <p:nvSpPr>
              <p:cNvPr id="69" name="Rectangle: Rounded Corners 68">
                <a:extLst>
                  <a:ext uri="{FF2B5EF4-FFF2-40B4-BE49-F238E27FC236}">
                    <a16:creationId xmlns:a16="http://schemas.microsoft.com/office/drawing/2014/main" id="{9098889E-A596-AB67-397C-C0A17C436662}"/>
                  </a:ext>
                </a:extLst>
              </p:cNvPr>
              <p:cNvSpPr>
                <a:spLocks noRot="1" noChangeAspect="1" noMove="1" noResize="1" noEditPoints="1" noAdjustHandles="1" noChangeArrowheads="1" noChangeShapeType="1" noTextEdit="1"/>
              </p:cNvSpPr>
              <p:nvPr/>
            </p:nvSpPr>
            <p:spPr>
              <a:xfrm>
                <a:off x="19526633" y="16320011"/>
                <a:ext cx="15842658" cy="12158016"/>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49E52EAB-F308-E9DD-A169-1F68D52427E3}"/>
                  </a:ext>
                </a:extLst>
              </p:cNvPr>
              <p:cNvSpPr txBox="1"/>
              <p:nvPr/>
            </p:nvSpPr>
            <p:spPr>
              <a:xfrm>
                <a:off x="3348572" y="507584"/>
                <a:ext cx="13902409" cy="28033893"/>
              </a:xfrm>
              <a:prstGeom prst="rect">
                <a:avLst/>
              </a:prstGeom>
              <a:noFill/>
            </p:spPr>
            <p:txBody>
              <a:bodyPr wrap="square" rtlCol="0">
                <a:spAutoFit/>
              </a:bodyPr>
              <a:lstStyle/>
              <a:p>
                <a:pPr algn="ctr"/>
                <a:r>
                  <a:rPr lang="en-US" sz="4002" b="1" u="sng" dirty="0"/>
                  <a:t>Model and Plasma</a:t>
                </a:r>
              </a:p>
              <a:p>
                <a:pPr algn="just"/>
                <a:endParaRPr lang="en-US" sz="2001" b="1" u="sng" dirty="0"/>
              </a:p>
              <a:p>
                <a:pPr algn="just"/>
                <a:r>
                  <a:rPr lang="en-US" sz="3200" dirty="0"/>
                  <a:t>STARDIS breaks down the stellar atmosphere into spherical shells as shown below and approximates that the plasma state is uniform throughout each shell. We rely on the MARCS code, a code that generates models of stellar atmospheres, to determine the temperatures, elemental abundances, and densities in each shell. The existing TARDIS plasma infrastructure determines the rest of the plasma state, namely the excitation and ionization properties and transition rates.</a:t>
                </a:r>
                <a:endParaRPr lang="en-US" sz="3200" dirty="0">
                  <a:solidFill>
                    <a:srgbClr val="000000"/>
                  </a:solidFill>
                </a:endParaRPr>
              </a:p>
              <a:p>
                <a:pPr algn="just"/>
                <a:endParaRPr lang="en-US" sz="3200" dirty="0">
                  <a:solidFill>
                    <a:srgbClr val="000000"/>
                  </a:solidFill>
                </a:endParaRPr>
              </a:p>
              <a:p>
                <a:pPr algn="just"/>
                <a:endParaRPr lang="en-US" sz="3200" dirty="0">
                  <a:solidFill>
                    <a:srgbClr val="000000"/>
                  </a:solidFill>
                </a:endParaRPr>
              </a:p>
              <a:p>
                <a:pPr algn="just"/>
                <a:endParaRPr lang="en-US" sz="3200" dirty="0">
                  <a:solidFill>
                    <a:srgbClr val="000000"/>
                  </a:solidFill>
                </a:endParaRPr>
              </a:p>
              <a:p>
                <a:pPr algn="just"/>
                <a:endParaRPr lang="en-US" sz="3200" dirty="0">
                  <a:solidFill>
                    <a:srgbClr val="000000"/>
                  </a:solidFill>
                </a:endParaRPr>
              </a:p>
              <a:p>
                <a:pPr algn="just"/>
                <a:endParaRPr lang="en-US" sz="3200" dirty="0">
                  <a:solidFill>
                    <a:srgbClr val="000000"/>
                  </a:solidFill>
                </a:endParaRPr>
              </a:p>
              <a:p>
                <a:pPr algn="just"/>
                <a:endParaRPr lang="en-US" sz="3200" dirty="0">
                  <a:solidFill>
                    <a:srgbClr val="000000"/>
                  </a:solidFill>
                </a:endParaRPr>
              </a:p>
              <a:p>
                <a:pPr algn="just"/>
                <a:endParaRPr lang="en-US" sz="3200" b="1" u="sng" dirty="0">
                  <a:solidFill>
                    <a:srgbClr val="000000"/>
                  </a:solidFill>
                </a:endParaRPr>
              </a:p>
              <a:p>
                <a:pPr algn="just"/>
                <a:endParaRPr lang="en-US" sz="3200" b="1" u="sng" dirty="0">
                  <a:solidFill>
                    <a:srgbClr val="000000"/>
                  </a:solidFill>
                </a:endParaRPr>
              </a:p>
              <a:p>
                <a:pPr algn="just"/>
                <a:endParaRPr lang="en-US" sz="3200" b="1" u="sng" dirty="0">
                  <a:solidFill>
                    <a:srgbClr val="000000"/>
                  </a:solidFill>
                </a:endParaRPr>
              </a:p>
              <a:p>
                <a:pPr algn="just"/>
                <a:endParaRPr lang="en-US" sz="3200" b="1" u="sng" dirty="0">
                  <a:solidFill>
                    <a:srgbClr val="000000"/>
                  </a:solidFill>
                </a:endParaRPr>
              </a:p>
              <a:p>
                <a:pPr algn="just"/>
                <a:endParaRPr lang="en-US" sz="3200" b="1" u="sng" dirty="0">
                  <a:solidFill>
                    <a:srgbClr val="000000"/>
                  </a:solidFill>
                </a:endParaRPr>
              </a:p>
              <a:p>
                <a:pPr algn="ctr"/>
                <a:endParaRPr lang="en-US" sz="3200" b="1" u="sng" dirty="0">
                  <a:solidFill>
                    <a:srgbClr val="000000"/>
                  </a:solidFill>
                </a:endParaRPr>
              </a:p>
              <a:p>
                <a:pPr algn="ctr"/>
                <a:endParaRPr lang="en-US" sz="3200" b="1" u="sng" dirty="0">
                  <a:solidFill>
                    <a:srgbClr val="000000"/>
                  </a:solidFill>
                </a:endParaRPr>
              </a:p>
              <a:p>
                <a:pPr algn="ctr"/>
                <a:r>
                  <a:rPr lang="en-US" sz="4002" b="1" u="sng" dirty="0">
                    <a:solidFill>
                      <a:srgbClr val="000000"/>
                    </a:solidFill>
                  </a:rPr>
                  <a:t>Opacities</a:t>
                </a:r>
              </a:p>
              <a:p>
                <a:pPr algn="just"/>
                <a:endParaRPr lang="en-US" sz="2001" b="1" u="sng" dirty="0">
                  <a:solidFill>
                    <a:srgbClr val="000000"/>
                  </a:solidFill>
                </a:endParaRPr>
              </a:p>
              <a:p>
                <a:pPr algn="just"/>
                <a:r>
                  <a:rPr lang="en-US" sz="3200" dirty="0"/>
                  <a:t>To determine an output spectrum, we need to understand how photons of light move through the atmosphere and what interactions they experience. Opacity is a measure of how likely it is that light will be scattered or absorbed by some material, like the stellar plasma, per unit distance it travels. This is contributed to by several mechanisms, which are described to the right.</a:t>
                </a:r>
                <a:endParaRPr lang="en-US" sz="3200" dirty="0">
                  <a:solidFill>
                    <a:srgbClr val="000000"/>
                  </a:solidFill>
                </a:endParaRPr>
              </a:p>
              <a:p>
                <a:pPr algn="ctr"/>
                <a:endParaRPr lang="en-US" sz="3200" b="1" u="sng" dirty="0">
                  <a:solidFill>
                    <a:srgbClr val="000000"/>
                  </a:solidFill>
                </a:endParaRPr>
              </a:p>
              <a:p>
                <a:pPr algn="ctr"/>
                <a:r>
                  <a:rPr lang="en-US" sz="4002" b="1" u="sng" dirty="0">
                    <a:solidFill>
                      <a:srgbClr val="000000"/>
                    </a:solidFill>
                  </a:rPr>
                  <a:t>Transport</a:t>
                </a:r>
                <a:endParaRPr lang="en-US" sz="3200" b="1" u="sng" dirty="0">
                  <a:solidFill>
                    <a:srgbClr val="000000"/>
                  </a:solidFill>
                </a:endParaRPr>
              </a:p>
              <a:p>
                <a:pPr algn="just"/>
                <a:endParaRPr lang="en-US" sz="2001" dirty="0">
                  <a:solidFill>
                    <a:srgbClr val="000000"/>
                  </a:solidFill>
                </a:endParaRPr>
              </a:p>
              <a:p>
                <a:pPr algn="just"/>
                <a:r>
                  <a:rPr lang="en-US" sz="3200" dirty="0">
                    <a:solidFill>
                      <a:srgbClr val="000000"/>
                    </a:solidFill>
                  </a:rPr>
                  <a:t>Finally, we use the opacity information to trace beams of light coming from the photosphere at different angles and frequencies to find the final intensity. We use the equation</a:t>
                </a:r>
              </a:p>
              <a:p>
                <a:pPr algn="just"/>
                <a:endParaRPr lang="en-US" sz="900" dirty="0">
                  <a:solidFill>
                    <a:srgbClr val="000000"/>
                  </a:solidFill>
                </a:endParaRPr>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𝑁</m:t>
                          </m:r>
                          <m:r>
                            <a:rPr lang="en-US" sz="3200" i="1">
                              <a:latin typeface="Cambria Math" panose="02040503050406030204" pitchFamily="18" charset="0"/>
                            </a:rPr>
                            <m:t>+1</m:t>
                          </m:r>
                        </m:sub>
                      </m:sSub>
                      <m:d>
                        <m:dPr>
                          <m:ctrlPr>
                            <a:rPr lang="en-US" sz="3200" i="1">
                              <a:latin typeface="Cambria Math" panose="02040503050406030204" pitchFamily="18" charset="0"/>
                            </a:rPr>
                          </m:ctrlPr>
                        </m:dPr>
                        <m:e>
                          <m:r>
                            <a:rPr lang="en-US" sz="3200" i="1">
                              <a:latin typeface="Cambria Math" panose="02040503050406030204" pitchFamily="18" charset="0"/>
                            </a:rPr>
                            <m:t>𝜈</m:t>
                          </m:r>
                          <m:r>
                            <a:rPr lang="en-US" sz="3200" i="1">
                              <a:latin typeface="Cambria Math" panose="02040503050406030204" pitchFamily="18" charset="0"/>
                            </a:rPr>
                            <m:t>,</m:t>
                          </m:r>
                          <m:r>
                            <a:rPr lang="en-US" sz="3200" i="1">
                              <a:latin typeface="Cambria Math" panose="02040503050406030204" pitchFamily="18" charset="0"/>
                            </a:rPr>
                            <m:t>𝜃</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𝑁</m:t>
                          </m:r>
                        </m:sub>
                      </m:sSub>
                      <m:d>
                        <m:dPr>
                          <m:ctrlPr>
                            <a:rPr lang="en-US" sz="3200" i="1">
                              <a:latin typeface="Cambria Math" panose="02040503050406030204" pitchFamily="18" charset="0"/>
                            </a:rPr>
                          </m:ctrlPr>
                        </m:dPr>
                        <m:e>
                          <m:r>
                            <a:rPr lang="en-US" sz="3200" i="1">
                              <a:latin typeface="Cambria Math" panose="02040503050406030204" pitchFamily="18" charset="0"/>
                            </a:rPr>
                            <m:t>𝜈</m:t>
                          </m:r>
                          <m:r>
                            <a:rPr lang="en-US" sz="3200" i="1">
                              <a:latin typeface="Cambria Math" panose="02040503050406030204" pitchFamily="18" charset="0"/>
                            </a:rPr>
                            <m:t>,</m:t>
                          </m:r>
                          <m:r>
                            <a:rPr lang="en-US" sz="3200" i="1">
                              <a:latin typeface="Cambria Math" panose="02040503050406030204" pitchFamily="18" charset="0"/>
                            </a:rPr>
                            <m:t>𝜃</m:t>
                          </m:r>
                        </m:e>
                      </m:d>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𝜏</m:t>
                          </m:r>
                        </m:sup>
                      </m:sSup>
                    </m:oMath>
                  </m:oMathPara>
                </a14:m>
                <a:endParaRPr lang="en-US" sz="3200" i="1" dirty="0">
                  <a:latin typeface="Cambria Math" panose="02040503050406030204" pitchFamily="18" charset="0"/>
                </a:endParaRPr>
              </a:p>
              <a:p>
                <a:pPr algn="ctr"/>
                <a14:m>
                  <m:oMath xmlns:m="http://schemas.openxmlformats.org/officeDocument/2006/math">
                    <m:r>
                      <a:rPr lang="en-US" sz="3200" i="1">
                        <a:latin typeface="Cambria Math" panose="02040503050406030204" pitchFamily="18" charset="0"/>
                      </a:rPr>
                      <m:t>+(1−</m:t>
                    </m:r>
                  </m:oMath>
                </a14:m>
                <a:r>
                  <a:rPr lang="en-US" sz="3200" dirty="0"/>
                  <a:t>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𝜏</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𝐵</m:t>
                        </m:r>
                      </m:e>
                      <m:sub>
                        <m:r>
                          <a:rPr lang="en-US" sz="3200" i="1">
                            <a:latin typeface="Cambria Math" panose="02040503050406030204" pitchFamily="18" charset="0"/>
                          </a:rPr>
                          <m:t>𝑁</m:t>
                        </m:r>
                        <m:r>
                          <a:rPr lang="en-US" sz="3200" i="1">
                            <a:latin typeface="Cambria Math" panose="02040503050406030204" pitchFamily="18" charset="0"/>
                          </a:rPr>
                          <m:t>+1</m:t>
                        </m:r>
                      </m:sub>
                    </m:sSub>
                    <m:d>
                      <m:dPr>
                        <m:ctrlPr>
                          <a:rPr lang="en-US" sz="3200" i="1">
                            <a:latin typeface="Cambria Math" panose="02040503050406030204" pitchFamily="18" charset="0"/>
                          </a:rPr>
                        </m:ctrlPr>
                      </m:dPr>
                      <m:e>
                        <m:r>
                          <a:rPr lang="en-US" sz="3200" i="1">
                            <a:latin typeface="Cambria Math" panose="02040503050406030204" pitchFamily="18" charset="0"/>
                          </a:rPr>
                          <m:t>𝜈</m:t>
                        </m:r>
                      </m:e>
                    </m:d>
                  </m:oMath>
                </a14:m>
                <a:endParaRPr lang="en-US" sz="3200" i="1" dirty="0">
                  <a:latin typeface="Cambria Math" panose="02040503050406030204" pitchFamily="18" charset="0"/>
                </a:endParaRPr>
              </a:p>
              <a:p>
                <a:pPr algn="ctr"/>
                <a14:m>
                  <m:oMath xmlns:m="http://schemas.openxmlformats.org/officeDocument/2006/math">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𝜏</m:t>
                            </m:r>
                          </m:sup>
                        </m:sSup>
                        <m:r>
                          <a:rPr lang="en-US" sz="3200" i="1">
                            <a:latin typeface="Cambria Math" panose="02040503050406030204" pitchFamily="18" charset="0"/>
                          </a:rPr>
                          <m:t>−</m:t>
                        </m:r>
                        <m:r>
                          <a:rPr lang="en-US" sz="3200" i="1">
                            <a:latin typeface="Cambria Math" panose="02040503050406030204" pitchFamily="18" charset="0"/>
                          </a:rPr>
                          <m:t>𝜏</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𝜏</m:t>
                            </m:r>
                          </m:sup>
                        </m:sSup>
                      </m:e>
                    </m:d>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r>
                              <a:rPr lang="en-US" sz="3200" i="1">
                                <a:latin typeface="Cambria Math" panose="02040503050406030204" pitchFamily="18" charset="0"/>
                              </a:rPr>
                              <m:t>𝐵</m:t>
                            </m:r>
                          </m:e>
                          <m:sub>
                            <m:r>
                              <a:rPr lang="en-US" sz="3200" i="1">
                                <a:latin typeface="Cambria Math" panose="02040503050406030204" pitchFamily="18" charset="0"/>
                              </a:rPr>
                              <m:t>𝑁</m:t>
                            </m:r>
                            <m:r>
                              <a:rPr lang="en-US" sz="3200" i="1">
                                <a:latin typeface="Cambria Math" panose="02040503050406030204" pitchFamily="18" charset="0"/>
                              </a:rPr>
                              <m:t>+1</m:t>
                            </m:r>
                          </m:sub>
                        </m:sSub>
                        <m:r>
                          <a:rPr lang="en-US" sz="3200" i="1">
                            <a:latin typeface="Cambria Math" panose="02040503050406030204" pitchFamily="18" charset="0"/>
                          </a:rPr>
                          <m:t>(</m:t>
                        </m:r>
                        <m:r>
                          <a:rPr lang="en-US" sz="3200" i="1">
                            <a:latin typeface="Cambria Math" panose="02040503050406030204" pitchFamily="18" charset="0"/>
                          </a:rPr>
                          <m:t>𝜈</m:t>
                        </m:r>
                        <m:r>
                          <a:rPr lang="en-US" sz="3200" i="1">
                            <a:latin typeface="Cambria Math" panose="02040503050406030204" pitchFamily="18" charset="0"/>
                          </a:rPr>
                          <m:t>)</m:t>
                        </m:r>
                      </m:num>
                      <m:den>
                        <m:r>
                          <a:rPr lang="en-US" sz="3200" i="1">
                            <a:latin typeface="Cambria Math" panose="02040503050406030204" pitchFamily="18" charset="0"/>
                          </a:rPr>
                          <m:t>𝜏</m:t>
                        </m:r>
                      </m:den>
                    </m:f>
                  </m:oMath>
                </a14:m>
                <a:r>
                  <a:rPr lang="en-US" sz="3200" dirty="0"/>
                  <a:t> </a:t>
                </a:r>
              </a:p>
              <a:p>
                <a:pPr algn="ctr"/>
                <a:endParaRPr lang="en-US" sz="900" dirty="0"/>
              </a:p>
              <a:p>
                <a:pPr algn="just"/>
                <a:r>
                  <a:rPr lang="en-US" sz="3200" dirty="0"/>
                  <a:t>where </a:t>
                </a:r>
                <a14:m>
                  <m:oMath xmlns:m="http://schemas.openxmlformats.org/officeDocument/2006/math">
                    <m:r>
                      <a:rPr lang="en-US" sz="3200" i="1">
                        <a:latin typeface="Cambria Math" panose="02040503050406030204" pitchFamily="18" charset="0"/>
                      </a:rPr>
                      <m:t>𝜏</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𝛼</m:t>
                        </m:r>
                        <m:r>
                          <a:rPr lang="en-US" sz="3200" i="1">
                            <a:latin typeface="Cambria Math" panose="02040503050406030204" pitchFamily="18" charset="0"/>
                          </a:rPr>
                          <m:t>𝑙</m:t>
                        </m:r>
                      </m:num>
                      <m:den>
                        <m:r>
                          <m:rPr>
                            <m:sty m:val="p"/>
                          </m:rPr>
                          <a:rPr lang="en-US" sz="3200">
                            <a:latin typeface="Cambria Math" panose="02040503050406030204" pitchFamily="18" charset="0"/>
                          </a:rPr>
                          <m:t>cos</m:t>
                        </m:r>
                        <m:r>
                          <a:rPr lang="en-US" sz="3200" i="1">
                            <a:latin typeface="Cambria Math" panose="02040503050406030204" pitchFamily="18" charset="0"/>
                          </a:rPr>
                          <m:t>⁡(</m:t>
                        </m:r>
                        <m:r>
                          <a:rPr lang="en-US" sz="3200" i="1">
                            <a:latin typeface="Cambria Math" panose="02040503050406030204" pitchFamily="18" charset="0"/>
                          </a:rPr>
                          <m:t>𝜃</m:t>
                        </m:r>
                        <m:r>
                          <a:rPr lang="en-US" sz="3200" i="1">
                            <a:latin typeface="Cambria Math" panose="02040503050406030204" pitchFamily="18" charset="0"/>
                          </a:rPr>
                          <m:t>)</m:t>
                        </m:r>
                      </m:den>
                    </m:f>
                  </m:oMath>
                </a14:m>
                <a:r>
                  <a:rPr lang="en-US" sz="3200" dirty="0"/>
                  <a:t> is the </a:t>
                </a:r>
                <a:r>
                  <a:rPr lang="en-US" sz="3200" i="1" dirty="0"/>
                  <a:t>optical depth</a:t>
                </a:r>
                <a:r>
                  <a:rPr lang="en-US" sz="3200" dirty="0"/>
                  <a:t>, </a:t>
                </a:r>
                <a14:m>
                  <m:oMath xmlns:m="http://schemas.openxmlformats.org/officeDocument/2006/math">
                    <m:r>
                      <a:rPr lang="en-US" sz="3200" i="1">
                        <a:latin typeface="Cambria Math" panose="02040503050406030204" pitchFamily="18" charset="0"/>
                      </a:rPr>
                      <m:t>𝑙</m:t>
                    </m:r>
                  </m:oMath>
                </a14:m>
                <a:r>
                  <a:rPr lang="en-US" sz="3200" i="1" dirty="0"/>
                  <a:t> </a:t>
                </a:r>
                <a:r>
                  <a:rPr lang="en-US" sz="3200" dirty="0"/>
                  <a:t>is the depth of each shell, and </a:t>
                </a:r>
                <a14:m>
                  <m:oMath xmlns:m="http://schemas.openxmlformats.org/officeDocument/2006/math">
                    <m:r>
                      <a:rPr lang="en-US" sz="3200" i="1">
                        <a:latin typeface="Cambria Math" panose="02040503050406030204" pitchFamily="18" charset="0"/>
                      </a:rPr>
                      <m:t>𝐵</m:t>
                    </m:r>
                    <m:r>
                      <a:rPr lang="en-US" sz="3200" i="1">
                        <a:latin typeface="Cambria Math" panose="02040503050406030204" pitchFamily="18" charset="0"/>
                      </a:rPr>
                      <m:t>(</m:t>
                    </m:r>
                    <m:r>
                      <a:rPr lang="en-US" sz="3200" i="1">
                        <a:latin typeface="Cambria Math" panose="02040503050406030204" pitchFamily="18" charset="0"/>
                      </a:rPr>
                      <m:t>𝜈</m:t>
                    </m:r>
                    <m:r>
                      <a:rPr lang="en-US" sz="3200" i="1">
                        <a:latin typeface="Cambria Math" panose="02040503050406030204" pitchFamily="18" charset="0"/>
                      </a:rPr>
                      <m:t>)</m:t>
                    </m:r>
                  </m:oMath>
                </a14:m>
                <a:r>
                  <a:rPr lang="en-US" sz="3200" dirty="0"/>
                  <a:t> is the blackbody distribution.</a:t>
                </a:r>
              </a:p>
              <a:p>
                <a:pPr algn="just"/>
                <a:endParaRPr lang="en-US" sz="3200" dirty="0"/>
              </a:p>
              <a:p>
                <a:pPr algn="just"/>
                <a:r>
                  <a:rPr lang="en-US" sz="3200" dirty="0"/>
                  <a:t> </a:t>
                </a:r>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solidFill>
                    <a:srgbClr val="000000"/>
                  </a:solidFill>
                </a:endParaRPr>
              </a:p>
              <a:p>
                <a:pPr algn="just"/>
                <a:endParaRPr lang="en-US" sz="3200" dirty="0">
                  <a:solidFill>
                    <a:srgbClr val="000000"/>
                  </a:solidFill>
                </a:endParaRPr>
              </a:p>
              <a:p>
                <a:pPr algn="just"/>
                <a:endParaRPr lang="en-US" sz="3200" dirty="0">
                  <a:solidFill>
                    <a:srgbClr val="000000"/>
                  </a:solidFill>
                </a:endParaRPr>
              </a:p>
              <a:p>
                <a:pPr algn="just"/>
                <a:r>
                  <a:rPr lang="en-US" sz="3200" dirty="0">
                    <a:solidFill>
                      <a:srgbClr val="000000"/>
                    </a:solidFill>
                  </a:rPr>
                  <a:t>The flux density (the desired spectrum) is then:</a:t>
                </a:r>
                <a:endParaRPr lang="en-US" sz="32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𝐹</m:t>
                      </m:r>
                      <m:d>
                        <m:dPr>
                          <m:ctrlPr>
                            <a:rPr lang="en-US" sz="3200" i="1">
                              <a:latin typeface="Cambria Math" panose="02040503050406030204" pitchFamily="18" charset="0"/>
                            </a:rPr>
                          </m:ctrlPr>
                        </m:dPr>
                        <m:e>
                          <m:r>
                            <a:rPr lang="en-US" sz="3200" i="1">
                              <a:latin typeface="Cambria Math" panose="02040503050406030204" pitchFamily="18" charset="0"/>
                            </a:rPr>
                            <m:t>𝜈</m:t>
                          </m:r>
                        </m:e>
                      </m:d>
                      <m:r>
                        <a:rPr lang="en-US" sz="3200" i="1">
                          <a:latin typeface="Cambria Math" panose="02040503050406030204" pitchFamily="18" charset="0"/>
                        </a:rPr>
                        <m:t>=2</m:t>
                      </m:r>
                      <m:r>
                        <a:rPr lang="en-US" sz="3200" i="1">
                          <a:latin typeface="Cambria Math" panose="02040503050406030204" pitchFamily="18" charset="0"/>
                        </a:rPr>
                        <m:t>𝜋</m:t>
                      </m:r>
                      <m:nary>
                        <m:naryPr>
                          <m:ctrlPr>
                            <a:rPr lang="en-US" sz="3200" i="1">
                              <a:latin typeface="Cambria Math" panose="02040503050406030204" pitchFamily="18" charset="0"/>
                            </a:rPr>
                          </m:ctrlPr>
                        </m:naryPr>
                        <m:sub>
                          <m:r>
                            <a:rPr lang="en-US" sz="3200" i="1">
                              <a:latin typeface="Cambria Math" panose="02040503050406030204" pitchFamily="18" charset="0"/>
                            </a:rPr>
                            <m:t>0</m:t>
                          </m:r>
                        </m:sub>
                        <m:sup>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sup>
                        <m:e>
                          <m:r>
                            <a:rPr lang="en-US" sz="3200" i="1">
                              <a:latin typeface="Cambria Math" panose="02040503050406030204" pitchFamily="18" charset="0"/>
                            </a:rPr>
                            <m:t>𝐼</m:t>
                          </m:r>
                          <m:d>
                            <m:dPr>
                              <m:ctrlPr>
                                <a:rPr lang="en-US" sz="3200" i="1">
                                  <a:latin typeface="Cambria Math" panose="02040503050406030204" pitchFamily="18" charset="0"/>
                                </a:rPr>
                              </m:ctrlPr>
                            </m:dPr>
                            <m:e>
                              <m:r>
                                <a:rPr lang="en-US" sz="3200" i="1">
                                  <a:latin typeface="Cambria Math" panose="02040503050406030204" pitchFamily="18" charset="0"/>
                                </a:rPr>
                                <m:t>𝜈</m:t>
                              </m:r>
                              <m:r>
                                <a:rPr lang="en-US" sz="3200" i="1">
                                  <a:latin typeface="Cambria Math" panose="02040503050406030204" pitchFamily="18" charset="0"/>
                                </a:rPr>
                                <m:t>,</m:t>
                              </m:r>
                              <m:r>
                                <a:rPr lang="en-US" sz="3200" i="1">
                                  <a:latin typeface="Cambria Math" panose="02040503050406030204" pitchFamily="18" charset="0"/>
                                </a:rPr>
                                <m:t>𝜃</m:t>
                              </m:r>
                            </m:e>
                          </m:d>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d>
                                <m:dPr>
                                  <m:ctrlPr>
                                    <a:rPr lang="en-US" sz="3200" i="1">
                                      <a:latin typeface="Cambria Math" panose="02040503050406030204" pitchFamily="18" charset="0"/>
                                    </a:rPr>
                                  </m:ctrlPr>
                                </m:dPr>
                                <m:e>
                                  <m:r>
                                    <a:rPr lang="en-US" sz="3200" i="1">
                                      <a:latin typeface="Cambria Math" panose="02040503050406030204" pitchFamily="18" charset="0"/>
                                    </a:rPr>
                                    <m:t>𝜃</m:t>
                                  </m:r>
                                </m:e>
                              </m:d>
                            </m:e>
                          </m:func>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m:t>
                              </m:r>
                            </m:fName>
                            <m:e>
                              <m:d>
                                <m:dPr>
                                  <m:ctrlPr>
                                    <a:rPr lang="en-US" sz="3200" i="1">
                                      <a:latin typeface="Cambria Math" panose="02040503050406030204" pitchFamily="18" charset="0"/>
                                    </a:rPr>
                                  </m:ctrlPr>
                                </m:dPr>
                                <m:e>
                                  <m:r>
                                    <a:rPr lang="en-US" sz="3200" i="1">
                                      <a:latin typeface="Cambria Math" panose="02040503050406030204" pitchFamily="18" charset="0"/>
                                    </a:rPr>
                                    <m:t>𝜃</m:t>
                                  </m:r>
                                </m:e>
                              </m:d>
                            </m:e>
                          </m:func>
                          <m:r>
                            <a:rPr lang="en-US" sz="3200" i="1">
                              <a:latin typeface="Cambria Math" panose="02040503050406030204" pitchFamily="18" charset="0"/>
                            </a:rPr>
                            <m:t>𝑑</m:t>
                          </m:r>
                          <m:r>
                            <a:rPr lang="en-US" sz="3200" i="1">
                              <a:latin typeface="Cambria Math" panose="02040503050406030204" pitchFamily="18" charset="0"/>
                            </a:rPr>
                            <m:t>𝜃</m:t>
                          </m:r>
                          <m:r>
                            <a:rPr lang="en-US" sz="3200" i="1">
                              <a:latin typeface="Cambria Math" panose="02040503050406030204" pitchFamily="18" charset="0"/>
                            </a:rPr>
                            <m:t>.</m:t>
                          </m:r>
                        </m:e>
                      </m:nary>
                    </m:oMath>
                  </m:oMathPara>
                </a14:m>
                <a:endParaRPr lang="en-US" sz="3601" dirty="0"/>
              </a:p>
              <a:p>
                <a:pPr algn="just"/>
                <a:endParaRPr lang="en-US" sz="3200" dirty="0"/>
              </a:p>
            </p:txBody>
          </p:sp>
        </mc:Choice>
        <mc:Fallback>
          <p:sp>
            <p:nvSpPr>
              <p:cNvPr id="82" name="TextBox 81">
                <a:extLst>
                  <a:ext uri="{FF2B5EF4-FFF2-40B4-BE49-F238E27FC236}">
                    <a16:creationId xmlns:a16="http://schemas.microsoft.com/office/drawing/2014/main" id="{49E52EAB-F308-E9DD-A169-1F68D52427E3}"/>
                  </a:ext>
                </a:extLst>
              </p:cNvPr>
              <p:cNvSpPr txBox="1">
                <a:spLocks noRot="1" noChangeAspect="1" noMove="1" noResize="1" noEditPoints="1" noAdjustHandles="1" noChangeArrowheads="1" noChangeShapeType="1" noTextEdit="1"/>
              </p:cNvSpPr>
              <p:nvPr/>
            </p:nvSpPr>
            <p:spPr>
              <a:xfrm>
                <a:off x="3348572" y="507584"/>
                <a:ext cx="13902409" cy="28033893"/>
              </a:xfrm>
              <a:prstGeom prst="rect">
                <a:avLst/>
              </a:prstGeom>
              <a:blipFill>
                <a:blip r:embed="rId4"/>
                <a:stretch>
                  <a:fillRect l="-1096" t="-391" r="-1140"/>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CEEA9BD4-B14B-C7C9-6454-FAB12BE96069}"/>
              </a:ext>
            </a:extLst>
          </p:cNvPr>
          <p:cNvSpPr txBox="1"/>
          <p:nvPr/>
        </p:nvSpPr>
        <p:spPr>
          <a:xfrm>
            <a:off x="23978447" y="507584"/>
            <a:ext cx="6493922" cy="708207"/>
          </a:xfrm>
          <a:prstGeom prst="rect">
            <a:avLst/>
          </a:prstGeom>
          <a:noFill/>
        </p:spPr>
        <p:txBody>
          <a:bodyPr wrap="square" rtlCol="0">
            <a:spAutoFit/>
          </a:bodyPr>
          <a:lstStyle/>
          <a:p>
            <a:pPr algn="ctr"/>
            <a:r>
              <a:rPr lang="en-US" sz="4002" b="1" u="sng" dirty="0"/>
              <a:t>Opacity Sources</a:t>
            </a:r>
          </a:p>
        </p:txBody>
      </p:sp>
      <p:pic>
        <p:nvPicPr>
          <p:cNvPr id="8" name="Picture 7">
            <a:extLst>
              <a:ext uri="{FF2B5EF4-FFF2-40B4-BE49-F238E27FC236}">
                <a16:creationId xmlns:a16="http://schemas.microsoft.com/office/drawing/2014/main" id="{EA82F31E-97A4-87A2-0FAB-8CFA795E44F4}"/>
              </a:ext>
            </a:extLst>
          </p:cNvPr>
          <p:cNvPicPr>
            <a:picLocks noChangeAspect="1"/>
          </p:cNvPicPr>
          <p:nvPr/>
        </p:nvPicPr>
        <p:blipFill>
          <a:blip r:embed="rId5"/>
          <a:stretch>
            <a:fillRect/>
          </a:stretch>
        </p:blipFill>
        <p:spPr>
          <a:xfrm>
            <a:off x="7856497" y="4978848"/>
            <a:ext cx="5013909" cy="4953007"/>
          </a:xfrm>
          <a:prstGeom prst="rect">
            <a:avLst/>
          </a:prstGeom>
        </p:spPr>
      </p:pic>
      <p:sp>
        <p:nvSpPr>
          <p:cNvPr id="9" name="TextBox 8">
            <a:extLst>
              <a:ext uri="{FF2B5EF4-FFF2-40B4-BE49-F238E27FC236}">
                <a16:creationId xmlns:a16="http://schemas.microsoft.com/office/drawing/2014/main" id="{C52290E9-9ED4-6060-4055-3313F1A8F724}"/>
              </a:ext>
            </a:extLst>
          </p:cNvPr>
          <p:cNvSpPr txBox="1"/>
          <p:nvPr/>
        </p:nvSpPr>
        <p:spPr>
          <a:xfrm>
            <a:off x="9491449" y="7101408"/>
            <a:ext cx="1886921" cy="708143"/>
          </a:xfrm>
          <a:prstGeom prst="rect">
            <a:avLst/>
          </a:prstGeom>
          <a:noFill/>
        </p:spPr>
        <p:txBody>
          <a:bodyPr wrap="square" rtlCol="0">
            <a:spAutoFit/>
          </a:bodyPr>
          <a:lstStyle/>
          <a:p>
            <a:r>
              <a:rPr lang="en-US" sz="2001" dirty="0"/>
              <a:t>Inner boundary of atmosphere</a:t>
            </a:r>
          </a:p>
        </p:txBody>
      </p:sp>
      <p:sp>
        <p:nvSpPr>
          <p:cNvPr id="10" name="TextBox 9">
            <a:extLst>
              <a:ext uri="{FF2B5EF4-FFF2-40B4-BE49-F238E27FC236}">
                <a16:creationId xmlns:a16="http://schemas.microsoft.com/office/drawing/2014/main" id="{645F7E06-F952-55CD-34EA-44B196EE6DDE}"/>
              </a:ext>
            </a:extLst>
          </p:cNvPr>
          <p:cNvSpPr txBox="1"/>
          <p:nvPr/>
        </p:nvSpPr>
        <p:spPr>
          <a:xfrm>
            <a:off x="12566059" y="8760804"/>
            <a:ext cx="2133734" cy="708143"/>
          </a:xfrm>
          <a:prstGeom prst="rect">
            <a:avLst/>
          </a:prstGeom>
          <a:noFill/>
        </p:spPr>
        <p:txBody>
          <a:bodyPr wrap="square" rtlCol="0">
            <a:spAutoFit/>
          </a:bodyPr>
          <a:lstStyle/>
          <a:p>
            <a:r>
              <a:rPr lang="en-US" sz="2001" dirty="0"/>
              <a:t>Outer boundary of atmosphere</a:t>
            </a:r>
          </a:p>
        </p:txBody>
      </p:sp>
      <p:pic>
        <p:nvPicPr>
          <p:cNvPr id="12" name="Picture 11">
            <a:extLst>
              <a:ext uri="{FF2B5EF4-FFF2-40B4-BE49-F238E27FC236}">
                <a16:creationId xmlns:a16="http://schemas.microsoft.com/office/drawing/2014/main" id="{16DFB284-5AD0-0F01-DA04-FDC14DC8933E}"/>
              </a:ext>
            </a:extLst>
          </p:cNvPr>
          <p:cNvPicPr>
            <a:picLocks noChangeAspect="1"/>
          </p:cNvPicPr>
          <p:nvPr/>
        </p:nvPicPr>
        <p:blipFill rotWithShape="1">
          <a:blip r:embed="rId6"/>
          <a:srcRect t="16155"/>
          <a:stretch/>
        </p:blipFill>
        <p:spPr>
          <a:xfrm>
            <a:off x="7688421" y="20597988"/>
            <a:ext cx="4894263" cy="4682833"/>
          </a:xfrm>
          <a:prstGeom prst="rect">
            <a:avLst/>
          </a:prstGeom>
        </p:spPr>
      </p:pic>
      <p:sp>
        <p:nvSpPr>
          <p:cNvPr id="13" name="TextBox 12">
            <a:extLst>
              <a:ext uri="{FF2B5EF4-FFF2-40B4-BE49-F238E27FC236}">
                <a16:creationId xmlns:a16="http://schemas.microsoft.com/office/drawing/2014/main" id="{A3416A2D-5D42-F878-7FC3-56C54CEEA919}"/>
              </a:ext>
            </a:extLst>
          </p:cNvPr>
          <p:cNvSpPr txBox="1"/>
          <p:nvPr/>
        </p:nvSpPr>
        <p:spPr>
          <a:xfrm>
            <a:off x="8574865" y="24651307"/>
            <a:ext cx="3487607" cy="387798"/>
          </a:xfrm>
          <a:prstGeom prst="rect">
            <a:avLst/>
          </a:prstGeom>
          <a:noFill/>
        </p:spPr>
        <p:txBody>
          <a:bodyPr wrap="square" rtlCol="0">
            <a:spAutoFit/>
          </a:bodyPr>
          <a:lstStyle/>
          <a:p>
            <a:r>
              <a:rPr lang="en-US" sz="1920" dirty="0"/>
              <a:t>Inner boundary of atmosphere</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F55716E-D2AF-35F9-BD25-D16D5AFA3F9D}"/>
                  </a:ext>
                </a:extLst>
              </p:cNvPr>
              <p:cNvSpPr txBox="1"/>
              <p:nvPr/>
            </p:nvSpPr>
            <p:spPr>
              <a:xfrm>
                <a:off x="10027814" y="23372104"/>
                <a:ext cx="603776" cy="387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920" i="1">
                          <a:latin typeface="Cambria Math" panose="02040503050406030204" pitchFamily="18" charset="0"/>
                        </a:rPr>
                        <m:t>𝜃</m:t>
                      </m:r>
                    </m:oMath>
                  </m:oMathPara>
                </a14:m>
                <a:endParaRPr lang="en-US" sz="1920" dirty="0"/>
              </a:p>
            </p:txBody>
          </p:sp>
        </mc:Choice>
        <mc:Fallback>
          <p:sp>
            <p:nvSpPr>
              <p:cNvPr id="14" name="TextBox 13">
                <a:extLst>
                  <a:ext uri="{FF2B5EF4-FFF2-40B4-BE49-F238E27FC236}">
                    <a16:creationId xmlns:a16="http://schemas.microsoft.com/office/drawing/2014/main" id="{FF55716E-D2AF-35F9-BD25-D16D5AFA3F9D}"/>
                  </a:ext>
                </a:extLst>
              </p:cNvPr>
              <p:cNvSpPr txBox="1">
                <a:spLocks noRot="1" noChangeAspect="1" noMove="1" noResize="1" noEditPoints="1" noAdjustHandles="1" noChangeArrowheads="1" noChangeShapeType="1" noTextEdit="1"/>
              </p:cNvSpPr>
              <p:nvPr/>
            </p:nvSpPr>
            <p:spPr>
              <a:xfrm>
                <a:off x="10027814" y="23372104"/>
                <a:ext cx="603776" cy="3877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3CFA472-8992-5713-1219-E22368031888}"/>
                  </a:ext>
                </a:extLst>
              </p:cNvPr>
              <p:cNvSpPr txBox="1"/>
              <p:nvPr/>
            </p:nvSpPr>
            <p:spPr>
              <a:xfrm>
                <a:off x="9790099" y="23830547"/>
                <a:ext cx="2902106" cy="387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920" i="1">
                              <a:latin typeface="Cambria Math" panose="02040503050406030204" pitchFamily="18" charset="0"/>
                            </a:rPr>
                          </m:ctrlPr>
                        </m:sSubPr>
                        <m:e>
                          <m:r>
                            <a:rPr lang="en-US" sz="1920" i="1">
                              <a:latin typeface="Cambria Math" panose="02040503050406030204" pitchFamily="18" charset="0"/>
                            </a:rPr>
                            <m:t>𝐼</m:t>
                          </m:r>
                        </m:e>
                        <m:sub>
                          <m:r>
                            <a:rPr lang="en-US" sz="1920" i="1">
                              <a:latin typeface="Cambria Math" panose="02040503050406030204" pitchFamily="18" charset="0"/>
                            </a:rPr>
                            <m:t>0</m:t>
                          </m:r>
                        </m:sub>
                      </m:sSub>
                      <m:d>
                        <m:dPr>
                          <m:ctrlPr>
                            <a:rPr lang="en-US" sz="1920" i="1">
                              <a:latin typeface="Cambria Math" panose="02040503050406030204" pitchFamily="18" charset="0"/>
                            </a:rPr>
                          </m:ctrlPr>
                        </m:dPr>
                        <m:e>
                          <m:r>
                            <a:rPr lang="en-US" sz="1920" i="1">
                              <a:latin typeface="Cambria Math" panose="02040503050406030204" pitchFamily="18" charset="0"/>
                            </a:rPr>
                            <m:t>𝜈</m:t>
                          </m:r>
                          <m:r>
                            <a:rPr lang="en-US" sz="1920" i="1">
                              <a:latin typeface="Cambria Math" panose="02040503050406030204" pitchFamily="18" charset="0"/>
                            </a:rPr>
                            <m:t>,</m:t>
                          </m:r>
                          <m:r>
                            <a:rPr lang="en-US" sz="1920" i="1">
                              <a:latin typeface="Cambria Math" panose="02040503050406030204" pitchFamily="18" charset="0"/>
                            </a:rPr>
                            <m:t>𝜃</m:t>
                          </m:r>
                        </m:e>
                      </m:d>
                      <m:r>
                        <a:rPr lang="en-US" sz="1920" i="1">
                          <a:latin typeface="Cambria Math" panose="02040503050406030204" pitchFamily="18" charset="0"/>
                        </a:rPr>
                        <m:t>=</m:t>
                      </m:r>
                      <m:sSub>
                        <m:sSubPr>
                          <m:ctrlPr>
                            <a:rPr lang="en-US" sz="1920" i="1">
                              <a:latin typeface="Cambria Math" panose="02040503050406030204" pitchFamily="18" charset="0"/>
                            </a:rPr>
                          </m:ctrlPr>
                        </m:sSubPr>
                        <m:e>
                          <m:r>
                            <a:rPr lang="en-US" sz="1920" i="1">
                              <a:latin typeface="Cambria Math" panose="02040503050406030204" pitchFamily="18" charset="0"/>
                            </a:rPr>
                            <m:t>𝐵</m:t>
                          </m:r>
                        </m:e>
                        <m:sub>
                          <m:r>
                            <a:rPr lang="en-US" sz="1920" i="1">
                              <a:latin typeface="Cambria Math" panose="02040503050406030204" pitchFamily="18" charset="0"/>
                            </a:rPr>
                            <m:t>0</m:t>
                          </m:r>
                        </m:sub>
                      </m:sSub>
                      <m:r>
                        <a:rPr lang="en-US" sz="1920" i="1">
                          <a:latin typeface="Cambria Math" panose="02040503050406030204" pitchFamily="18" charset="0"/>
                        </a:rPr>
                        <m:t>(</m:t>
                      </m:r>
                      <m:r>
                        <a:rPr lang="en-US" sz="1920" i="1">
                          <a:latin typeface="Cambria Math" panose="02040503050406030204" pitchFamily="18" charset="0"/>
                        </a:rPr>
                        <m:t>𝜈</m:t>
                      </m:r>
                      <m:r>
                        <a:rPr lang="en-US" sz="1920" i="1">
                          <a:latin typeface="Cambria Math" panose="02040503050406030204" pitchFamily="18" charset="0"/>
                        </a:rPr>
                        <m:t>)</m:t>
                      </m:r>
                    </m:oMath>
                  </m:oMathPara>
                </a14:m>
                <a:endParaRPr lang="en-US" sz="1600" dirty="0"/>
              </a:p>
            </p:txBody>
          </p:sp>
        </mc:Choice>
        <mc:Fallback>
          <p:sp>
            <p:nvSpPr>
              <p:cNvPr id="15" name="TextBox 14">
                <a:extLst>
                  <a:ext uri="{FF2B5EF4-FFF2-40B4-BE49-F238E27FC236}">
                    <a16:creationId xmlns:a16="http://schemas.microsoft.com/office/drawing/2014/main" id="{83CFA472-8992-5713-1219-E22368031888}"/>
                  </a:ext>
                </a:extLst>
              </p:cNvPr>
              <p:cNvSpPr txBox="1">
                <a:spLocks noRot="1" noChangeAspect="1" noMove="1" noResize="1" noEditPoints="1" noAdjustHandles="1" noChangeArrowheads="1" noChangeShapeType="1" noTextEdit="1"/>
              </p:cNvSpPr>
              <p:nvPr/>
            </p:nvSpPr>
            <p:spPr>
              <a:xfrm>
                <a:off x="9790099" y="23830547"/>
                <a:ext cx="2902106" cy="387798"/>
              </a:xfrm>
              <a:prstGeom prst="rect">
                <a:avLst/>
              </a:prstGeom>
              <a:blipFill>
                <a:blip r:embed="rId8"/>
                <a:stretch>
                  <a:fillRect b="-15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9C846B9-798F-96C4-90F3-8A46655BE8B3}"/>
                  </a:ext>
                </a:extLst>
              </p:cNvPr>
              <p:cNvSpPr txBox="1"/>
              <p:nvPr/>
            </p:nvSpPr>
            <p:spPr>
              <a:xfrm>
                <a:off x="10726061" y="22880491"/>
                <a:ext cx="863586" cy="387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920" i="1">
                              <a:latin typeface="Cambria Math" panose="02040503050406030204" pitchFamily="18" charset="0"/>
                            </a:rPr>
                          </m:ctrlPr>
                        </m:sSubPr>
                        <m:e>
                          <m:r>
                            <a:rPr lang="en-US" sz="1920" i="1">
                              <a:latin typeface="Cambria Math" panose="02040503050406030204" pitchFamily="18" charset="0"/>
                            </a:rPr>
                            <m:t>𝐼</m:t>
                          </m:r>
                        </m:e>
                        <m:sub>
                          <m:r>
                            <a:rPr lang="en-US" sz="1920" i="1">
                              <a:latin typeface="Cambria Math" panose="02040503050406030204" pitchFamily="18" charset="0"/>
                            </a:rPr>
                            <m:t>1</m:t>
                          </m:r>
                        </m:sub>
                      </m:sSub>
                      <m:r>
                        <a:rPr lang="en-US" sz="1920" i="1">
                          <a:latin typeface="Cambria Math" panose="02040503050406030204" pitchFamily="18" charset="0"/>
                        </a:rPr>
                        <m:t>(</m:t>
                      </m:r>
                      <m:r>
                        <a:rPr lang="en-US" sz="1920" i="1">
                          <a:latin typeface="Cambria Math" panose="02040503050406030204" pitchFamily="18" charset="0"/>
                        </a:rPr>
                        <m:t>𝜈</m:t>
                      </m:r>
                      <m:r>
                        <a:rPr lang="en-US" sz="1920" i="1">
                          <a:latin typeface="Cambria Math" panose="02040503050406030204" pitchFamily="18" charset="0"/>
                        </a:rPr>
                        <m:t>,</m:t>
                      </m:r>
                      <m:r>
                        <a:rPr lang="en-US" sz="1920" i="1">
                          <a:latin typeface="Cambria Math" panose="02040503050406030204" pitchFamily="18" charset="0"/>
                        </a:rPr>
                        <m:t>𝜃</m:t>
                      </m:r>
                      <m:r>
                        <a:rPr lang="en-US" sz="1920" i="1">
                          <a:latin typeface="Cambria Math" panose="02040503050406030204" pitchFamily="18" charset="0"/>
                        </a:rPr>
                        <m:t>)</m:t>
                      </m:r>
                    </m:oMath>
                  </m:oMathPara>
                </a14:m>
                <a:endParaRPr lang="en-US" sz="1600" dirty="0"/>
              </a:p>
            </p:txBody>
          </p:sp>
        </mc:Choice>
        <mc:Fallback>
          <p:sp>
            <p:nvSpPr>
              <p:cNvPr id="16" name="TextBox 15">
                <a:extLst>
                  <a:ext uri="{FF2B5EF4-FFF2-40B4-BE49-F238E27FC236}">
                    <a16:creationId xmlns:a16="http://schemas.microsoft.com/office/drawing/2014/main" id="{A9C846B9-798F-96C4-90F3-8A46655BE8B3}"/>
                  </a:ext>
                </a:extLst>
              </p:cNvPr>
              <p:cNvSpPr txBox="1">
                <a:spLocks noRot="1" noChangeAspect="1" noMove="1" noResize="1" noEditPoints="1" noAdjustHandles="1" noChangeArrowheads="1" noChangeShapeType="1" noTextEdit="1"/>
              </p:cNvSpPr>
              <p:nvPr/>
            </p:nvSpPr>
            <p:spPr>
              <a:xfrm>
                <a:off x="10726061" y="22880491"/>
                <a:ext cx="863586" cy="387798"/>
              </a:xfrm>
              <a:prstGeom prst="rect">
                <a:avLst/>
              </a:prstGeom>
              <a:blipFill>
                <a:blip r:embed="rId9"/>
                <a:stretch>
                  <a:fillRect r="-12057" b="-15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D338882-DDA8-70F9-68C0-D8C3BD49C6E2}"/>
                  </a:ext>
                </a:extLst>
              </p:cNvPr>
              <p:cNvSpPr txBox="1"/>
              <p:nvPr/>
            </p:nvSpPr>
            <p:spPr>
              <a:xfrm>
                <a:off x="11157856" y="21914987"/>
                <a:ext cx="863586" cy="387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920" i="1">
                              <a:latin typeface="Cambria Math" panose="02040503050406030204" pitchFamily="18" charset="0"/>
                            </a:rPr>
                          </m:ctrlPr>
                        </m:sSubPr>
                        <m:e>
                          <m:r>
                            <a:rPr lang="en-US" sz="1920" i="1">
                              <a:latin typeface="Cambria Math" panose="02040503050406030204" pitchFamily="18" charset="0"/>
                            </a:rPr>
                            <m:t>𝐼</m:t>
                          </m:r>
                        </m:e>
                        <m:sub>
                          <m:r>
                            <a:rPr lang="en-US" sz="1920" i="1">
                              <a:latin typeface="Cambria Math" panose="02040503050406030204" pitchFamily="18" charset="0"/>
                            </a:rPr>
                            <m:t>2</m:t>
                          </m:r>
                        </m:sub>
                      </m:sSub>
                      <m:r>
                        <a:rPr lang="en-US" sz="1920" i="1">
                          <a:latin typeface="Cambria Math" panose="02040503050406030204" pitchFamily="18" charset="0"/>
                        </a:rPr>
                        <m:t>(</m:t>
                      </m:r>
                      <m:r>
                        <a:rPr lang="en-US" sz="1920" i="1">
                          <a:latin typeface="Cambria Math" panose="02040503050406030204" pitchFamily="18" charset="0"/>
                        </a:rPr>
                        <m:t>𝜈</m:t>
                      </m:r>
                      <m:r>
                        <a:rPr lang="en-US" sz="1920" i="1">
                          <a:latin typeface="Cambria Math" panose="02040503050406030204" pitchFamily="18" charset="0"/>
                        </a:rPr>
                        <m:t>,</m:t>
                      </m:r>
                      <m:r>
                        <a:rPr lang="en-US" sz="1920" i="1">
                          <a:latin typeface="Cambria Math" panose="02040503050406030204" pitchFamily="18" charset="0"/>
                        </a:rPr>
                        <m:t>𝜃</m:t>
                      </m:r>
                      <m:r>
                        <a:rPr lang="en-US" sz="1920" i="1">
                          <a:latin typeface="Cambria Math" panose="02040503050406030204" pitchFamily="18" charset="0"/>
                        </a:rPr>
                        <m:t>)</m:t>
                      </m:r>
                    </m:oMath>
                  </m:oMathPara>
                </a14:m>
                <a:endParaRPr lang="en-US" sz="1920" dirty="0"/>
              </a:p>
            </p:txBody>
          </p:sp>
        </mc:Choice>
        <mc:Fallback>
          <p:sp>
            <p:nvSpPr>
              <p:cNvPr id="17" name="TextBox 16">
                <a:extLst>
                  <a:ext uri="{FF2B5EF4-FFF2-40B4-BE49-F238E27FC236}">
                    <a16:creationId xmlns:a16="http://schemas.microsoft.com/office/drawing/2014/main" id="{1D338882-DDA8-70F9-68C0-D8C3BD49C6E2}"/>
                  </a:ext>
                </a:extLst>
              </p:cNvPr>
              <p:cNvSpPr txBox="1">
                <a:spLocks noRot="1" noChangeAspect="1" noMove="1" noResize="1" noEditPoints="1" noAdjustHandles="1" noChangeArrowheads="1" noChangeShapeType="1" noTextEdit="1"/>
              </p:cNvSpPr>
              <p:nvPr/>
            </p:nvSpPr>
            <p:spPr>
              <a:xfrm>
                <a:off x="11157856" y="21914987"/>
                <a:ext cx="863586" cy="387798"/>
              </a:xfrm>
              <a:prstGeom prst="rect">
                <a:avLst/>
              </a:prstGeom>
              <a:blipFill>
                <a:blip r:embed="rId10"/>
                <a:stretch>
                  <a:fillRect r="-11972" b="-140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89DC1E3-1CAB-8A79-3DE1-DD34A9C9FB2E}"/>
                  </a:ext>
                </a:extLst>
              </p:cNvPr>
              <p:cNvSpPr txBox="1"/>
              <p:nvPr/>
            </p:nvSpPr>
            <p:spPr>
              <a:xfrm>
                <a:off x="11589647" y="20942272"/>
                <a:ext cx="863586" cy="387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920" i="1">
                              <a:latin typeface="Cambria Math" panose="02040503050406030204" pitchFamily="18" charset="0"/>
                            </a:rPr>
                          </m:ctrlPr>
                        </m:sSubPr>
                        <m:e>
                          <m:r>
                            <a:rPr lang="en-US" sz="1920" i="1">
                              <a:latin typeface="Cambria Math" panose="02040503050406030204" pitchFamily="18" charset="0"/>
                            </a:rPr>
                            <m:t>𝐼</m:t>
                          </m:r>
                        </m:e>
                        <m:sub>
                          <m:r>
                            <a:rPr lang="en-US" sz="1920" i="1">
                              <a:latin typeface="Cambria Math" panose="02040503050406030204" pitchFamily="18" charset="0"/>
                            </a:rPr>
                            <m:t>3</m:t>
                          </m:r>
                        </m:sub>
                      </m:sSub>
                      <m:r>
                        <a:rPr lang="en-US" sz="1920" i="1">
                          <a:latin typeface="Cambria Math" panose="02040503050406030204" pitchFamily="18" charset="0"/>
                        </a:rPr>
                        <m:t>(</m:t>
                      </m:r>
                      <m:r>
                        <a:rPr lang="en-US" sz="1920" i="1">
                          <a:latin typeface="Cambria Math" panose="02040503050406030204" pitchFamily="18" charset="0"/>
                        </a:rPr>
                        <m:t>𝜈</m:t>
                      </m:r>
                      <m:r>
                        <a:rPr lang="en-US" sz="1920" i="1">
                          <a:latin typeface="Cambria Math" panose="02040503050406030204" pitchFamily="18" charset="0"/>
                        </a:rPr>
                        <m:t>,</m:t>
                      </m:r>
                      <m:r>
                        <a:rPr lang="en-US" sz="1920" i="1">
                          <a:latin typeface="Cambria Math" panose="02040503050406030204" pitchFamily="18" charset="0"/>
                        </a:rPr>
                        <m:t>𝜃</m:t>
                      </m:r>
                      <m:r>
                        <a:rPr lang="en-US" sz="1920" i="1">
                          <a:latin typeface="Cambria Math" panose="02040503050406030204" pitchFamily="18" charset="0"/>
                        </a:rPr>
                        <m:t>)</m:t>
                      </m:r>
                    </m:oMath>
                  </m:oMathPara>
                </a14:m>
                <a:endParaRPr lang="en-US" sz="1920" dirty="0"/>
              </a:p>
            </p:txBody>
          </p:sp>
        </mc:Choice>
        <mc:Fallback>
          <p:sp>
            <p:nvSpPr>
              <p:cNvPr id="18" name="TextBox 17">
                <a:extLst>
                  <a:ext uri="{FF2B5EF4-FFF2-40B4-BE49-F238E27FC236}">
                    <a16:creationId xmlns:a16="http://schemas.microsoft.com/office/drawing/2014/main" id="{389DC1E3-1CAB-8A79-3DE1-DD34A9C9FB2E}"/>
                  </a:ext>
                </a:extLst>
              </p:cNvPr>
              <p:cNvSpPr txBox="1">
                <a:spLocks noRot="1" noChangeAspect="1" noMove="1" noResize="1" noEditPoints="1" noAdjustHandles="1" noChangeArrowheads="1" noChangeShapeType="1" noTextEdit="1"/>
              </p:cNvSpPr>
              <p:nvPr/>
            </p:nvSpPr>
            <p:spPr>
              <a:xfrm>
                <a:off x="11589647" y="20942272"/>
                <a:ext cx="863586" cy="387798"/>
              </a:xfrm>
              <a:prstGeom prst="rect">
                <a:avLst/>
              </a:prstGeom>
              <a:blipFill>
                <a:blip r:embed="rId11"/>
                <a:stretch>
                  <a:fillRect r="-11972" b="-15625"/>
                </a:stretch>
              </a:blipFill>
            </p:spPr>
            <p:txBody>
              <a:bodyPr/>
              <a:lstStyle/>
              <a:p>
                <a:r>
                  <a:rPr lang="en-US">
                    <a:noFill/>
                  </a:rPr>
                  <a:t> </a:t>
                </a:r>
              </a:p>
            </p:txBody>
          </p:sp>
        </mc:Fallback>
      </mc:AlternateContent>
      <p:pic>
        <p:nvPicPr>
          <p:cNvPr id="23" name="Graphic 22">
            <a:extLst>
              <a:ext uri="{FF2B5EF4-FFF2-40B4-BE49-F238E27FC236}">
                <a16:creationId xmlns:a16="http://schemas.microsoft.com/office/drawing/2014/main" id="{43AF5341-42F6-FD8F-E210-0402ED13DDCE}"/>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4235" t="14489" r="12569" b="12087"/>
          <a:stretch/>
        </p:blipFill>
        <p:spPr>
          <a:xfrm>
            <a:off x="22062259" y="19228362"/>
            <a:ext cx="3407829" cy="2566618"/>
          </a:xfrm>
          <a:prstGeom prst="rect">
            <a:avLst/>
          </a:prstGeom>
        </p:spPr>
      </p:pic>
      <p:pic>
        <p:nvPicPr>
          <p:cNvPr id="27" name="Graphic 26">
            <a:extLst>
              <a:ext uri="{FF2B5EF4-FFF2-40B4-BE49-F238E27FC236}">
                <a16:creationId xmlns:a16="http://schemas.microsoft.com/office/drawing/2014/main" id="{7C2CB6B8-983A-ADEB-030E-21A4A4046384}"/>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14876" t="12961" r="11934" b="11462"/>
          <a:stretch/>
        </p:blipFill>
        <p:spPr>
          <a:xfrm>
            <a:off x="29365816" y="19140209"/>
            <a:ext cx="3423505" cy="2654255"/>
          </a:xfrm>
          <a:prstGeom prst="rect">
            <a:avLst/>
          </a:prstGeom>
        </p:spPr>
      </p:pic>
      <p:sp>
        <p:nvSpPr>
          <p:cNvPr id="72" name="TextBox 71">
            <a:extLst>
              <a:ext uri="{FF2B5EF4-FFF2-40B4-BE49-F238E27FC236}">
                <a16:creationId xmlns:a16="http://schemas.microsoft.com/office/drawing/2014/main" id="{8BEDEE4E-96A7-8082-5D5D-73EC27A3F11E}"/>
              </a:ext>
            </a:extLst>
          </p:cNvPr>
          <p:cNvSpPr txBox="1"/>
          <p:nvPr/>
        </p:nvSpPr>
        <p:spPr>
          <a:xfrm>
            <a:off x="22757730" y="13474556"/>
            <a:ext cx="975360" cy="387798"/>
          </a:xfrm>
          <a:prstGeom prst="rect">
            <a:avLst/>
          </a:prstGeom>
          <a:noFill/>
        </p:spPr>
        <p:txBody>
          <a:bodyPr wrap="square" rtlCol="0">
            <a:spAutoFit/>
          </a:bodyPr>
          <a:lstStyle/>
          <a:p>
            <a:endParaRPr lang="en-US" sz="1920" dirty="0"/>
          </a:p>
        </p:txBody>
      </p:sp>
      <p:sp>
        <p:nvSpPr>
          <p:cNvPr id="3" name="Oval 2">
            <a:extLst>
              <a:ext uri="{FF2B5EF4-FFF2-40B4-BE49-F238E27FC236}">
                <a16:creationId xmlns:a16="http://schemas.microsoft.com/office/drawing/2014/main" id="{E4441E93-88C2-8A3B-B29B-0C90F5257FCF}"/>
              </a:ext>
            </a:extLst>
          </p:cNvPr>
          <p:cNvSpPr/>
          <p:nvPr/>
        </p:nvSpPr>
        <p:spPr>
          <a:xfrm>
            <a:off x="23149854" y="329334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5" name="Oval 4">
            <a:extLst>
              <a:ext uri="{FF2B5EF4-FFF2-40B4-BE49-F238E27FC236}">
                <a16:creationId xmlns:a16="http://schemas.microsoft.com/office/drawing/2014/main" id="{41F77DEA-3CAE-A66D-A036-CA3833DAACB0}"/>
              </a:ext>
            </a:extLst>
          </p:cNvPr>
          <p:cNvSpPr/>
          <p:nvPr/>
        </p:nvSpPr>
        <p:spPr>
          <a:xfrm>
            <a:off x="31104986" y="905662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60" dirty="0"/>
          </a:p>
        </p:txBody>
      </p:sp>
      <p:sp>
        <p:nvSpPr>
          <p:cNvPr id="7" name="Freeform: Shape 6">
            <a:extLst>
              <a:ext uri="{FF2B5EF4-FFF2-40B4-BE49-F238E27FC236}">
                <a16:creationId xmlns:a16="http://schemas.microsoft.com/office/drawing/2014/main" id="{3D342E68-55CF-E9D3-4E6E-92ED875A2FEC}"/>
              </a:ext>
            </a:extLst>
          </p:cNvPr>
          <p:cNvSpPr/>
          <p:nvPr/>
        </p:nvSpPr>
        <p:spPr>
          <a:xfrm rot="1746990">
            <a:off x="29939524" y="8541995"/>
            <a:ext cx="1150925" cy="516941"/>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11" name="Straight Arrow Connector 10">
            <a:extLst>
              <a:ext uri="{FF2B5EF4-FFF2-40B4-BE49-F238E27FC236}">
                <a16:creationId xmlns:a16="http://schemas.microsoft.com/office/drawing/2014/main" id="{6F1DDC70-4FD5-0B9E-5542-6CE73E9046B1}"/>
              </a:ext>
            </a:extLst>
          </p:cNvPr>
          <p:cNvCxnSpPr>
            <a:cxnSpLocks/>
          </p:cNvCxnSpPr>
          <p:nvPr/>
        </p:nvCxnSpPr>
        <p:spPr>
          <a:xfrm rot="1746990">
            <a:off x="31041984" y="9065404"/>
            <a:ext cx="4876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Freeform: Shape 19">
            <a:extLst>
              <a:ext uri="{FF2B5EF4-FFF2-40B4-BE49-F238E27FC236}">
                <a16:creationId xmlns:a16="http://schemas.microsoft.com/office/drawing/2014/main" id="{D152B826-1C4C-78A2-BA8A-DEFC132C801D}"/>
              </a:ext>
            </a:extLst>
          </p:cNvPr>
          <p:cNvSpPr/>
          <p:nvPr/>
        </p:nvSpPr>
        <p:spPr>
          <a:xfrm rot="18285212">
            <a:off x="30960990" y="8273071"/>
            <a:ext cx="1150925" cy="516941"/>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40" name="Straight Arrow Connector 39">
            <a:extLst>
              <a:ext uri="{FF2B5EF4-FFF2-40B4-BE49-F238E27FC236}">
                <a16:creationId xmlns:a16="http://schemas.microsoft.com/office/drawing/2014/main" id="{B374256E-4C0D-64F4-1EE9-536BCF868C30}"/>
              </a:ext>
            </a:extLst>
          </p:cNvPr>
          <p:cNvCxnSpPr>
            <a:cxnSpLocks/>
          </p:cNvCxnSpPr>
          <p:nvPr/>
        </p:nvCxnSpPr>
        <p:spPr>
          <a:xfrm rot="18285212">
            <a:off x="31819533" y="8021658"/>
            <a:ext cx="4876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4" name="TextBox 53">
            <a:extLst>
              <a:ext uri="{FF2B5EF4-FFF2-40B4-BE49-F238E27FC236}">
                <a16:creationId xmlns:a16="http://schemas.microsoft.com/office/drawing/2014/main" id="{5FFCF3E4-3C59-3693-B075-0705A6F23D9E}"/>
              </a:ext>
            </a:extLst>
          </p:cNvPr>
          <p:cNvSpPr txBox="1"/>
          <p:nvPr/>
        </p:nvSpPr>
        <p:spPr>
          <a:xfrm>
            <a:off x="31210571" y="8901965"/>
            <a:ext cx="504529" cy="387798"/>
          </a:xfrm>
          <a:prstGeom prst="rect">
            <a:avLst/>
          </a:prstGeom>
          <a:noFill/>
        </p:spPr>
        <p:txBody>
          <a:bodyPr wrap="square" rtlCol="0">
            <a:spAutoFit/>
          </a:bodyPr>
          <a:lstStyle/>
          <a:p>
            <a:r>
              <a:rPr lang="en-US" sz="1920" dirty="0"/>
              <a:t>e-</a:t>
            </a:r>
          </a:p>
        </p:txBody>
      </p:sp>
      <p:sp>
        <p:nvSpPr>
          <p:cNvPr id="60" name="Freeform: Shape 59">
            <a:extLst>
              <a:ext uri="{FF2B5EF4-FFF2-40B4-BE49-F238E27FC236}">
                <a16:creationId xmlns:a16="http://schemas.microsoft.com/office/drawing/2014/main" id="{5415D647-235F-FD27-20DF-01FB025D4F25}"/>
              </a:ext>
            </a:extLst>
          </p:cNvPr>
          <p:cNvSpPr/>
          <p:nvPr/>
        </p:nvSpPr>
        <p:spPr>
          <a:xfrm>
            <a:off x="21893952" y="12576584"/>
            <a:ext cx="1150925" cy="516941"/>
          </a:xfrm>
          <a:custGeom>
            <a:avLst/>
            <a:gdLst>
              <a:gd name="connsiteX0" fmla="*/ 0 w 4246384"/>
              <a:gd name="connsiteY0" fmla="*/ 918860 h 1828800"/>
              <a:gd name="connsiteX1" fmla="*/ 459430 w 4246384"/>
              <a:gd name="connsiteY1" fmla="*/ 0 h 1828800"/>
              <a:gd name="connsiteX2" fmla="*/ 909940 w 4246384"/>
              <a:gd name="connsiteY2" fmla="*/ 914400 h 1828800"/>
              <a:gd name="connsiteX3" fmla="*/ 1373830 w 4246384"/>
              <a:gd name="connsiteY3" fmla="*/ 1824339 h 1828800"/>
              <a:gd name="connsiteX4" fmla="*/ 1824340 w 4246384"/>
              <a:gd name="connsiteY4" fmla="*/ 914400 h 1828800"/>
              <a:gd name="connsiteX5" fmla="*/ 2274849 w 4246384"/>
              <a:gd name="connsiteY5" fmla="*/ 0 h 1828800"/>
              <a:gd name="connsiteX6" fmla="*/ 2738740 w 4246384"/>
              <a:gd name="connsiteY6" fmla="*/ 914400 h 1828800"/>
              <a:gd name="connsiteX7" fmla="*/ 3198170 w 4246384"/>
              <a:gd name="connsiteY7" fmla="*/ 1828800 h 1828800"/>
              <a:gd name="connsiteX8" fmla="*/ 3653140 w 4246384"/>
              <a:gd name="connsiteY8" fmla="*/ 909939 h 1828800"/>
              <a:gd name="connsiteX9" fmla="*/ 4246384 w 4246384"/>
              <a:gd name="connsiteY9" fmla="*/ 780585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6384" h="1828800">
                <a:moveTo>
                  <a:pt x="0" y="918860"/>
                </a:moveTo>
                <a:cubicBezTo>
                  <a:pt x="153886" y="459801"/>
                  <a:pt x="307773" y="743"/>
                  <a:pt x="459430" y="0"/>
                </a:cubicBezTo>
                <a:cubicBezTo>
                  <a:pt x="611087" y="-743"/>
                  <a:pt x="757540" y="610344"/>
                  <a:pt x="909940" y="914400"/>
                </a:cubicBezTo>
                <a:cubicBezTo>
                  <a:pt x="1062340" y="1218456"/>
                  <a:pt x="1221430" y="1824339"/>
                  <a:pt x="1373830" y="1824339"/>
                </a:cubicBezTo>
                <a:cubicBezTo>
                  <a:pt x="1526230" y="1824339"/>
                  <a:pt x="1824340" y="914400"/>
                  <a:pt x="1824340" y="914400"/>
                </a:cubicBezTo>
                <a:cubicBezTo>
                  <a:pt x="1974510" y="610344"/>
                  <a:pt x="2122449" y="0"/>
                  <a:pt x="2274849" y="0"/>
                </a:cubicBezTo>
                <a:cubicBezTo>
                  <a:pt x="2427249" y="0"/>
                  <a:pt x="2738740" y="914400"/>
                  <a:pt x="2738740" y="914400"/>
                </a:cubicBezTo>
                <a:cubicBezTo>
                  <a:pt x="2892627" y="1219200"/>
                  <a:pt x="3045770" y="1829543"/>
                  <a:pt x="3198170" y="1828800"/>
                </a:cubicBezTo>
                <a:cubicBezTo>
                  <a:pt x="3350570" y="1828057"/>
                  <a:pt x="3478438" y="1084642"/>
                  <a:pt x="3653140" y="909939"/>
                </a:cubicBezTo>
                <a:cubicBezTo>
                  <a:pt x="3827842" y="735236"/>
                  <a:pt x="4102905" y="794710"/>
                  <a:pt x="4246384" y="7805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5760"/>
          </a:p>
        </p:txBody>
      </p:sp>
      <p:cxnSp>
        <p:nvCxnSpPr>
          <p:cNvPr id="71" name="Straight Arrow Connector 70">
            <a:extLst>
              <a:ext uri="{FF2B5EF4-FFF2-40B4-BE49-F238E27FC236}">
                <a16:creationId xmlns:a16="http://schemas.microsoft.com/office/drawing/2014/main" id="{55BE5708-E690-97EE-DF8A-19CD3737471A}"/>
              </a:ext>
            </a:extLst>
          </p:cNvPr>
          <p:cNvCxnSpPr>
            <a:cxnSpLocks/>
          </p:cNvCxnSpPr>
          <p:nvPr/>
        </p:nvCxnSpPr>
        <p:spPr>
          <a:xfrm>
            <a:off x="23043068" y="12793446"/>
            <a:ext cx="4876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4" name="TextBox 73">
            <a:extLst>
              <a:ext uri="{FF2B5EF4-FFF2-40B4-BE49-F238E27FC236}">
                <a16:creationId xmlns:a16="http://schemas.microsoft.com/office/drawing/2014/main" id="{34BB6133-138C-F9D5-7241-A1C8004F4810}"/>
              </a:ext>
            </a:extLst>
          </p:cNvPr>
          <p:cNvSpPr txBox="1"/>
          <p:nvPr/>
        </p:nvSpPr>
        <p:spPr>
          <a:xfrm>
            <a:off x="21308975" y="2723298"/>
            <a:ext cx="953182" cy="387798"/>
          </a:xfrm>
          <a:prstGeom prst="rect">
            <a:avLst/>
          </a:prstGeom>
          <a:noFill/>
        </p:spPr>
        <p:txBody>
          <a:bodyPr wrap="square" rtlCol="0">
            <a:spAutoFit/>
          </a:bodyPr>
          <a:lstStyle/>
          <a:p>
            <a:r>
              <a:rPr lang="en-US" sz="1920" dirty="0"/>
              <a:t>Photon</a:t>
            </a:r>
          </a:p>
        </p:txBody>
      </p:sp>
    </p:spTree>
    <p:extLst>
      <p:ext uri="{BB962C8B-B14F-4D97-AF65-F5344CB8AC3E}">
        <p14:creationId xmlns:p14="http://schemas.microsoft.com/office/powerpoint/2010/main" val="24910893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18581</TotalTime>
  <Words>567</Words>
  <Application>Microsoft Office PowerPoint</Application>
  <PresentationFormat>Custom</PresentationFormat>
  <Paragraphs>125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Smith</dc:creator>
  <cp:lastModifiedBy>Isaac Smith</cp:lastModifiedBy>
  <cp:revision>5</cp:revision>
  <cp:lastPrinted>2023-03-22T00:02:40Z</cp:lastPrinted>
  <dcterms:created xsi:type="dcterms:W3CDTF">2023-03-15T16:29:50Z</dcterms:created>
  <dcterms:modified xsi:type="dcterms:W3CDTF">2023-04-23T06:12:32Z</dcterms:modified>
</cp:coreProperties>
</file>