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0"/>
  </p:notesMasterIdLst>
  <p:sldIdLst>
    <p:sldId id="256" r:id="rId2"/>
    <p:sldId id="258" r:id="rId3"/>
    <p:sldId id="257" r:id="rId4"/>
    <p:sldId id="260"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821B"/>
    <a:srgbClr val="F301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67943"/>
  </p:normalViewPr>
  <p:slideViewPr>
    <p:cSldViewPr snapToGrid="0">
      <p:cViewPr varScale="1">
        <p:scale>
          <a:sx n="81" d="100"/>
          <a:sy n="81" d="100"/>
        </p:scale>
        <p:origin x="15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AA6EB2-22FD-3340-9B38-33AE0CAA5380}" type="datetimeFigureOut">
              <a:rPr lang="en-US" smtClean="0"/>
              <a:t>7/11/25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F12A1-1A88-BC41-9142-328095773C95}" type="slidenum">
              <a:rPr lang="en-US" smtClean="0"/>
              <a:t>‹#›</a:t>
            </a:fld>
            <a:endParaRPr lang="en-US"/>
          </a:p>
        </p:txBody>
      </p:sp>
    </p:spTree>
    <p:extLst>
      <p:ext uri="{BB962C8B-B14F-4D97-AF65-F5344CB8AC3E}">
        <p14:creationId xmlns:p14="http://schemas.microsoft.com/office/powerpoint/2010/main" val="1704719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first the basics on both light and matter</a:t>
            </a:r>
          </a:p>
          <a:p>
            <a:endParaRPr lang="en-US" dirty="0"/>
          </a:p>
          <a:p>
            <a:r>
              <a:rPr lang="en-US" dirty="0"/>
              <a:t>Light comes in quanta known as photons and these can behave both like a wave and a particle, and thus have properties of both.  They </a:t>
            </a:r>
            <a:r>
              <a:rPr lang="en-US" dirty="0" err="1"/>
              <a:t>propograte</a:t>
            </a:r>
            <a:r>
              <a:rPr lang="en-US" dirty="0"/>
              <a:t> at speed c and as all waves its speed is related to the wavelength and frequency.  Photons also have energy which they can give up to matter, and this is related to the frequency of the photon. Below is the electromagnetic spectrum and it shows how increasing frequency decreases the wavelength but also increases the energy</a:t>
            </a:r>
          </a:p>
          <a:p>
            <a:endParaRPr lang="en-US" dirty="0"/>
          </a:p>
          <a:p>
            <a:r>
              <a:rPr lang="en-US" dirty="0"/>
              <a:t>Matter exists as atoms, which are comprised of a proton and neutron nucleus and electrons orbiting outside. The number of protons determines the element and the number of neutrons determines the isotope of that element.  Electrons will be a key component to understanding interactions with light and they have a key property when bound to atoms, when bound they can possess only certain values of energy dependent on the atom which it resides, these are known as excitation state.  Normally, the atom lives in the ground state, the normal assortment of the electrons in the atom, but if given the exact amount of energy, it will then be boosted into an excited state and if left alone will eventually come back down to the ground state.</a:t>
            </a:r>
          </a:p>
        </p:txBody>
      </p:sp>
      <p:sp>
        <p:nvSpPr>
          <p:cNvPr id="4" name="Slide Number Placeholder 3"/>
          <p:cNvSpPr>
            <a:spLocks noGrp="1"/>
          </p:cNvSpPr>
          <p:nvPr>
            <p:ph type="sldNum" sz="quarter" idx="5"/>
          </p:nvPr>
        </p:nvSpPr>
        <p:spPr/>
        <p:txBody>
          <a:bodyPr/>
          <a:lstStyle/>
          <a:p>
            <a:fld id="{5FBF12A1-1A88-BC41-9142-328095773C95}" type="slidenum">
              <a:rPr lang="en-US" smtClean="0"/>
              <a:t>2</a:t>
            </a:fld>
            <a:endParaRPr lang="en-US"/>
          </a:p>
        </p:txBody>
      </p:sp>
    </p:spTree>
    <p:extLst>
      <p:ext uri="{BB962C8B-B14F-4D97-AF65-F5344CB8AC3E}">
        <p14:creationId xmlns:p14="http://schemas.microsoft.com/office/powerpoint/2010/main" val="3028624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let then connect back to what we already discussed, SN spectra,  Here is what Anirban talked about last time: the supernovae explodes and emits light which is then observed and broken into its component colors producing the observed spectra seen on the right.  Now I will describe more of what happens as the light leave the </a:t>
            </a:r>
            <a:r>
              <a:rPr lang="en-US" dirty="0" err="1"/>
              <a:t>sn</a:t>
            </a:r>
            <a:r>
              <a:rPr lang="en-US" dirty="0"/>
              <a:t> before getting to our telescopes</a:t>
            </a:r>
          </a:p>
        </p:txBody>
      </p:sp>
      <p:sp>
        <p:nvSpPr>
          <p:cNvPr id="4" name="Slide Number Placeholder 3"/>
          <p:cNvSpPr>
            <a:spLocks noGrp="1"/>
          </p:cNvSpPr>
          <p:nvPr>
            <p:ph type="sldNum" sz="quarter" idx="5"/>
          </p:nvPr>
        </p:nvSpPr>
        <p:spPr/>
        <p:txBody>
          <a:bodyPr/>
          <a:lstStyle/>
          <a:p>
            <a:fld id="{5FBF12A1-1A88-BC41-9142-328095773C95}" type="slidenum">
              <a:rPr lang="en-US" smtClean="0"/>
              <a:t>3</a:t>
            </a:fld>
            <a:endParaRPr lang="en-US"/>
          </a:p>
        </p:txBody>
      </p:sp>
    </p:spTree>
    <p:extLst>
      <p:ext uri="{BB962C8B-B14F-4D97-AF65-F5344CB8AC3E}">
        <p14:creationId xmlns:p14="http://schemas.microsoft.com/office/powerpoint/2010/main" val="4027819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supernova explodes, the inner parts are really hot and opaque, which is called the photosphere and modeled as a blackbody.  A property of matter is that anything with a temperature emits light following this distribution and the temperature is related to where the peak is.</a:t>
            </a:r>
          </a:p>
          <a:p>
            <a:endParaRPr lang="en-US" dirty="0"/>
          </a:p>
          <a:p>
            <a:r>
              <a:rPr lang="en-US" dirty="0"/>
              <a:t>These photons from the inside then are sent through the material shot out in the blast, and this is where light and matter can interact</a:t>
            </a:r>
          </a:p>
        </p:txBody>
      </p:sp>
      <p:sp>
        <p:nvSpPr>
          <p:cNvPr id="4" name="Slide Number Placeholder 3"/>
          <p:cNvSpPr>
            <a:spLocks noGrp="1"/>
          </p:cNvSpPr>
          <p:nvPr>
            <p:ph type="sldNum" sz="quarter" idx="5"/>
          </p:nvPr>
        </p:nvSpPr>
        <p:spPr/>
        <p:txBody>
          <a:bodyPr/>
          <a:lstStyle/>
          <a:p>
            <a:fld id="{5FBF12A1-1A88-BC41-9142-328095773C95}" type="slidenum">
              <a:rPr lang="en-US" smtClean="0"/>
              <a:t>4</a:t>
            </a:fld>
            <a:endParaRPr lang="en-US"/>
          </a:p>
        </p:txBody>
      </p:sp>
    </p:spTree>
    <p:extLst>
      <p:ext uri="{BB962C8B-B14F-4D97-AF65-F5344CB8AC3E}">
        <p14:creationId xmlns:p14="http://schemas.microsoft.com/office/powerpoint/2010/main" val="154918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light we observe may not be straight from the source, there are some things that can happen to the light before it reaches the telescope, all of which need to be account for by </a:t>
            </a:r>
            <a:r>
              <a:rPr lang="en-US" dirty="0" err="1"/>
              <a:t>tardis</a:t>
            </a:r>
            <a:r>
              <a:rPr lang="en-US" dirty="0"/>
              <a:t> when modeling supernova spectra</a:t>
            </a:r>
          </a:p>
        </p:txBody>
      </p:sp>
      <p:sp>
        <p:nvSpPr>
          <p:cNvPr id="4" name="Slide Number Placeholder 3"/>
          <p:cNvSpPr>
            <a:spLocks noGrp="1"/>
          </p:cNvSpPr>
          <p:nvPr>
            <p:ph type="sldNum" sz="quarter" idx="5"/>
          </p:nvPr>
        </p:nvSpPr>
        <p:spPr/>
        <p:txBody>
          <a:bodyPr/>
          <a:lstStyle/>
          <a:p>
            <a:fld id="{5FBF12A1-1A88-BC41-9142-328095773C95}" type="slidenum">
              <a:rPr lang="en-US" smtClean="0"/>
              <a:t>5</a:t>
            </a:fld>
            <a:endParaRPr lang="en-US"/>
          </a:p>
        </p:txBody>
      </p:sp>
    </p:spTree>
    <p:extLst>
      <p:ext uri="{BB962C8B-B14F-4D97-AF65-F5344CB8AC3E}">
        <p14:creationId xmlns:p14="http://schemas.microsoft.com/office/powerpoint/2010/main" val="2673436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D8643-DEEB-400F-D29C-5DA583C8F4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B8B3FC-2AA0-E5EE-833E-D1130E01BC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78B32E-DCB3-F64F-9607-8A35677CF936}"/>
              </a:ext>
            </a:extLst>
          </p:cNvPr>
          <p:cNvSpPr>
            <a:spLocks noGrp="1"/>
          </p:cNvSpPr>
          <p:nvPr>
            <p:ph type="body" idx="1"/>
          </p:nvPr>
        </p:nvSpPr>
        <p:spPr/>
        <p:txBody>
          <a:bodyPr/>
          <a:lstStyle/>
          <a:p>
            <a:r>
              <a:rPr lang="en-US" dirty="0"/>
              <a:t>As discussed before if given a specific amount of energy an electron can enter an excited state, and if it is in an excited state is can go to a lower state by emitting a photon of energy equal to difference in energy between the two states.  Each element has its own configuration of states giving rise to the absorption and </a:t>
            </a:r>
            <a:r>
              <a:rPr lang="en-US"/>
              <a:t>emission spectra mentioned last time</a:t>
            </a:r>
            <a:endParaRPr lang="en-US" dirty="0"/>
          </a:p>
        </p:txBody>
      </p:sp>
      <p:sp>
        <p:nvSpPr>
          <p:cNvPr id="4" name="Slide Number Placeholder 3">
            <a:extLst>
              <a:ext uri="{FF2B5EF4-FFF2-40B4-BE49-F238E27FC236}">
                <a16:creationId xmlns:a16="http://schemas.microsoft.com/office/drawing/2014/main" id="{3759F041-D8C2-2EC2-C922-39692DD2FB22}"/>
              </a:ext>
            </a:extLst>
          </p:cNvPr>
          <p:cNvSpPr>
            <a:spLocks noGrp="1"/>
          </p:cNvSpPr>
          <p:nvPr>
            <p:ph type="sldNum" sz="quarter" idx="5"/>
          </p:nvPr>
        </p:nvSpPr>
        <p:spPr/>
        <p:txBody>
          <a:bodyPr/>
          <a:lstStyle/>
          <a:p>
            <a:fld id="{5FBF12A1-1A88-BC41-9142-328095773C95}" type="slidenum">
              <a:rPr lang="en-US" smtClean="0"/>
              <a:t>6</a:t>
            </a:fld>
            <a:endParaRPr lang="en-US"/>
          </a:p>
        </p:txBody>
      </p:sp>
    </p:spTree>
    <p:extLst>
      <p:ext uri="{BB962C8B-B14F-4D97-AF65-F5344CB8AC3E}">
        <p14:creationId xmlns:p14="http://schemas.microsoft.com/office/powerpoint/2010/main" val="58178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A597E-6A32-9647-0A53-B6E5243F87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CE819A-67AB-AAFC-D59A-3CE55DFBFD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28E49B-0CEE-3365-BF69-2E7757F3A944}"/>
              </a:ext>
            </a:extLst>
          </p:cNvPr>
          <p:cNvSpPr>
            <a:spLocks noGrp="1"/>
          </p:cNvSpPr>
          <p:nvPr>
            <p:ph type="body" idx="1"/>
          </p:nvPr>
        </p:nvSpPr>
        <p:spPr/>
        <p:txBody>
          <a:bodyPr/>
          <a:lstStyle/>
          <a:p>
            <a:r>
              <a:rPr lang="en-US" dirty="0"/>
              <a:t>Like before, if a photon can given enough energy, it will be absorbed and the electron will be fully unbound from its atom and sent free.</a:t>
            </a:r>
          </a:p>
        </p:txBody>
      </p:sp>
      <p:sp>
        <p:nvSpPr>
          <p:cNvPr id="4" name="Slide Number Placeholder 3">
            <a:extLst>
              <a:ext uri="{FF2B5EF4-FFF2-40B4-BE49-F238E27FC236}">
                <a16:creationId xmlns:a16="http://schemas.microsoft.com/office/drawing/2014/main" id="{9F11A0AF-9C36-D8D1-C2E2-A22A33D13C10}"/>
              </a:ext>
            </a:extLst>
          </p:cNvPr>
          <p:cNvSpPr>
            <a:spLocks noGrp="1"/>
          </p:cNvSpPr>
          <p:nvPr>
            <p:ph type="sldNum" sz="quarter" idx="5"/>
          </p:nvPr>
        </p:nvSpPr>
        <p:spPr/>
        <p:txBody>
          <a:bodyPr/>
          <a:lstStyle/>
          <a:p>
            <a:fld id="{5FBF12A1-1A88-BC41-9142-328095773C95}" type="slidenum">
              <a:rPr lang="en-US" smtClean="0"/>
              <a:t>7</a:t>
            </a:fld>
            <a:endParaRPr lang="en-US"/>
          </a:p>
        </p:txBody>
      </p:sp>
    </p:spTree>
    <p:extLst>
      <p:ext uri="{BB962C8B-B14F-4D97-AF65-F5344CB8AC3E}">
        <p14:creationId xmlns:p14="http://schemas.microsoft.com/office/powerpoint/2010/main" val="1316330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334C6-591C-77DE-2536-79E7982DEB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4D4519-0644-5119-01BD-8C82AC65C2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9C8959-E0BB-23B9-9EE8-2E357CCE64D9}"/>
              </a:ext>
            </a:extLst>
          </p:cNvPr>
          <p:cNvSpPr>
            <a:spLocks noGrp="1"/>
          </p:cNvSpPr>
          <p:nvPr>
            <p:ph type="body" idx="1"/>
          </p:nvPr>
        </p:nvSpPr>
        <p:spPr/>
        <p:txBody>
          <a:bodyPr/>
          <a:lstStyle/>
          <a:p>
            <a:r>
              <a:rPr lang="en-US" dirty="0"/>
              <a:t>Then the last one is electron scattering, a photon can be redirected by a free electron</a:t>
            </a:r>
          </a:p>
          <a:p>
            <a:endParaRPr lang="en-US" dirty="0"/>
          </a:p>
          <a:p>
            <a:r>
              <a:rPr lang="en-US" dirty="0"/>
              <a:t>However, if the electron is moving with a speed similar to that of the speed of light the electron can recoil from the interaction and take away some of the energy from the photon, increasing its wavelength. This interaction is more relevant at higher energies (x/gamma rays)</a:t>
            </a:r>
          </a:p>
        </p:txBody>
      </p:sp>
      <p:sp>
        <p:nvSpPr>
          <p:cNvPr id="4" name="Slide Number Placeholder 3">
            <a:extLst>
              <a:ext uri="{FF2B5EF4-FFF2-40B4-BE49-F238E27FC236}">
                <a16:creationId xmlns:a16="http://schemas.microsoft.com/office/drawing/2014/main" id="{AF61A1A4-2C03-9F2B-3E15-529D9EFD378B}"/>
              </a:ext>
            </a:extLst>
          </p:cNvPr>
          <p:cNvSpPr>
            <a:spLocks noGrp="1"/>
          </p:cNvSpPr>
          <p:nvPr>
            <p:ph type="sldNum" sz="quarter" idx="5"/>
          </p:nvPr>
        </p:nvSpPr>
        <p:spPr/>
        <p:txBody>
          <a:bodyPr/>
          <a:lstStyle/>
          <a:p>
            <a:fld id="{5FBF12A1-1A88-BC41-9142-328095773C95}" type="slidenum">
              <a:rPr lang="en-US" smtClean="0"/>
              <a:t>8</a:t>
            </a:fld>
            <a:endParaRPr lang="en-US"/>
          </a:p>
        </p:txBody>
      </p:sp>
    </p:spTree>
    <p:extLst>
      <p:ext uri="{BB962C8B-B14F-4D97-AF65-F5344CB8AC3E}">
        <p14:creationId xmlns:p14="http://schemas.microsoft.com/office/powerpoint/2010/main" val="2400093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7/11/25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738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7/11/25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084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7/11/25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6282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7/11/25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8919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7/11/25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02555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7/11/25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17898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7/11/25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89087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7/11/25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37309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7/11/25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64116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7/11/25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19064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7/11/25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61057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7/11/25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6323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5473D2-DD46-DFAF-84EC-264D6CE58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5B8F5C-4036-09F9-CBA0-2BF314761A70}"/>
              </a:ext>
            </a:extLst>
          </p:cNvPr>
          <p:cNvSpPr>
            <a:spLocks noGrp="1"/>
          </p:cNvSpPr>
          <p:nvPr>
            <p:ph type="ctrTitle"/>
          </p:nvPr>
        </p:nvSpPr>
        <p:spPr>
          <a:xfrm>
            <a:off x="7843394" y="1585762"/>
            <a:ext cx="3788767" cy="2811737"/>
          </a:xfrm>
        </p:spPr>
        <p:txBody>
          <a:bodyPr>
            <a:normAutofit/>
          </a:bodyPr>
          <a:lstStyle/>
          <a:p>
            <a:r>
              <a:rPr lang="en-US" sz="4400" dirty="0"/>
              <a:t>Light and Matter Interactions</a:t>
            </a:r>
          </a:p>
        </p:txBody>
      </p:sp>
      <p:sp>
        <p:nvSpPr>
          <p:cNvPr id="3" name="Subtitle 2">
            <a:extLst>
              <a:ext uri="{FF2B5EF4-FFF2-40B4-BE49-F238E27FC236}">
                <a16:creationId xmlns:a16="http://schemas.microsoft.com/office/drawing/2014/main" id="{21133A52-3241-371C-A4A6-050B496631C8}"/>
              </a:ext>
            </a:extLst>
          </p:cNvPr>
          <p:cNvSpPr>
            <a:spLocks noGrp="1"/>
          </p:cNvSpPr>
          <p:nvPr>
            <p:ph type="subTitle" idx="1"/>
          </p:nvPr>
        </p:nvSpPr>
        <p:spPr>
          <a:xfrm>
            <a:off x="7843395" y="4524046"/>
            <a:ext cx="3614857" cy="1319951"/>
          </a:xfrm>
        </p:spPr>
        <p:txBody>
          <a:bodyPr>
            <a:normAutofit/>
          </a:bodyPr>
          <a:lstStyle/>
          <a:p>
            <a:r>
              <a:rPr lang="en-US" sz="1800"/>
              <a:t>Skills Meeting June 13</a:t>
            </a:r>
            <a:r>
              <a:rPr lang="en-US" sz="1800" baseline="30000"/>
              <a:t>th</a:t>
            </a:r>
            <a:r>
              <a:rPr lang="en-US" sz="1800"/>
              <a:t> </a:t>
            </a:r>
          </a:p>
        </p:txBody>
      </p:sp>
      <p:pic>
        <p:nvPicPr>
          <p:cNvPr id="4" name="Picture 3" descr="Colorful light beams">
            <a:extLst>
              <a:ext uri="{FF2B5EF4-FFF2-40B4-BE49-F238E27FC236}">
                <a16:creationId xmlns:a16="http://schemas.microsoft.com/office/drawing/2014/main" id="{549BC1C4-3F48-1465-895F-B06F163220B6}"/>
              </a:ext>
            </a:extLst>
          </p:cNvPr>
          <p:cNvPicPr>
            <a:picLocks noChangeAspect="1"/>
          </p:cNvPicPr>
          <p:nvPr/>
        </p:nvPicPr>
        <p:blipFill>
          <a:blip r:embed="rId2"/>
          <a:srcRect l="8807" r="19480" b="-1"/>
          <a:stretch>
            <a:fillRect/>
          </a:stretch>
        </p:blipFill>
        <p:spPr>
          <a:xfrm>
            <a:off x="2" y="10"/>
            <a:ext cx="7367752" cy="6857990"/>
          </a:xfrm>
          <a:prstGeom prst="rect">
            <a:avLst/>
          </a:prstGeom>
        </p:spPr>
      </p:pic>
    </p:spTree>
    <p:extLst>
      <p:ext uri="{BB962C8B-B14F-4D97-AF65-F5344CB8AC3E}">
        <p14:creationId xmlns:p14="http://schemas.microsoft.com/office/powerpoint/2010/main" val="4227039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F23F6EA-1EAB-1AAA-AB8B-86C1BDDAF6E9}"/>
              </a:ext>
            </a:extLst>
          </p:cNvPr>
          <p:cNvSpPr>
            <a:spLocks noGrp="1"/>
          </p:cNvSpPr>
          <p:nvPr>
            <p:ph sz="half" idx="1"/>
          </p:nvPr>
        </p:nvSpPr>
        <p:spPr>
          <a:xfrm>
            <a:off x="704088" y="0"/>
            <a:ext cx="5212080" cy="6172200"/>
          </a:xfrm>
        </p:spPr>
        <p:txBody>
          <a:bodyPr/>
          <a:lstStyle/>
          <a:p>
            <a:pPr marL="0" indent="0">
              <a:buNone/>
            </a:pPr>
            <a:r>
              <a:rPr lang="en-US" sz="4000" dirty="0"/>
              <a:t>Light</a:t>
            </a:r>
          </a:p>
          <a:p>
            <a:pPr marL="0" indent="0">
              <a:buNone/>
            </a:pPr>
            <a:endParaRPr lang="en-US" dirty="0"/>
          </a:p>
          <a:p>
            <a:r>
              <a:rPr lang="en-US" dirty="0"/>
              <a:t>Each photon has</a:t>
            </a:r>
          </a:p>
          <a:p>
            <a:pPr lvl="1"/>
            <a:r>
              <a:rPr lang="en-US" dirty="0"/>
              <a:t>Speed c (3e8 m/s, in a vacuum)</a:t>
            </a:r>
          </a:p>
          <a:p>
            <a:pPr lvl="1"/>
            <a:r>
              <a:rPr lang="en-US" dirty="0"/>
              <a:t>Wavelength * frequency = c</a:t>
            </a:r>
          </a:p>
          <a:p>
            <a:pPr lvl="1"/>
            <a:r>
              <a:rPr lang="en-US" dirty="0"/>
              <a:t>Energy ∝ frequency (or color)</a:t>
            </a:r>
          </a:p>
          <a:p>
            <a:endParaRPr lang="en-US" dirty="0"/>
          </a:p>
        </p:txBody>
      </p:sp>
      <p:sp>
        <p:nvSpPr>
          <p:cNvPr id="6" name="Content Placeholder 5">
            <a:extLst>
              <a:ext uri="{FF2B5EF4-FFF2-40B4-BE49-F238E27FC236}">
                <a16:creationId xmlns:a16="http://schemas.microsoft.com/office/drawing/2014/main" id="{666DF3ED-7AA3-F380-A643-3D7931B6E87A}"/>
              </a:ext>
            </a:extLst>
          </p:cNvPr>
          <p:cNvSpPr>
            <a:spLocks noGrp="1"/>
          </p:cNvSpPr>
          <p:nvPr>
            <p:ph sz="half" idx="2"/>
          </p:nvPr>
        </p:nvSpPr>
        <p:spPr>
          <a:xfrm>
            <a:off x="6181344" y="0"/>
            <a:ext cx="5212080" cy="5961888"/>
          </a:xfrm>
        </p:spPr>
        <p:txBody>
          <a:bodyPr/>
          <a:lstStyle/>
          <a:p>
            <a:pPr marL="0" indent="0">
              <a:buNone/>
            </a:pPr>
            <a:r>
              <a:rPr lang="en-US" sz="4000" dirty="0"/>
              <a:t>   Matter</a:t>
            </a:r>
          </a:p>
          <a:p>
            <a:endParaRPr lang="en-US" dirty="0"/>
          </a:p>
        </p:txBody>
      </p:sp>
      <p:pic>
        <p:nvPicPr>
          <p:cNvPr id="1028" name="Picture 4" descr="What is an atom?">
            <a:extLst>
              <a:ext uri="{FF2B5EF4-FFF2-40B4-BE49-F238E27FC236}">
                <a16:creationId xmlns:a16="http://schemas.microsoft.com/office/drawing/2014/main" id="{3D5F03D8-CDB8-888D-48DE-945607B81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8574" y="1282396"/>
            <a:ext cx="4514850" cy="45148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EB8ED1DB-42FA-432C-E85D-536953F7310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18" r="3500"/>
          <a:stretch>
            <a:fillRect/>
          </a:stretch>
        </p:blipFill>
        <p:spPr bwMode="auto">
          <a:xfrm>
            <a:off x="0" y="3345688"/>
            <a:ext cx="6543675" cy="26162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9BD88041-058C-47A2-9110-4C724E4EA900}"/>
              </a:ext>
            </a:extLst>
          </p:cNvPr>
          <p:cNvSpPr/>
          <p:nvPr/>
        </p:nvSpPr>
        <p:spPr>
          <a:xfrm>
            <a:off x="509587" y="5797246"/>
            <a:ext cx="11172825" cy="95726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a:extLst>
              <a:ext uri="{FF2B5EF4-FFF2-40B4-BE49-F238E27FC236}">
                <a16:creationId xmlns:a16="http://schemas.microsoft.com/office/drawing/2014/main" id="{2FFE0C5A-5C52-FB0B-7980-5AC2BC8FCC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076" y="3153537"/>
            <a:ext cx="4216400" cy="322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40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87E6AA3-0D53-F4DF-6F4A-91AAB78DFD46}"/>
              </a:ext>
            </a:extLst>
          </p:cNvPr>
          <p:cNvSpPr/>
          <p:nvPr/>
        </p:nvSpPr>
        <p:spPr>
          <a:xfrm>
            <a:off x="781050" y="5536405"/>
            <a:ext cx="11172825" cy="95726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7622192-82B4-B597-C691-91AE550F4ABE}"/>
              </a:ext>
            </a:extLst>
          </p:cNvPr>
          <p:cNvSpPr/>
          <p:nvPr/>
        </p:nvSpPr>
        <p:spPr>
          <a:xfrm>
            <a:off x="509587" y="364332"/>
            <a:ext cx="11172825" cy="95726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EE60EFE-764D-EF67-674C-0D5D71043A3D}"/>
              </a:ext>
            </a:extLst>
          </p:cNvPr>
          <p:cNvPicPr>
            <a:picLocks noChangeAspect="1"/>
          </p:cNvPicPr>
          <p:nvPr/>
        </p:nvPicPr>
        <p:blipFill>
          <a:blip r:embed="rId3"/>
          <a:srcRect b="39310"/>
          <a:stretch>
            <a:fillRect/>
          </a:stretch>
        </p:blipFill>
        <p:spPr>
          <a:xfrm>
            <a:off x="48064" y="553518"/>
            <a:ext cx="11362886" cy="5172073"/>
          </a:xfrm>
          <a:prstGeom prst="rect">
            <a:avLst/>
          </a:prstGeom>
        </p:spPr>
      </p:pic>
      <p:cxnSp>
        <p:nvCxnSpPr>
          <p:cNvPr id="8" name="Curved Connector 7">
            <a:extLst>
              <a:ext uri="{FF2B5EF4-FFF2-40B4-BE49-F238E27FC236}">
                <a16:creationId xmlns:a16="http://schemas.microsoft.com/office/drawing/2014/main" id="{A1746DF1-D8D4-E778-1874-9537DAAC575B}"/>
              </a:ext>
            </a:extLst>
          </p:cNvPr>
          <p:cNvCxnSpPr>
            <a:cxnSpLocks/>
          </p:cNvCxnSpPr>
          <p:nvPr/>
        </p:nvCxnSpPr>
        <p:spPr>
          <a:xfrm>
            <a:off x="1045944" y="2101002"/>
            <a:ext cx="1634194" cy="1375296"/>
          </a:xfrm>
          <a:prstGeom prst="curvedConnector3">
            <a:avLst/>
          </a:prstGeom>
          <a:ln w="76200">
            <a:gradFill>
              <a:gsLst>
                <a:gs pos="0">
                  <a:srgbClr val="F30108"/>
                </a:gs>
                <a:gs pos="15000">
                  <a:srgbClr val="F7821B"/>
                </a:gs>
                <a:gs pos="38000">
                  <a:srgbClr val="FFFF00"/>
                </a:gs>
                <a:gs pos="100000">
                  <a:srgbClr val="7030A0"/>
                </a:gs>
                <a:gs pos="79000">
                  <a:srgbClr val="0070C0"/>
                </a:gs>
                <a:gs pos="58000">
                  <a:srgbClr val="92D050"/>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93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32C78F-0CB0-23B4-4EAB-F46D73B0A0D4}"/>
              </a:ext>
            </a:extLst>
          </p:cNvPr>
          <p:cNvSpPr/>
          <p:nvPr/>
        </p:nvSpPr>
        <p:spPr>
          <a:xfrm>
            <a:off x="509587" y="499405"/>
            <a:ext cx="11172825" cy="95726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D843DD3-A443-9DC5-97A6-F98DA33DA53E}"/>
              </a:ext>
            </a:extLst>
          </p:cNvPr>
          <p:cNvSpPr/>
          <p:nvPr/>
        </p:nvSpPr>
        <p:spPr>
          <a:xfrm>
            <a:off x="509587" y="5401332"/>
            <a:ext cx="11172825" cy="95726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E2B1DD3-C7DF-A20D-1D19-36F1C84B1F58}"/>
              </a:ext>
            </a:extLst>
          </p:cNvPr>
          <p:cNvSpPr>
            <a:spLocks noGrp="1"/>
          </p:cNvSpPr>
          <p:nvPr>
            <p:ph type="title"/>
          </p:nvPr>
        </p:nvSpPr>
        <p:spPr>
          <a:xfrm>
            <a:off x="750366" y="499405"/>
            <a:ext cx="10691265" cy="1307592"/>
          </a:xfrm>
        </p:spPr>
        <p:txBody>
          <a:bodyPr/>
          <a:lstStyle/>
          <a:p>
            <a:pPr algn="ctr"/>
            <a:endParaRPr lang="en-US" cap="none" dirty="0">
              <a:latin typeface="+mn-lt"/>
            </a:endParaRPr>
          </a:p>
        </p:txBody>
      </p:sp>
      <p:sp>
        <p:nvSpPr>
          <p:cNvPr id="9" name="Oval 8">
            <a:extLst>
              <a:ext uri="{FF2B5EF4-FFF2-40B4-BE49-F238E27FC236}">
                <a16:creationId xmlns:a16="http://schemas.microsoft.com/office/drawing/2014/main" id="{3DF3BF2E-78E4-DC52-79FA-26C639F3DF7C}"/>
              </a:ext>
            </a:extLst>
          </p:cNvPr>
          <p:cNvSpPr>
            <a:spLocks noChangeAspect="1"/>
          </p:cNvSpPr>
          <p:nvPr/>
        </p:nvSpPr>
        <p:spPr>
          <a:xfrm>
            <a:off x="-1608082" y="1743732"/>
            <a:ext cx="3657600" cy="3657600"/>
          </a:xfrm>
          <a:prstGeom prst="ellipse">
            <a:avLst/>
          </a:prstGeom>
          <a:solidFill>
            <a:schemeClr val="accent5">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6AF18B3-D8F3-6843-C104-AFE8DA12632F}"/>
              </a:ext>
            </a:extLst>
          </p:cNvPr>
          <p:cNvSpPr txBox="1"/>
          <p:nvPr/>
        </p:nvSpPr>
        <p:spPr>
          <a:xfrm>
            <a:off x="0" y="3342554"/>
            <a:ext cx="2418503" cy="523220"/>
          </a:xfrm>
          <a:prstGeom prst="rect">
            <a:avLst/>
          </a:prstGeom>
          <a:noFill/>
        </p:spPr>
        <p:txBody>
          <a:bodyPr wrap="square" rtlCol="0">
            <a:spAutoFit/>
          </a:bodyPr>
          <a:lstStyle/>
          <a:p>
            <a:r>
              <a:rPr lang="en-US" sz="2800" dirty="0"/>
              <a:t>Photosphere</a:t>
            </a:r>
            <a:endParaRPr lang="en-US" dirty="0"/>
          </a:p>
        </p:txBody>
      </p:sp>
      <p:cxnSp>
        <p:nvCxnSpPr>
          <p:cNvPr id="11" name="Curved Connector 10">
            <a:extLst>
              <a:ext uri="{FF2B5EF4-FFF2-40B4-BE49-F238E27FC236}">
                <a16:creationId xmlns:a16="http://schemas.microsoft.com/office/drawing/2014/main" id="{AD106913-279A-0486-FE7F-107DB58B1355}"/>
              </a:ext>
            </a:extLst>
          </p:cNvPr>
          <p:cNvCxnSpPr>
            <a:cxnSpLocks/>
          </p:cNvCxnSpPr>
          <p:nvPr/>
        </p:nvCxnSpPr>
        <p:spPr>
          <a:xfrm>
            <a:off x="1768422" y="4921671"/>
            <a:ext cx="1300162" cy="1085850"/>
          </a:xfrm>
          <a:prstGeom prst="curvedConnector3">
            <a:avLst/>
          </a:prstGeom>
          <a:ln w="76200">
            <a:gradFill>
              <a:gsLst>
                <a:gs pos="0">
                  <a:srgbClr val="F30108"/>
                </a:gs>
                <a:gs pos="15000">
                  <a:srgbClr val="F7821B"/>
                </a:gs>
                <a:gs pos="38000">
                  <a:srgbClr val="FFFF00"/>
                </a:gs>
                <a:gs pos="100000">
                  <a:srgbClr val="7030A0"/>
                </a:gs>
                <a:gs pos="79000">
                  <a:srgbClr val="0070C0"/>
                </a:gs>
                <a:gs pos="58000">
                  <a:srgbClr val="92D050"/>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FF53EA71-2F58-5DAA-C0CA-8C8FEEE8544F}"/>
              </a:ext>
            </a:extLst>
          </p:cNvPr>
          <p:cNvCxnSpPr>
            <a:cxnSpLocks/>
          </p:cNvCxnSpPr>
          <p:nvPr/>
        </p:nvCxnSpPr>
        <p:spPr>
          <a:xfrm rot="16200000">
            <a:off x="1661266" y="1044051"/>
            <a:ext cx="1300162" cy="1085850"/>
          </a:xfrm>
          <a:prstGeom prst="curvedConnector3">
            <a:avLst/>
          </a:prstGeom>
          <a:ln w="76200">
            <a:gradFill>
              <a:gsLst>
                <a:gs pos="0">
                  <a:srgbClr val="F30108"/>
                </a:gs>
                <a:gs pos="15000">
                  <a:srgbClr val="F7821B"/>
                </a:gs>
                <a:gs pos="38000">
                  <a:srgbClr val="FFFF00"/>
                </a:gs>
                <a:gs pos="100000">
                  <a:srgbClr val="7030A0"/>
                </a:gs>
                <a:gs pos="79000">
                  <a:srgbClr val="0070C0"/>
                </a:gs>
                <a:gs pos="58000">
                  <a:srgbClr val="92D050"/>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AB852ACF-AF1F-6E59-DF56-CA8D93B84EDA}"/>
              </a:ext>
            </a:extLst>
          </p:cNvPr>
          <p:cNvCxnSpPr>
            <a:cxnSpLocks/>
          </p:cNvCxnSpPr>
          <p:nvPr/>
        </p:nvCxnSpPr>
        <p:spPr>
          <a:xfrm rot="18300000">
            <a:off x="2524649" y="2195158"/>
            <a:ext cx="1300162" cy="1085850"/>
          </a:xfrm>
          <a:prstGeom prst="curvedConnector3">
            <a:avLst/>
          </a:prstGeom>
          <a:ln w="76200">
            <a:gradFill>
              <a:gsLst>
                <a:gs pos="0">
                  <a:srgbClr val="F30108"/>
                </a:gs>
                <a:gs pos="15000">
                  <a:srgbClr val="F7821B"/>
                </a:gs>
                <a:gs pos="38000">
                  <a:srgbClr val="FFFF00"/>
                </a:gs>
                <a:gs pos="100000">
                  <a:srgbClr val="7030A0"/>
                </a:gs>
                <a:gs pos="79000">
                  <a:srgbClr val="0070C0"/>
                </a:gs>
                <a:gs pos="58000">
                  <a:srgbClr val="92D050"/>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0C791799-774B-38F2-B21F-652A33E70081}"/>
              </a:ext>
            </a:extLst>
          </p:cNvPr>
          <p:cNvCxnSpPr>
            <a:cxnSpLocks/>
          </p:cNvCxnSpPr>
          <p:nvPr/>
        </p:nvCxnSpPr>
        <p:spPr>
          <a:xfrm rot="-1680000">
            <a:off x="2490141" y="3647462"/>
            <a:ext cx="1300162" cy="1085850"/>
          </a:xfrm>
          <a:prstGeom prst="curvedConnector3">
            <a:avLst/>
          </a:prstGeom>
          <a:ln w="76200">
            <a:gradFill>
              <a:gsLst>
                <a:gs pos="0">
                  <a:srgbClr val="F30108"/>
                </a:gs>
                <a:gs pos="15000">
                  <a:srgbClr val="F7821B"/>
                </a:gs>
                <a:gs pos="38000">
                  <a:srgbClr val="FFFF00"/>
                </a:gs>
                <a:gs pos="100000">
                  <a:srgbClr val="7030A0"/>
                </a:gs>
                <a:gs pos="79000">
                  <a:srgbClr val="0070C0"/>
                </a:gs>
                <a:gs pos="58000">
                  <a:srgbClr val="92D050"/>
                </a:gs>
              </a:gsLst>
              <a:lin ang="5400000" scaled="1"/>
            </a:gradFill>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blackbody radiation">
            <a:extLst>
              <a:ext uri="{FF2B5EF4-FFF2-40B4-BE49-F238E27FC236}">
                <a16:creationId xmlns:a16="http://schemas.microsoft.com/office/drawing/2014/main" id="{36A08742-01F1-9512-FD45-9F6AA0F594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951" y="1743732"/>
            <a:ext cx="5429644" cy="4072233"/>
          </a:xfrm>
          <a:prstGeom prst="rect">
            <a:avLst/>
          </a:prstGeom>
          <a:noFill/>
          <a:extLst>
            <a:ext uri="{909E8E84-426E-40DD-AFC4-6F175D3DCCD1}">
              <a14:hiddenFill xmlns:a14="http://schemas.microsoft.com/office/drawing/2010/main">
                <a:solidFill>
                  <a:srgbClr val="FFFFFF"/>
                </a:solidFill>
              </a14:hiddenFill>
            </a:ext>
          </a:extLst>
        </p:spPr>
      </p:pic>
      <p:sp>
        <p:nvSpPr>
          <p:cNvPr id="17" name="Cloud 16">
            <a:extLst>
              <a:ext uri="{FF2B5EF4-FFF2-40B4-BE49-F238E27FC236}">
                <a16:creationId xmlns:a16="http://schemas.microsoft.com/office/drawing/2014/main" id="{4A1B3FA3-4E56-1894-E25B-D116EA0D709E}"/>
              </a:ext>
            </a:extLst>
          </p:cNvPr>
          <p:cNvSpPr/>
          <p:nvPr/>
        </p:nvSpPr>
        <p:spPr>
          <a:xfrm rot="1916349">
            <a:off x="6819428" y="3572531"/>
            <a:ext cx="2469931" cy="2122042"/>
          </a:xfrm>
          <a:prstGeom prst="cloud">
            <a:avLst/>
          </a:prstGeom>
          <a:solidFill>
            <a:schemeClr val="bg1">
              <a:lumMod val="85000"/>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23985246-29C0-0F47-F231-98331A5D2447}"/>
              </a:ext>
            </a:extLst>
          </p:cNvPr>
          <p:cNvSpPr/>
          <p:nvPr/>
        </p:nvSpPr>
        <p:spPr>
          <a:xfrm>
            <a:off x="4442499" y="1513755"/>
            <a:ext cx="2469931" cy="2122042"/>
          </a:xfrm>
          <a:prstGeom prst="cloud">
            <a:avLst/>
          </a:prstGeom>
          <a:solidFill>
            <a:schemeClr val="bg1">
              <a:lumMod val="85000"/>
              <a:alpha val="49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567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050"/>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3.54167E-6 4.44444E-6 L 0.49492 -0.22408 " pathEditMode="relative" rAng="0" ptsTypes="AA">
                                      <p:cBhvr>
                                        <p:cTn id="32" dur="2000" fill="hold"/>
                                        <p:tgtEl>
                                          <p:spTgt spid="14"/>
                                        </p:tgtEl>
                                        <p:attrNameLst>
                                          <p:attrName>ppt_x</p:attrName>
                                          <p:attrName>ppt_y</p:attrName>
                                        </p:attrNameLst>
                                      </p:cBhvr>
                                      <p:rCtr x="24740" y="-11204"/>
                                    </p:animMotion>
                                  </p:childTnLst>
                                </p:cTn>
                              </p:par>
                              <p:par>
                                <p:cTn id="33" presetID="9" presetClass="emph" presetSubtype="0" nodeType="withEffect">
                                  <p:stCondLst>
                                    <p:cond delay="1000"/>
                                  </p:stCondLst>
                                  <p:childTnLst>
                                    <p:set>
                                      <p:cBhvr>
                                        <p:cTn id="34" dur="indefinite"/>
                                        <p:tgtEl>
                                          <p:spTgt spid="14"/>
                                        </p:tgtEl>
                                        <p:attrNameLst>
                                          <p:attrName>style.opacity</p:attrName>
                                        </p:attrNameLst>
                                      </p:cBhvr>
                                      <p:to>
                                        <p:strVal val="0.5"/>
                                      </p:to>
                                    </p:set>
                                    <p:animEffect filter="image" prLst="opacity: 0.5">
                                      <p:cBhvr rctx="IE">
                                        <p:cTn id="35" dur="indefinite"/>
                                        <p:tgtEl>
                                          <p:spTgt spid="14"/>
                                        </p:tgtEl>
                                      </p:cBhvr>
                                    </p:animEffect>
                                  </p:childTnLst>
                                </p:cTn>
                              </p:par>
                              <p:par>
                                <p:cTn id="36" presetID="42" presetClass="path" presetSubtype="0" accel="50000" decel="50000" fill="hold" nodeType="withEffect">
                                  <p:stCondLst>
                                    <p:cond delay="0"/>
                                  </p:stCondLst>
                                  <p:childTnLst>
                                    <p:animMotion origin="layout" path="M -2.08333E-6 -1.11111E-6 L 0.57956 0.19074 " pathEditMode="relative" rAng="0" ptsTypes="AA">
                                      <p:cBhvr>
                                        <p:cTn id="37" dur="2000" fill="hold"/>
                                        <p:tgtEl>
                                          <p:spTgt spid="15"/>
                                        </p:tgtEl>
                                        <p:attrNameLst>
                                          <p:attrName>ppt_x</p:attrName>
                                          <p:attrName>ppt_y</p:attrName>
                                        </p:attrNameLst>
                                      </p:cBhvr>
                                      <p:rCtr x="28971" y="9537"/>
                                    </p:animMotion>
                                  </p:childTnLst>
                                </p:cTn>
                              </p:par>
                              <p:par>
                                <p:cTn id="38" presetID="9" presetClass="emph" presetSubtype="0" nodeType="withEffect">
                                  <p:stCondLst>
                                    <p:cond delay="1200"/>
                                  </p:stCondLst>
                                  <p:childTnLst>
                                    <p:set>
                                      <p:cBhvr>
                                        <p:cTn id="39" dur="indefinite"/>
                                        <p:tgtEl>
                                          <p:spTgt spid="15"/>
                                        </p:tgtEl>
                                        <p:attrNameLst>
                                          <p:attrName>style.opacity</p:attrName>
                                        </p:attrNameLst>
                                      </p:cBhvr>
                                      <p:to>
                                        <p:strVal val="0.5"/>
                                      </p:to>
                                    </p:set>
                                    <p:animEffect filter="image" prLst="opacity: 0.5">
                                      <p:cBhvr rctx="IE">
                                        <p:cTn id="40" dur="indefinite"/>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C4C87-67B4-8D81-40F3-0B516705BE03}"/>
              </a:ext>
            </a:extLst>
          </p:cNvPr>
          <p:cNvSpPr>
            <a:spLocks noGrp="1"/>
          </p:cNvSpPr>
          <p:nvPr>
            <p:ph type="title"/>
          </p:nvPr>
        </p:nvSpPr>
        <p:spPr/>
        <p:txBody>
          <a:bodyPr/>
          <a:lstStyle/>
          <a:p>
            <a:r>
              <a:rPr lang="en-US" cap="none" dirty="0">
                <a:latin typeface="+mn-lt"/>
              </a:rPr>
              <a:t>Possible interactions</a:t>
            </a:r>
            <a:endParaRPr lang="en-US" dirty="0"/>
          </a:p>
        </p:txBody>
      </p:sp>
      <p:sp>
        <p:nvSpPr>
          <p:cNvPr id="5" name="Content Placeholder 4">
            <a:extLst>
              <a:ext uri="{FF2B5EF4-FFF2-40B4-BE49-F238E27FC236}">
                <a16:creationId xmlns:a16="http://schemas.microsoft.com/office/drawing/2014/main" id="{E46474F8-5405-7DC3-056A-010325EABB7E}"/>
              </a:ext>
            </a:extLst>
          </p:cNvPr>
          <p:cNvSpPr>
            <a:spLocks noGrp="1"/>
          </p:cNvSpPr>
          <p:nvPr>
            <p:ph idx="1"/>
          </p:nvPr>
        </p:nvSpPr>
        <p:spPr/>
        <p:txBody>
          <a:bodyPr/>
          <a:lstStyle/>
          <a:p>
            <a:r>
              <a:rPr lang="en-US" dirty="0"/>
              <a:t>Excitation</a:t>
            </a:r>
          </a:p>
          <a:p>
            <a:endParaRPr lang="en-US" dirty="0"/>
          </a:p>
          <a:p>
            <a:r>
              <a:rPr lang="en-US" dirty="0"/>
              <a:t>Ionization</a:t>
            </a:r>
          </a:p>
          <a:p>
            <a:endParaRPr lang="en-US" dirty="0"/>
          </a:p>
          <a:p>
            <a:r>
              <a:rPr lang="en-US" dirty="0"/>
              <a:t>Electron Scattering</a:t>
            </a:r>
          </a:p>
        </p:txBody>
      </p:sp>
      <p:sp>
        <p:nvSpPr>
          <p:cNvPr id="6" name="Rectangle 5">
            <a:extLst>
              <a:ext uri="{FF2B5EF4-FFF2-40B4-BE49-F238E27FC236}">
                <a16:creationId xmlns:a16="http://schemas.microsoft.com/office/drawing/2014/main" id="{7CCBC04B-608A-5EEC-819D-7D50E07DE8ED}"/>
              </a:ext>
            </a:extLst>
          </p:cNvPr>
          <p:cNvSpPr/>
          <p:nvPr/>
        </p:nvSpPr>
        <p:spPr>
          <a:xfrm>
            <a:off x="781050" y="5536405"/>
            <a:ext cx="11172825" cy="95726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4063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FCA34-2FBA-92A0-9229-54089EB37C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A09842-3048-C973-0EAD-709B0ABE48F6}"/>
              </a:ext>
            </a:extLst>
          </p:cNvPr>
          <p:cNvSpPr>
            <a:spLocks noGrp="1"/>
          </p:cNvSpPr>
          <p:nvPr>
            <p:ph type="title"/>
          </p:nvPr>
        </p:nvSpPr>
        <p:spPr/>
        <p:txBody>
          <a:bodyPr/>
          <a:lstStyle/>
          <a:p>
            <a:r>
              <a:rPr lang="en-US" cap="none" dirty="0">
                <a:latin typeface="+mn-lt"/>
              </a:rPr>
              <a:t>Possible interactions</a:t>
            </a:r>
            <a:endParaRPr lang="en-US" dirty="0"/>
          </a:p>
        </p:txBody>
      </p:sp>
      <p:sp>
        <p:nvSpPr>
          <p:cNvPr id="5" name="Content Placeholder 4">
            <a:extLst>
              <a:ext uri="{FF2B5EF4-FFF2-40B4-BE49-F238E27FC236}">
                <a16:creationId xmlns:a16="http://schemas.microsoft.com/office/drawing/2014/main" id="{884450FE-A455-351C-2388-B21400520283}"/>
              </a:ext>
            </a:extLst>
          </p:cNvPr>
          <p:cNvSpPr>
            <a:spLocks noGrp="1"/>
          </p:cNvSpPr>
          <p:nvPr>
            <p:ph idx="1"/>
          </p:nvPr>
        </p:nvSpPr>
        <p:spPr/>
        <p:txBody>
          <a:bodyPr/>
          <a:lstStyle/>
          <a:p>
            <a:r>
              <a:rPr lang="en-US" dirty="0"/>
              <a:t>Excitation</a:t>
            </a:r>
          </a:p>
          <a:p>
            <a:endParaRPr lang="en-US" dirty="0"/>
          </a:p>
          <a:p>
            <a:r>
              <a:rPr lang="en-US" dirty="0">
                <a:solidFill>
                  <a:schemeClr val="bg1">
                    <a:lumMod val="75000"/>
                  </a:schemeClr>
                </a:solidFill>
              </a:rPr>
              <a:t>Ionization</a:t>
            </a:r>
          </a:p>
          <a:p>
            <a:endParaRPr lang="en-US" dirty="0">
              <a:solidFill>
                <a:schemeClr val="bg1">
                  <a:lumMod val="75000"/>
                </a:schemeClr>
              </a:solidFill>
            </a:endParaRPr>
          </a:p>
          <a:p>
            <a:r>
              <a:rPr lang="en-US" dirty="0">
                <a:solidFill>
                  <a:schemeClr val="bg1">
                    <a:lumMod val="75000"/>
                  </a:schemeClr>
                </a:solidFill>
              </a:rPr>
              <a:t>Electron Scattering</a:t>
            </a:r>
          </a:p>
        </p:txBody>
      </p:sp>
      <p:pic>
        <p:nvPicPr>
          <p:cNvPr id="3074" name="Picture 2">
            <a:extLst>
              <a:ext uri="{FF2B5EF4-FFF2-40B4-BE49-F238E27FC236}">
                <a16:creationId xmlns:a16="http://schemas.microsoft.com/office/drawing/2014/main" id="{38F32612-357E-9289-25BA-30FD4FABF4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9993" y="1568196"/>
            <a:ext cx="6350000" cy="3937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047C6E9-CA7B-7789-25BF-2BB33736D8A1}"/>
              </a:ext>
            </a:extLst>
          </p:cNvPr>
          <p:cNvSpPr/>
          <p:nvPr/>
        </p:nvSpPr>
        <p:spPr>
          <a:xfrm>
            <a:off x="781050" y="5536405"/>
            <a:ext cx="11172825" cy="95726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4686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BF38E-50AD-60E3-4EE8-389C8ACB3C60}"/>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14BE503-790A-1FAC-9E50-3241E08BB686}"/>
              </a:ext>
            </a:extLst>
          </p:cNvPr>
          <p:cNvSpPr/>
          <p:nvPr/>
        </p:nvSpPr>
        <p:spPr>
          <a:xfrm>
            <a:off x="781050" y="5536405"/>
            <a:ext cx="11172825" cy="95726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F3BBE-C874-C146-A5E5-B214BD2130DA}"/>
              </a:ext>
            </a:extLst>
          </p:cNvPr>
          <p:cNvSpPr>
            <a:spLocks noGrp="1"/>
          </p:cNvSpPr>
          <p:nvPr>
            <p:ph type="title"/>
          </p:nvPr>
        </p:nvSpPr>
        <p:spPr/>
        <p:txBody>
          <a:bodyPr/>
          <a:lstStyle/>
          <a:p>
            <a:r>
              <a:rPr lang="en-US" cap="none" dirty="0">
                <a:latin typeface="+mn-lt"/>
              </a:rPr>
              <a:t>Possible interactions</a:t>
            </a:r>
            <a:endParaRPr lang="en-US" dirty="0"/>
          </a:p>
        </p:txBody>
      </p:sp>
      <p:sp>
        <p:nvSpPr>
          <p:cNvPr id="5" name="Content Placeholder 4">
            <a:extLst>
              <a:ext uri="{FF2B5EF4-FFF2-40B4-BE49-F238E27FC236}">
                <a16:creationId xmlns:a16="http://schemas.microsoft.com/office/drawing/2014/main" id="{E00810FB-5840-45F2-AED4-D63015088E4D}"/>
              </a:ext>
            </a:extLst>
          </p:cNvPr>
          <p:cNvSpPr>
            <a:spLocks noGrp="1"/>
          </p:cNvSpPr>
          <p:nvPr>
            <p:ph idx="1"/>
          </p:nvPr>
        </p:nvSpPr>
        <p:spPr/>
        <p:txBody>
          <a:bodyPr/>
          <a:lstStyle/>
          <a:p>
            <a:r>
              <a:rPr lang="en-US" dirty="0">
                <a:solidFill>
                  <a:schemeClr val="bg1">
                    <a:lumMod val="75000"/>
                  </a:schemeClr>
                </a:solidFill>
              </a:rPr>
              <a:t>Excitation</a:t>
            </a:r>
          </a:p>
          <a:p>
            <a:endParaRPr lang="en-US" dirty="0"/>
          </a:p>
          <a:p>
            <a:r>
              <a:rPr lang="en-US" dirty="0"/>
              <a:t>Ionization</a:t>
            </a:r>
          </a:p>
          <a:p>
            <a:endParaRPr lang="en-US" dirty="0"/>
          </a:p>
          <a:p>
            <a:r>
              <a:rPr lang="en-US" dirty="0">
                <a:solidFill>
                  <a:schemeClr val="bg1">
                    <a:lumMod val="75000"/>
                  </a:schemeClr>
                </a:solidFill>
              </a:rPr>
              <a:t>Electron Scattering</a:t>
            </a:r>
          </a:p>
        </p:txBody>
      </p:sp>
      <p:pic>
        <p:nvPicPr>
          <p:cNvPr id="5122" name="Picture 2">
            <a:extLst>
              <a:ext uri="{FF2B5EF4-FFF2-40B4-BE49-F238E27FC236}">
                <a16:creationId xmlns:a16="http://schemas.microsoft.com/office/drawing/2014/main" id="{3140DA07-5D7D-D305-AF85-302CB6E731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6267" y="1233621"/>
            <a:ext cx="4124316" cy="4591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11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3A73D-5504-6A4F-D62A-554EFD5D4D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FFE3C7-DDF9-1772-FFEF-3F18FC2FD9C3}"/>
              </a:ext>
            </a:extLst>
          </p:cNvPr>
          <p:cNvSpPr>
            <a:spLocks noGrp="1"/>
          </p:cNvSpPr>
          <p:nvPr>
            <p:ph type="title"/>
          </p:nvPr>
        </p:nvSpPr>
        <p:spPr/>
        <p:txBody>
          <a:bodyPr/>
          <a:lstStyle/>
          <a:p>
            <a:r>
              <a:rPr lang="en-US" cap="none" dirty="0">
                <a:latin typeface="+mn-lt"/>
              </a:rPr>
              <a:t>Possible interactions</a:t>
            </a:r>
            <a:endParaRPr lang="en-US" dirty="0"/>
          </a:p>
        </p:txBody>
      </p:sp>
      <p:sp>
        <p:nvSpPr>
          <p:cNvPr id="5" name="Content Placeholder 4">
            <a:extLst>
              <a:ext uri="{FF2B5EF4-FFF2-40B4-BE49-F238E27FC236}">
                <a16:creationId xmlns:a16="http://schemas.microsoft.com/office/drawing/2014/main" id="{1E0E5514-94F6-F7BD-B92C-17E25AB0804C}"/>
              </a:ext>
            </a:extLst>
          </p:cNvPr>
          <p:cNvSpPr>
            <a:spLocks noGrp="1"/>
          </p:cNvSpPr>
          <p:nvPr>
            <p:ph idx="1"/>
          </p:nvPr>
        </p:nvSpPr>
        <p:spPr/>
        <p:txBody>
          <a:bodyPr/>
          <a:lstStyle/>
          <a:p>
            <a:r>
              <a:rPr lang="en-US" dirty="0">
                <a:solidFill>
                  <a:schemeClr val="bg1">
                    <a:lumMod val="75000"/>
                  </a:schemeClr>
                </a:solidFill>
              </a:rPr>
              <a:t>Excitation</a:t>
            </a:r>
          </a:p>
          <a:p>
            <a:endParaRPr lang="en-US" dirty="0">
              <a:solidFill>
                <a:schemeClr val="bg1">
                  <a:lumMod val="75000"/>
                </a:schemeClr>
              </a:solidFill>
            </a:endParaRPr>
          </a:p>
          <a:p>
            <a:r>
              <a:rPr lang="en-US" dirty="0">
                <a:solidFill>
                  <a:schemeClr val="bg1">
                    <a:lumMod val="75000"/>
                  </a:schemeClr>
                </a:solidFill>
              </a:rPr>
              <a:t>Ionization</a:t>
            </a:r>
          </a:p>
          <a:p>
            <a:endParaRPr lang="en-US" dirty="0"/>
          </a:p>
          <a:p>
            <a:r>
              <a:rPr lang="en-US" dirty="0"/>
              <a:t>Electron Scattering</a:t>
            </a:r>
          </a:p>
        </p:txBody>
      </p:sp>
      <p:pic>
        <p:nvPicPr>
          <p:cNvPr id="6146" name="Picture 2">
            <a:extLst>
              <a:ext uri="{FF2B5EF4-FFF2-40B4-BE49-F238E27FC236}">
                <a16:creationId xmlns:a16="http://schemas.microsoft.com/office/drawing/2014/main" id="{EF5BFC69-9B8B-1C62-C8F5-6F9D13FF2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3741" y="2018394"/>
            <a:ext cx="6070600" cy="3581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81E7B90-B317-0DA8-A896-0281E495E4EA}"/>
              </a:ext>
            </a:extLst>
          </p:cNvPr>
          <p:cNvSpPr/>
          <p:nvPr/>
        </p:nvSpPr>
        <p:spPr>
          <a:xfrm>
            <a:off x="10610193" y="1878185"/>
            <a:ext cx="441434" cy="40990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15E79AD-D340-7EDB-1E53-1339486F59D2}"/>
              </a:ext>
            </a:extLst>
          </p:cNvPr>
          <p:cNvSpPr/>
          <p:nvPr/>
        </p:nvSpPr>
        <p:spPr>
          <a:xfrm>
            <a:off x="781050" y="5536405"/>
            <a:ext cx="11172825" cy="95726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1668A32-CAD4-B951-D10A-5FB25C3614CB}"/>
              </a:ext>
            </a:extLst>
          </p:cNvPr>
          <p:cNvSpPr txBox="1"/>
          <p:nvPr/>
        </p:nvSpPr>
        <p:spPr>
          <a:xfrm>
            <a:off x="7757509" y="4675877"/>
            <a:ext cx="1970690" cy="553998"/>
          </a:xfrm>
          <a:prstGeom prst="rect">
            <a:avLst/>
          </a:prstGeom>
          <a:noFill/>
        </p:spPr>
        <p:txBody>
          <a:bodyPr wrap="square" rtlCol="0">
            <a:spAutoFit/>
          </a:bodyPr>
          <a:lstStyle/>
          <a:p>
            <a:r>
              <a:rPr lang="en-US" sz="3000" dirty="0"/>
              <a:t>e</a:t>
            </a:r>
            <a:r>
              <a:rPr lang="en-US" sz="3000" baseline="30000" dirty="0"/>
              <a:t>-</a:t>
            </a:r>
          </a:p>
        </p:txBody>
      </p:sp>
      <p:sp>
        <p:nvSpPr>
          <p:cNvPr id="8" name="Rectangle 7">
            <a:extLst>
              <a:ext uri="{FF2B5EF4-FFF2-40B4-BE49-F238E27FC236}">
                <a16:creationId xmlns:a16="http://schemas.microsoft.com/office/drawing/2014/main" id="{9D73A0EC-1E76-B87E-D73D-7189C8D9B12C}"/>
              </a:ext>
            </a:extLst>
          </p:cNvPr>
          <p:cNvSpPr/>
          <p:nvPr/>
        </p:nvSpPr>
        <p:spPr>
          <a:xfrm>
            <a:off x="8104051" y="4675877"/>
            <a:ext cx="1465833" cy="923917"/>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BD4D39-7EAA-6832-C36F-CD7BC316C9BA}"/>
              </a:ext>
            </a:extLst>
          </p:cNvPr>
          <p:cNvSpPr/>
          <p:nvPr/>
        </p:nvSpPr>
        <p:spPr>
          <a:xfrm rot="17620863">
            <a:off x="8250264" y="4580126"/>
            <a:ext cx="121127" cy="504702"/>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196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1191</TotalTime>
  <Words>660</Words>
  <Application>Microsoft Macintosh PowerPoint</Application>
  <PresentationFormat>Widescreen</PresentationFormat>
  <Paragraphs>57</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Calisto MT</vt:lpstr>
      <vt:lpstr>Univers Condensed</vt:lpstr>
      <vt:lpstr>ChronicleVTI</vt:lpstr>
      <vt:lpstr>Light and Matter Interactions</vt:lpstr>
      <vt:lpstr>PowerPoint Presentation</vt:lpstr>
      <vt:lpstr>PowerPoint Presentation</vt:lpstr>
      <vt:lpstr>PowerPoint Presentation</vt:lpstr>
      <vt:lpstr>Possible interactions</vt:lpstr>
      <vt:lpstr>Possible interactions</vt:lpstr>
      <vt:lpstr>Possible interactions</vt:lpstr>
      <vt:lpstr>Possible interactions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Perkins, Haille Marie Lynn</dc:creator>
  <cp:lastModifiedBy>Perkins, Haille Marie Lynn</cp:lastModifiedBy>
  <cp:revision>2</cp:revision>
  <dcterms:created xsi:type="dcterms:W3CDTF">2025-06-12T17:30:50Z</dcterms:created>
  <dcterms:modified xsi:type="dcterms:W3CDTF">2025-07-11T14:29:44Z</dcterms:modified>
</cp:coreProperties>
</file>