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9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2E2E1-1F39-49B2-B418-8185EDB2F08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3E564-2AA3-4F59-80A3-57F1E5248F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from S3 buckets is integrated and loaded into redshift warehouses</a:t>
          </a:r>
        </a:p>
      </dgm:t>
    </dgm:pt>
    <dgm:pt modelId="{A0CE24A3-BCCD-4040-BEDE-95EE3989C0F1}" type="parTrans" cxnId="{6C2B0F24-F73E-4236-8066-AA79DFE043B7}">
      <dgm:prSet/>
      <dgm:spPr/>
      <dgm:t>
        <a:bodyPr/>
        <a:lstStyle/>
        <a:p>
          <a:endParaRPr lang="en-US"/>
        </a:p>
      </dgm:t>
    </dgm:pt>
    <dgm:pt modelId="{44EFFDBB-FC78-446B-A4A0-697DF30EA881}" type="sibTrans" cxnId="{6C2B0F24-F73E-4236-8066-AA79DFE043B7}">
      <dgm:prSet/>
      <dgm:spPr/>
      <dgm:t>
        <a:bodyPr/>
        <a:lstStyle/>
        <a:p>
          <a:endParaRPr lang="en-US"/>
        </a:p>
      </dgm:t>
    </dgm:pt>
    <dgm:pt modelId="{0C634D90-2EC0-4384-8F7C-0EDE0C1E5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Query editor to transform and load data into tables</a:t>
          </a:r>
        </a:p>
      </dgm:t>
    </dgm:pt>
    <dgm:pt modelId="{6C8F5351-21BC-4E93-9535-D18C8C94DCF3}" type="parTrans" cxnId="{3D33674A-2A04-4350-9363-EB43F0658B06}">
      <dgm:prSet/>
      <dgm:spPr/>
      <dgm:t>
        <a:bodyPr/>
        <a:lstStyle/>
        <a:p>
          <a:endParaRPr lang="en-US"/>
        </a:p>
      </dgm:t>
    </dgm:pt>
    <dgm:pt modelId="{9146D0EF-BBA4-48CD-ACEF-86316C766CF0}" type="sibTrans" cxnId="{3D33674A-2A04-4350-9363-EB43F0658B06}">
      <dgm:prSet/>
      <dgm:spPr/>
      <dgm:t>
        <a:bodyPr/>
        <a:lstStyle/>
        <a:p>
          <a:endParaRPr lang="en-US"/>
        </a:p>
      </dgm:t>
    </dgm:pt>
    <dgm:pt modelId="{C06F6EF1-49D1-499C-8E68-5B9CC67222DC}" type="pres">
      <dgm:prSet presAssocID="{9AC2E2E1-1F39-49B2-B418-8185EDB2F083}" presName="root" presStyleCnt="0">
        <dgm:presLayoutVars>
          <dgm:dir/>
          <dgm:resizeHandles val="exact"/>
        </dgm:presLayoutVars>
      </dgm:prSet>
      <dgm:spPr/>
    </dgm:pt>
    <dgm:pt modelId="{2FAE4A9D-16CA-4754-8BD5-049455040E03}" type="pres">
      <dgm:prSet presAssocID="{DAA3E564-2AA3-4F59-80A3-57F1E5248FFB}" presName="compNode" presStyleCnt="0"/>
      <dgm:spPr/>
    </dgm:pt>
    <dgm:pt modelId="{88F3D543-0048-4795-AC96-99787D3A03E5}" type="pres">
      <dgm:prSet presAssocID="{DAA3E564-2AA3-4F59-80A3-57F1E5248F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4333F2-71BC-4534-BD11-DB1A9D8ED0C3}" type="pres">
      <dgm:prSet presAssocID="{DAA3E564-2AA3-4F59-80A3-57F1E5248FFB}" presName="spaceRect" presStyleCnt="0"/>
      <dgm:spPr/>
    </dgm:pt>
    <dgm:pt modelId="{4E8708F6-F64A-479A-BF80-3ADC2B5AFF19}" type="pres">
      <dgm:prSet presAssocID="{DAA3E564-2AA3-4F59-80A3-57F1E5248FFB}" presName="textRect" presStyleLbl="revTx" presStyleIdx="0" presStyleCnt="2">
        <dgm:presLayoutVars>
          <dgm:chMax val="1"/>
          <dgm:chPref val="1"/>
        </dgm:presLayoutVars>
      </dgm:prSet>
      <dgm:spPr/>
    </dgm:pt>
    <dgm:pt modelId="{2CA1997E-A841-4E81-AD6C-8C3A1DDFF301}" type="pres">
      <dgm:prSet presAssocID="{44EFFDBB-FC78-446B-A4A0-697DF30EA881}" presName="sibTrans" presStyleCnt="0"/>
      <dgm:spPr/>
    </dgm:pt>
    <dgm:pt modelId="{59E1186F-4239-4916-A043-F6EF9E73DEAE}" type="pres">
      <dgm:prSet presAssocID="{0C634D90-2EC0-4384-8F7C-0EDE0C1E5FAA}" presName="compNode" presStyleCnt="0"/>
      <dgm:spPr/>
    </dgm:pt>
    <dgm:pt modelId="{455F70F9-0E03-4D4A-BD46-B1AFD7169994}" type="pres">
      <dgm:prSet presAssocID="{0C634D90-2EC0-4384-8F7C-0EDE0C1E5F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9218B05-6D67-47CB-825F-9FFF3BDCA4E1}" type="pres">
      <dgm:prSet presAssocID="{0C634D90-2EC0-4384-8F7C-0EDE0C1E5FAA}" presName="spaceRect" presStyleCnt="0"/>
      <dgm:spPr/>
    </dgm:pt>
    <dgm:pt modelId="{4923C5CA-AE79-471F-B782-EDF35A641037}" type="pres">
      <dgm:prSet presAssocID="{0C634D90-2EC0-4384-8F7C-0EDE0C1E5F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C2B0F24-F73E-4236-8066-AA79DFE043B7}" srcId="{9AC2E2E1-1F39-49B2-B418-8185EDB2F083}" destId="{DAA3E564-2AA3-4F59-80A3-57F1E5248FFB}" srcOrd="0" destOrd="0" parTransId="{A0CE24A3-BCCD-4040-BEDE-95EE3989C0F1}" sibTransId="{44EFFDBB-FC78-446B-A4A0-697DF30EA881}"/>
    <dgm:cxn modelId="{19C79A47-E51A-4BAC-A324-AEFF639B4CE6}" type="presOf" srcId="{9AC2E2E1-1F39-49B2-B418-8185EDB2F083}" destId="{C06F6EF1-49D1-499C-8E68-5B9CC67222DC}" srcOrd="0" destOrd="0" presId="urn:microsoft.com/office/officeart/2018/2/layout/IconLabelList"/>
    <dgm:cxn modelId="{3D33674A-2A04-4350-9363-EB43F0658B06}" srcId="{9AC2E2E1-1F39-49B2-B418-8185EDB2F083}" destId="{0C634D90-2EC0-4384-8F7C-0EDE0C1E5FAA}" srcOrd="1" destOrd="0" parTransId="{6C8F5351-21BC-4E93-9535-D18C8C94DCF3}" sibTransId="{9146D0EF-BBA4-48CD-ACEF-86316C766CF0}"/>
    <dgm:cxn modelId="{1D40D6B2-3B5E-46EE-87EA-FA639785B30E}" type="presOf" srcId="{0C634D90-2EC0-4384-8F7C-0EDE0C1E5FAA}" destId="{4923C5CA-AE79-471F-B782-EDF35A641037}" srcOrd="0" destOrd="0" presId="urn:microsoft.com/office/officeart/2018/2/layout/IconLabelList"/>
    <dgm:cxn modelId="{4A536EEB-4F01-4379-8A0D-6D08CCAEB8E4}" type="presOf" srcId="{DAA3E564-2AA3-4F59-80A3-57F1E5248FFB}" destId="{4E8708F6-F64A-479A-BF80-3ADC2B5AFF19}" srcOrd="0" destOrd="0" presId="urn:microsoft.com/office/officeart/2018/2/layout/IconLabelList"/>
    <dgm:cxn modelId="{0B7D0E21-81BE-4041-9449-83E834C62619}" type="presParOf" srcId="{C06F6EF1-49D1-499C-8E68-5B9CC67222DC}" destId="{2FAE4A9D-16CA-4754-8BD5-049455040E03}" srcOrd="0" destOrd="0" presId="urn:microsoft.com/office/officeart/2018/2/layout/IconLabelList"/>
    <dgm:cxn modelId="{CCDA0E6A-AB7F-4D84-9B35-2093C42C60D5}" type="presParOf" srcId="{2FAE4A9D-16CA-4754-8BD5-049455040E03}" destId="{88F3D543-0048-4795-AC96-99787D3A03E5}" srcOrd="0" destOrd="0" presId="urn:microsoft.com/office/officeart/2018/2/layout/IconLabelList"/>
    <dgm:cxn modelId="{00C1D0E5-81B5-4EDB-A0D2-3F344ACDD8AC}" type="presParOf" srcId="{2FAE4A9D-16CA-4754-8BD5-049455040E03}" destId="{814333F2-71BC-4534-BD11-DB1A9D8ED0C3}" srcOrd="1" destOrd="0" presId="urn:microsoft.com/office/officeart/2018/2/layout/IconLabelList"/>
    <dgm:cxn modelId="{8CD0680F-2E77-4A22-902B-4DE05B5586C2}" type="presParOf" srcId="{2FAE4A9D-16CA-4754-8BD5-049455040E03}" destId="{4E8708F6-F64A-479A-BF80-3ADC2B5AFF19}" srcOrd="2" destOrd="0" presId="urn:microsoft.com/office/officeart/2018/2/layout/IconLabelList"/>
    <dgm:cxn modelId="{73877785-3A8B-4471-92D3-7B35D959E4B6}" type="presParOf" srcId="{C06F6EF1-49D1-499C-8E68-5B9CC67222DC}" destId="{2CA1997E-A841-4E81-AD6C-8C3A1DDFF301}" srcOrd="1" destOrd="0" presId="urn:microsoft.com/office/officeart/2018/2/layout/IconLabelList"/>
    <dgm:cxn modelId="{C1162FBA-1593-4476-BC95-CB4D81CA7487}" type="presParOf" srcId="{C06F6EF1-49D1-499C-8E68-5B9CC67222DC}" destId="{59E1186F-4239-4916-A043-F6EF9E73DEAE}" srcOrd="2" destOrd="0" presId="urn:microsoft.com/office/officeart/2018/2/layout/IconLabelList"/>
    <dgm:cxn modelId="{D77ABD30-2E77-4337-9D1B-CB3609183DE1}" type="presParOf" srcId="{59E1186F-4239-4916-A043-F6EF9E73DEAE}" destId="{455F70F9-0E03-4D4A-BD46-B1AFD7169994}" srcOrd="0" destOrd="0" presId="urn:microsoft.com/office/officeart/2018/2/layout/IconLabelList"/>
    <dgm:cxn modelId="{05B8C856-FF27-4D12-B7D4-B56D54116EEB}" type="presParOf" srcId="{59E1186F-4239-4916-A043-F6EF9E73DEAE}" destId="{29218B05-6D67-47CB-825F-9FFF3BDCA4E1}" srcOrd="1" destOrd="0" presId="urn:microsoft.com/office/officeart/2018/2/layout/IconLabelList"/>
    <dgm:cxn modelId="{A8A7AD98-B6A6-4748-81FD-76B48F1F8D8B}" type="presParOf" srcId="{59E1186F-4239-4916-A043-F6EF9E73DEAE}" destId="{4923C5CA-AE79-471F-B782-EDF35A6410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3D543-0048-4795-AC96-99787D3A03E5}">
      <dsp:nvSpPr>
        <dsp:cNvPr id="0" name=""/>
        <dsp:cNvSpPr/>
      </dsp:nvSpPr>
      <dsp:spPr>
        <a:xfrm>
          <a:off x="582007" y="1003351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708F6-F64A-479A-BF80-3ADC2B5AFF19}">
      <dsp:nvSpPr>
        <dsp:cNvPr id="0" name=""/>
        <dsp:cNvSpPr/>
      </dsp:nvSpPr>
      <dsp:spPr>
        <a:xfrm>
          <a:off x="22039" y="2208568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from S3 buckets is integrated and loaded into redshift warehouses</a:t>
          </a:r>
        </a:p>
      </dsp:txBody>
      <dsp:txXfrm>
        <a:off x="22039" y="2208568"/>
        <a:ext cx="2036250" cy="720000"/>
      </dsp:txXfrm>
    </dsp:sp>
    <dsp:sp modelId="{455F70F9-0E03-4D4A-BD46-B1AFD7169994}">
      <dsp:nvSpPr>
        <dsp:cNvPr id="0" name=""/>
        <dsp:cNvSpPr/>
      </dsp:nvSpPr>
      <dsp:spPr>
        <a:xfrm>
          <a:off x="2974601" y="1003351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3C5CA-AE79-471F-B782-EDF35A641037}">
      <dsp:nvSpPr>
        <dsp:cNvPr id="0" name=""/>
        <dsp:cNvSpPr/>
      </dsp:nvSpPr>
      <dsp:spPr>
        <a:xfrm>
          <a:off x="2414632" y="2208568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Has Query editor to transform and load data into tables</a:t>
          </a:r>
        </a:p>
      </dsp:txBody>
      <dsp:txXfrm>
        <a:off x="2414632" y="2208568"/>
        <a:ext cx="203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hyperlink" Target="https://canvas.wisc.edu/courses/428134/files/39922319?wrap=1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hyperlink" Target="https://canvas.wisc.edu/courses/428134/files/39922318?wrap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s://canvas.wisc.edu/courses/428134/files/39922325?wrap=1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canvas.wisc.edu/courses/428134/files/39922310?wrap=1" TargetMode="Externa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58D4-4A78-34DF-8594-278EE2E58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MSBA Financial Group’</a:t>
            </a:r>
            <a:r>
              <a:rPr lang="en-US" sz="2800" b="1" dirty="0"/>
              <a:t>s</a:t>
            </a:r>
            <a:br>
              <a:rPr lang="en-US" sz="4400" b="1" dirty="0"/>
            </a:br>
            <a:r>
              <a:rPr lang="en-US" sz="3200" dirty="0"/>
              <a:t>Updated Cloud Environment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C375-70E8-4B5F-12E3-4C7581BD1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9839-48F2-1B6A-729B-59742CE6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Analysis of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C399-3A45-3AA3-2097-2F9DB73D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Companies to add to the portfolio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Ninetech</a:t>
            </a:r>
            <a:r>
              <a:rPr lang="en-US" sz="1600" dirty="0"/>
              <a:t> – 99.5%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Rogers and Sons – 99.3%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Pharmasolve</a:t>
            </a:r>
            <a:r>
              <a:rPr lang="en-US" sz="1600" dirty="0"/>
              <a:t> – 98.6%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Hallandall</a:t>
            </a:r>
            <a:r>
              <a:rPr lang="en-US" sz="1600" dirty="0"/>
              <a:t> ag. – 98.6%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Songster INC. – 97.2%</a:t>
            </a:r>
          </a:p>
          <a:p>
            <a:r>
              <a:rPr lang="en-US" sz="2200" b="1" dirty="0"/>
              <a:t>Companies to avoid: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Western Corp. – 98.8%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Design Solutions – 87%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Innocore</a:t>
            </a:r>
            <a:r>
              <a:rPr lang="en-US" sz="1600" dirty="0"/>
              <a:t> – 74.9%</a:t>
            </a:r>
          </a:p>
        </p:txBody>
      </p:sp>
    </p:spTree>
    <p:extLst>
      <p:ext uri="{BB962C8B-B14F-4D97-AF65-F5344CB8AC3E}">
        <p14:creationId xmlns:p14="http://schemas.microsoft.com/office/powerpoint/2010/main" val="87624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0462-9F5F-BF6C-F5DB-B60C2C04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37160"/>
            <a:ext cx="10058400" cy="981491"/>
          </a:xfrm>
        </p:spPr>
        <p:txBody>
          <a:bodyPr/>
          <a:lstStyle/>
          <a:p>
            <a:r>
              <a:rPr lang="en-US" dirty="0"/>
              <a:t>Cloud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C677-9F98-0EBB-4E51-F1F9CCA4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508760"/>
            <a:ext cx="11369040" cy="510921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COMPANY’s DATA</a:t>
            </a:r>
            <a:r>
              <a:rPr lang="en-US" dirty="0"/>
              <a:t>	   </a:t>
            </a:r>
            <a:r>
              <a:rPr lang="en-US" u="sng" dirty="0"/>
              <a:t>DATA LAKE</a:t>
            </a:r>
            <a:r>
              <a:rPr lang="en-US" dirty="0"/>
              <a:t>	      </a:t>
            </a:r>
            <a:r>
              <a:rPr lang="en-US" u="sng" dirty="0"/>
              <a:t>ETL</a:t>
            </a:r>
            <a:r>
              <a:rPr lang="en-US" dirty="0"/>
              <a:t>		</a:t>
            </a:r>
            <a:r>
              <a:rPr lang="en-US" u="sng" dirty="0"/>
              <a:t>DATA WAREHOUSE</a:t>
            </a:r>
            <a:r>
              <a:rPr lang="en-US" dirty="0"/>
              <a:t>	      </a:t>
            </a:r>
            <a:r>
              <a:rPr lang="en-US" u="sng" dirty="0"/>
              <a:t>ML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CA1830-9A2C-AC5D-9872-87AF75E3CB70}"/>
              </a:ext>
            </a:extLst>
          </p:cNvPr>
          <p:cNvSpPr/>
          <p:nvPr/>
        </p:nvSpPr>
        <p:spPr>
          <a:xfrm>
            <a:off x="438150" y="2240279"/>
            <a:ext cx="2057400" cy="6629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u="sng" dirty="0">
                <a:effectLst/>
                <a:latin typeface="inherit"/>
                <a:hlinkClick r:id="rId2"/>
              </a:rPr>
              <a:t>datacorp_financial_data.csv</a:t>
            </a:r>
            <a:endParaRPr lang="en-US" sz="1200" b="0" i="0" u="sng" dirty="0">
              <a:effectLst/>
              <a:latin typeface="inherit"/>
            </a:endParaRPr>
          </a:p>
          <a:p>
            <a:pPr algn="ctr"/>
            <a:r>
              <a:rPr lang="en-US" sz="1200" b="0" i="0" u="sng" dirty="0">
                <a:effectLst/>
                <a:latin typeface="inherit"/>
                <a:hlinkClick r:id="rId3"/>
              </a:rPr>
              <a:t>msba_fg_ratios_data.csv</a:t>
            </a:r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0B81F8-3E1F-A335-9D7B-E975BDACEE14}"/>
              </a:ext>
            </a:extLst>
          </p:cNvPr>
          <p:cNvSpPr/>
          <p:nvPr/>
        </p:nvSpPr>
        <p:spPr>
          <a:xfrm>
            <a:off x="438150" y="3817620"/>
            <a:ext cx="2057400" cy="4571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u="sng" dirty="0">
                <a:effectLst/>
                <a:latin typeface="inherit"/>
                <a:hlinkClick r:id="rId4"/>
              </a:rPr>
              <a:t>msba_fg_bankruptcy.txt</a:t>
            </a:r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CBFD39-B455-DC1D-9BAC-D67053171ABF}"/>
              </a:ext>
            </a:extLst>
          </p:cNvPr>
          <p:cNvSpPr/>
          <p:nvPr/>
        </p:nvSpPr>
        <p:spPr>
          <a:xfrm>
            <a:off x="438150" y="5334000"/>
            <a:ext cx="2057400" cy="4571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u="sng" dirty="0">
                <a:effectLst/>
                <a:latin typeface="Lato Extended"/>
                <a:hlinkClick r:id="rId5"/>
              </a:rPr>
              <a:t>company_profiles_to_predict_unlabeled.csv</a:t>
            </a:r>
            <a:endParaRPr lang="en-US" sz="12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76ED4BD-F50F-EBA2-F6C4-489A491E8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6170" y="2240279"/>
            <a:ext cx="762000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926620-6373-3633-F0D9-F0861D219D06}"/>
              </a:ext>
            </a:extLst>
          </p:cNvPr>
          <p:cNvSpPr txBox="1"/>
          <p:nvPr/>
        </p:nvSpPr>
        <p:spPr>
          <a:xfrm>
            <a:off x="3260774" y="1860944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[AWS S3 Buckets]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6DF90A9-C2E9-E065-4BF6-0CB1567E3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6170" y="3665219"/>
            <a:ext cx="762000" cy="762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3DFF206-7F5C-85B2-486E-C5059A91E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6170" y="5181599"/>
            <a:ext cx="762000" cy="762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A2BD37-42B0-D2DC-319E-A040AD95F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4000" y="2240279"/>
            <a:ext cx="762000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C61810-ED54-BDD0-CC26-F0021A7FAB89}"/>
              </a:ext>
            </a:extLst>
          </p:cNvPr>
          <p:cNvSpPr txBox="1"/>
          <p:nvPr/>
        </p:nvSpPr>
        <p:spPr>
          <a:xfrm>
            <a:off x="5110507" y="185481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[AWS GLUE]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CFCD7-1C24-59B1-FE9E-43FF4FDFB317}"/>
              </a:ext>
            </a:extLst>
          </p:cNvPr>
          <p:cNvSpPr txBox="1"/>
          <p:nvPr/>
        </p:nvSpPr>
        <p:spPr>
          <a:xfrm>
            <a:off x="2281605" y="3083160"/>
            <a:ext cx="947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Data_files</a:t>
            </a:r>
            <a:r>
              <a:rPr lang="en-US" sz="1100" dirty="0"/>
              <a:t>/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D8D0ECC-D4D5-187B-3531-CFEEF6D45F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7328" y="2282190"/>
            <a:ext cx="762000" cy="762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02C72A-1C40-DC0D-B2D2-3270067595DF}"/>
              </a:ext>
            </a:extLst>
          </p:cNvPr>
          <p:cNvSpPr txBox="1"/>
          <p:nvPr/>
        </p:nvSpPr>
        <p:spPr>
          <a:xfrm>
            <a:off x="7110824" y="1854814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[AWS Redshift]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2DD91D9-68FC-AA21-05FB-980ED4381C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7328" y="3670934"/>
            <a:ext cx="762000" cy="762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52E48A9-9ED6-6411-3329-97D4202D0B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7950" y="3665219"/>
            <a:ext cx="762000" cy="762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F5A691-D128-F6B5-C649-B5A5CC142A73}"/>
              </a:ext>
            </a:extLst>
          </p:cNvPr>
          <p:cNvSpPr txBox="1"/>
          <p:nvPr/>
        </p:nvSpPr>
        <p:spPr>
          <a:xfrm>
            <a:off x="9735213" y="1802160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[AWS </a:t>
            </a:r>
            <a:r>
              <a:rPr lang="en-US" sz="1400" dirty="0" err="1"/>
              <a:t>SageMaker</a:t>
            </a:r>
            <a:r>
              <a:rPr lang="en-US" sz="1400" dirty="0"/>
              <a:t>]</a:t>
            </a:r>
          </a:p>
          <a:p>
            <a:pPr algn="ctr"/>
            <a:r>
              <a:rPr lang="en-US" sz="1400" dirty="0"/>
              <a:t>Canvas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EEFBF8-5975-6970-49B4-D487EEA8B734}"/>
              </a:ext>
            </a:extLst>
          </p:cNvPr>
          <p:cNvSpPr txBox="1"/>
          <p:nvPr/>
        </p:nvSpPr>
        <p:spPr>
          <a:xfrm>
            <a:off x="2495550" y="4719760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prediction/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063823D-7ECC-A0E4-056A-BB32581F79D1}"/>
              </a:ext>
            </a:extLst>
          </p:cNvPr>
          <p:cNvSpPr/>
          <p:nvPr/>
        </p:nvSpPr>
        <p:spPr>
          <a:xfrm>
            <a:off x="9735213" y="4719760"/>
            <a:ext cx="2018637" cy="614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bankruptcy_prediction.csv</a:t>
            </a:r>
            <a:endParaRPr lang="en-US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EA18E9-3080-3112-0EDF-F931F4C062CF}"/>
              </a:ext>
            </a:extLst>
          </p:cNvPr>
          <p:cNvCxnSpPr>
            <a:endCxn id="17" idx="1"/>
          </p:cNvCxnSpPr>
          <p:nvPr/>
        </p:nvCxnSpPr>
        <p:spPr>
          <a:xfrm>
            <a:off x="4408170" y="2617470"/>
            <a:ext cx="925830" cy="3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05139D-A3C3-17CA-017D-50823AE8B06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420856" y="4051934"/>
            <a:ext cx="3026472" cy="17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301732-F6F3-B2BE-4820-30C98361089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6000" y="2663190"/>
            <a:ext cx="1351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B385999-790A-18FD-8853-17A1C1E74DC9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rot="16200000" flipH="1">
            <a:off x="1718854" y="2651214"/>
            <a:ext cx="310746" cy="814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4687A4D0-B285-530B-98A1-969C0805EDA8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3229300" y="2621279"/>
            <a:ext cx="416870" cy="592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542C5E1-02E7-F32A-79E4-1085061CEA6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19582" y="3305611"/>
            <a:ext cx="926588" cy="740608"/>
          </a:xfrm>
          <a:prstGeom prst="bentConnector3">
            <a:avLst>
              <a:gd name="adj1" fmla="val 435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036941D-0002-54A3-0396-E8627D81FAA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857090" y="4919171"/>
            <a:ext cx="789080" cy="643428"/>
          </a:xfrm>
          <a:prstGeom prst="bentConnector3">
            <a:avLst>
              <a:gd name="adj1" fmla="val -21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11E15D4-5CB3-9B3F-32BF-99B87FBD512B}"/>
              </a:ext>
            </a:extLst>
          </p:cNvPr>
          <p:cNvCxnSpPr>
            <a:cxnSpLocks/>
            <a:stCxn id="6" idx="0"/>
            <a:endCxn id="29" idx="1"/>
          </p:cNvCxnSpPr>
          <p:nvPr/>
        </p:nvCxnSpPr>
        <p:spPr>
          <a:xfrm rot="5400000" flipH="1" flipV="1">
            <a:off x="1739483" y="4577933"/>
            <a:ext cx="483435" cy="10287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960C767B-8BD7-FC6D-4779-2EDA483D1FD8}"/>
              </a:ext>
            </a:extLst>
          </p:cNvPr>
          <p:cNvCxnSpPr>
            <a:cxnSpLocks/>
          </p:cNvCxnSpPr>
          <p:nvPr/>
        </p:nvCxnSpPr>
        <p:spPr>
          <a:xfrm flipV="1">
            <a:off x="4408172" y="4010022"/>
            <a:ext cx="5859778" cy="1552579"/>
          </a:xfrm>
          <a:prstGeom prst="bentConnector3">
            <a:avLst>
              <a:gd name="adj1" fmla="val 8296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404C53B-C677-ED70-F094-E2564FD8F0F0}"/>
              </a:ext>
            </a:extLst>
          </p:cNvPr>
          <p:cNvCxnSpPr>
            <a:cxnSpLocks/>
          </p:cNvCxnSpPr>
          <p:nvPr/>
        </p:nvCxnSpPr>
        <p:spPr>
          <a:xfrm>
            <a:off x="8219338" y="4007163"/>
            <a:ext cx="1066788" cy="28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FD4D28-AAEC-0242-146C-E64725256438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466849" y="3212536"/>
            <a:ext cx="1" cy="6050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8D2A568-88C9-D5D5-FF57-B3EE27B158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44781" y="2837746"/>
            <a:ext cx="1405892" cy="1056778"/>
          </a:xfrm>
          <a:prstGeom prst="bentConnector3">
            <a:avLst>
              <a:gd name="adj1" fmla="val -40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CCB51CE-208E-D232-C64A-50BA7AD00F92}"/>
              </a:ext>
            </a:extLst>
          </p:cNvPr>
          <p:cNvSpPr txBox="1"/>
          <p:nvPr/>
        </p:nvSpPr>
        <p:spPr>
          <a:xfrm>
            <a:off x="9198762" y="2976444"/>
            <a:ext cx="2755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[Visualize Data and columns,</a:t>
            </a:r>
          </a:p>
          <a:p>
            <a:pPr algn="ctr"/>
            <a:r>
              <a:rPr lang="en-US" sz="1400" dirty="0"/>
              <a:t>Make Predictions on Data]</a:t>
            </a:r>
          </a:p>
        </p:txBody>
      </p:sp>
      <p:sp>
        <p:nvSpPr>
          <p:cNvPr id="77" name="Round Same Side Corner Rectangle 76">
            <a:extLst>
              <a:ext uri="{FF2B5EF4-FFF2-40B4-BE49-F238E27FC236}">
                <a16:creationId xmlns:a16="http://schemas.microsoft.com/office/drawing/2014/main" id="{5EF72276-7082-5BE8-2B98-D1CF21B184E2}"/>
              </a:ext>
            </a:extLst>
          </p:cNvPr>
          <p:cNvSpPr/>
          <p:nvPr/>
        </p:nvSpPr>
        <p:spPr>
          <a:xfrm>
            <a:off x="3310304" y="2162591"/>
            <a:ext cx="1434369" cy="4032469"/>
          </a:xfrm>
          <a:prstGeom prst="round2Same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 Same Side Corner Rectangle 77">
            <a:extLst>
              <a:ext uri="{FF2B5EF4-FFF2-40B4-BE49-F238E27FC236}">
                <a16:creationId xmlns:a16="http://schemas.microsoft.com/office/drawing/2014/main" id="{93985AE0-7BCC-16CC-F5DA-92AB0EA69739}"/>
              </a:ext>
            </a:extLst>
          </p:cNvPr>
          <p:cNvSpPr/>
          <p:nvPr/>
        </p:nvSpPr>
        <p:spPr>
          <a:xfrm>
            <a:off x="5109234" y="2205989"/>
            <a:ext cx="1434369" cy="4032469"/>
          </a:xfrm>
          <a:prstGeom prst="round2Same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 Same Side Corner Rectangle 78">
            <a:extLst>
              <a:ext uri="{FF2B5EF4-FFF2-40B4-BE49-F238E27FC236}">
                <a16:creationId xmlns:a16="http://schemas.microsoft.com/office/drawing/2014/main" id="{0C2F8CD3-EE4A-D08E-1207-9A0625EE4C3E}"/>
              </a:ext>
            </a:extLst>
          </p:cNvPr>
          <p:cNvSpPr/>
          <p:nvPr/>
        </p:nvSpPr>
        <p:spPr>
          <a:xfrm>
            <a:off x="7110824" y="2205988"/>
            <a:ext cx="1434369" cy="4032469"/>
          </a:xfrm>
          <a:prstGeom prst="round2Same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049888-8F83-0D65-C5D0-8C661A0A6650}"/>
              </a:ext>
            </a:extLst>
          </p:cNvPr>
          <p:cNvSpPr txBox="1"/>
          <p:nvPr/>
        </p:nvSpPr>
        <p:spPr>
          <a:xfrm>
            <a:off x="3283634" y="6252626"/>
            <a:ext cx="13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>
                <a:solidFill>
                  <a:srgbClr val="2D3B45"/>
                </a:solidFill>
                <a:effectLst/>
                <a:latin typeface="Lato Extended"/>
              </a:rPr>
              <a:t>msba-fingroup-690</a:t>
            </a:r>
            <a:endParaRPr 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2F9837-695B-24CE-4FDE-37A721574535}"/>
              </a:ext>
            </a:extLst>
          </p:cNvPr>
          <p:cNvSpPr txBox="1"/>
          <p:nvPr/>
        </p:nvSpPr>
        <p:spPr>
          <a:xfrm>
            <a:off x="7110824" y="6241315"/>
            <a:ext cx="1582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0" dirty="0" err="1">
                <a:solidFill>
                  <a:srgbClr val="2D3B45"/>
                </a:solidFill>
                <a:effectLst/>
                <a:latin typeface="Lato Extended"/>
              </a:rPr>
              <a:t>msba</a:t>
            </a:r>
            <a:r>
              <a:rPr lang="en-US" sz="1100" b="0" i="0" dirty="0">
                <a:solidFill>
                  <a:srgbClr val="2D3B45"/>
                </a:solidFill>
                <a:effectLst/>
                <a:latin typeface="Lato Extended"/>
              </a:rPr>
              <a:t>-</a:t>
            </a:r>
            <a:r>
              <a:rPr lang="en-US" sz="1100" b="0" i="0" dirty="0" err="1">
                <a:solidFill>
                  <a:srgbClr val="2D3B45"/>
                </a:solidFill>
                <a:effectLst/>
                <a:latin typeface="Lato Extended"/>
              </a:rPr>
              <a:t>fingroup</a:t>
            </a:r>
            <a:r>
              <a:rPr lang="en-US" sz="1100" b="0" i="0" dirty="0">
                <a:solidFill>
                  <a:srgbClr val="2D3B45"/>
                </a:solidFill>
                <a:effectLst/>
                <a:latin typeface="Lato Extended"/>
              </a:rPr>
              <a:t>-cluster</a:t>
            </a:r>
            <a:endParaRPr 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A303C1-D1CE-3B5D-09FE-78401884BFE8}"/>
              </a:ext>
            </a:extLst>
          </p:cNvPr>
          <p:cNvSpPr txBox="1"/>
          <p:nvPr/>
        </p:nvSpPr>
        <p:spPr>
          <a:xfrm>
            <a:off x="4910374" y="6257075"/>
            <a:ext cx="2002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MSBA </a:t>
            </a:r>
            <a:r>
              <a:rPr lang="en-US" sz="1000" dirty="0" err="1"/>
              <a:t>Fingroup</a:t>
            </a:r>
            <a:r>
              <a:rPr lang="en-US" sz="1000" dirty="0"/>
              <a:t> Financial ETL,</a:t>
            </a:r>
          </a:p>
          <a:p>
            <a:r>
              <a:rPr lang="en-US" sz="1000" dirty="0" err="1"/>
              <a:t>Train_Set_ETL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0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963D1E-9CEE-4CE6-A0FF-CEFE96CC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F527E-76C9-48D0-AD8D-3694C5FCE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0B011F-6C65-4AC1-9953-6861E70A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25BB0-C5B5-C9AE-2AA8-80F03A73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AWS S3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21CA-5DCF-0DFA-2231-212A87D08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680" y="2386584"/>
            <a:ext cx="6281928" cy="364845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/>
          </a:p>
          <a:p>
            <a:r>
              <a:rPr lang="en-US"/>
              <a:t>Store the Company Data(.csv, .xls, etc.)</a:t>
            </a:r>
          </a:p>
          <a:p>
            <a:r>
              <a:rPr lang="en-US"/>
              <a:t>Both Structured and Unstructured Data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A155A8-FDDF-9497-E696-8B30EFBE53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6170" y="664077"/>
            <a:ext cx="3318953" cy="243113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E614022-0462-52EA-64B7-3B0EF49EC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70" y="4016841"/>
            <a:ext cx="3321198" cy="162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9967-9050-6386-D317-97324F53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754880" cy="1371600"/>
          </a:xfrm>
        </p:spPr>
        <p:txBody>
          <a:bodyPr/>
          <a:lstStyle/>
          <a:p>
            <a:r>
              <a:rPr lang="en-US" b="1" dirty="0"/>
              <a:t>AWS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6C64-0AEA-594A-9414-5FFAACF0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48790"/>
            <a:ext cx="4754880" cy="4103370"/>
          </a:xfrm>
        </p:spPr>
        <p:txBody>
          <a:bodyPr/>
          <a:lstStyle/>
          <a:p>
            <a:r>
              <a:rPr lang="en-US" dirty="0"/>
              <a:t>ETL: Extract, Transform, Load</a:t>
            </a:r>
          </a:p>
          <a:p>
            <a:r>
              <a:rPr lang="en-US" dirty="0"/>
              <a:t>Extracting Data from source</a:t>
            </a:r>
          </a:p>
          <a:p>
            <a:r>
              <a:rPr lang="en-US" dirty="0"/>
              <a:t>Transforming Data with necessary changes like joining, change schema</a:t>
            </a:r>
          </a:p>
          <a:p>
            <a:r>
              <a:rPr lang="en-US" dirty="0"/>
              <a:t>Loading into Data Warehouses like Redshift</a:t>
            </a:r>
          </a:p>
          <a:p>
            <a:r>
              <a:rPr lang="en-US" dirty="0"/>
              <a:t>Connects Data source to Datawarehouse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6C664F7-717D-F1BF-101E-99EFBF6BA2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8529" y="642594"/>
            <a:ext cx="3488039" cy="25006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A22B8-07F5-AC2E-8CDA-D05744D41347}"/>
              </a:ext>
            </a:extLst>
          </p:cNvPr>
          <p:cNvSpPr txBox="1"/>
          <p:nvPr/>
        </p:nvSpPr>
        <p:spPr>
          <a:xfrm>
            <a:off x="7719146" y="3143250"/>
            <a:ext cx="2606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MSBA </a:t>
            </a:r>
            <a:r>
              <a:rPr lang="en-US" sz="1400" dirty="0" err="1"/>
              <a:t>Fingroup</a:t>
            </a:r>
            <a:r>
              <a:rPr lang="en-US" sz="1400" dirty="0"/>
              <a:t> Financial ETL</a:t>
            </a:r>
          </a:p>
        </p:txBody>
      </p:sp>
      <p:pic>
        <p:nvPicPr>
          <p:cNvPr id="9" name="Picture 8" descr="A screenshot of a diagram&#10;&#10;Description automatically generated">
            <a:extLst>
              <a:ext uri="{FF2B5EF4-FFF2-40B4-BE49-F238E27FC236}">
                <a16:creationId xmlns:a16="http://schemas.microsoft.com/office/drawing/2014/main" id="{C2E5D59C-EA16-E903-D350-F209BAAA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528" y="3800475"/>
            <a:ext cx="3625691" cy="1814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F656C-47A8-9507-36F5-C71E7FC847B0}"/>
              </a:ext>
            </a:extLst>
          </p:cNvPr>
          <p:cNvSpPr txBox="1"/>
          <p:nvPr/>
        </p:nvSpPr>
        <p:spPr>
          <a:xfrm>
            <a:off x="8315359" y="561281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Training_Set_ETL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799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1B765-15AF-FCB5-177C-EF0FFEB3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AWS Redshift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5630418-1130-6118-A5D0-25CA6D7D91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736" y="1163781"/>
            <a:ext cx="5483264" cy="4262522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32B89BC-B083-7D4F-FE3F-906DB1D7D2A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064082" y="2103120"/>
          <a:ext cx="4472922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360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15482-1EE1-1EAB-B3E3-9FE30927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AWS SageMaker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5792DC42-423F-66BC-2C03-81C3C9286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162" y="1599968"/>
            <a:ext cx="7561991" cy="3686471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FB7357-4E64-26E8-EB3A-50ADED32A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7190" y="2149813"/>
            <a:ext cx="2247090" cy="40467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Build, train, make predictions on test data, and deploy models</a:t>
            </a:r>
          </a:p>
          <a:p>
            <a:r>
              <a:rPr lang="en-US" sz="1400">
                <a:solidFill>
                  <a:srgbClr val="FFFFFF"/>
                </a:solidFill>
              </a:rPr>
              <a:t>Visualize your data columns, note correlations in data</a:t>
            </a:r>
          </a:p>
          <a:p>
            <a:r>
              <a:rPr lang="en-US" sz="1400">
                <a:solidFill>
                  <a:srgbClr val="FFFFFF"/>
                </a:solidFill>
              </a:rPr>
              <a:t>Train model to determine accuracy scores and confusion matrix</a:t>
            </a:r>
          </a:p>
          <a:p>
            <a:r>
              <a:rPr lang="en-US" sz="1400">
                <a:solidFill>
                  <a:srgbClr val="FFFFFF"/>
                </a:solidFill>
              </a:rPr>
              <a:t>Make predictions on unlabeled Test Data</a:t>
            </a:r>
          </a:p>
        </p:txBody>
      </p:sp>
    </p:spTree>
    <p:extLst>
      <p:ext uri="{BB962C8B-B14F-4D97-AF65-F5344CB8AC3E}">
        <p14:creationId xmlns:p14="http://schemas.microsoft.com/office/powerpoint/2010/main" val="219334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C98A-7A0B-7214-05CF-CC2F8FC4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16933"/>
          </a:xfrm>
        </p:spPr>
        <p:txBody>
          <a:bodyPr>
            <a:normAutofit/>
          </a:bodyPr>
          <a:lstStyle/>
          <a:p>
            <a:r>
              <a:rPr lang="en-US" dirty="0"/>
              <a:t>Finding 1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BAE7724-66C8-9EF3-3E8B-4FEA95174B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7990" t="42753" r="14131" b="16146"/>
          <a:stretch/>
        </p:blipFill>
        <p:spPr>
          <a:xfrm>
            <a:off x="292633" y="2375298"/>
            <a:ext cx="5932631" cy="2723176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9979A38-4AA0-95D0-E87A-0E5BD933F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0729" y="2375298"/>
            <a:ext cx="5578132" cy="272317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9C06F7-975F-382F-F5CE-49E8D7359726}"/>
              </a:ext>
            </a:extLst>
          </p:cNvPr>
          <p:cNvSpPr txBox="1"/>
          <p:nvPr/>
        </p:nvSpPr>
        <p:spPr>
          <a:xfrm>
            <a:off x="7309312" y="5114070"/>
            <a:ext cx="466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Liability_to_Equity</a:t>
            </a:r>
            <a:r>
              <a:rPr 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t</a:t>
            </a:r>
            <a:r>
              <a:rPr lang="en-US" sz="1400" dirty="0"/>
              <a:t>o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Debt_ratio_percentage</a:t>
            </a:r>
            <a:endParaRPr lang="en-US" sz="14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0A15-EA31-06FF-580C-1395FF08ED91}"/>
              </a:ext>
            </a:extLst>
          </p:cNvPr>
          <p:cNvSpPr txBox="1"/>
          <p:nvPr/>
        </p:nvSpPr>
        <p:spPr>
          <a:xfrm>
            <a:off x="937260" y="175952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in Data</a:t>
            </a:r>
          </a:p>
        </p:txBody>
      </p:sp>
    </p:spTree>
    <p:extLst>
      <p:ext uri="{BB962C8B-B14F-4D97-AF65-F5344CB8AC3E}">
        <p14:creationId xmlns:p14="http://schemas.microsoft.com/office/powerpoint/2010/main" val="7247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2525C-2FCE-8060-684A-CB6BED3F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Finding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4618512-8359-B954-4374-3A0D830FB8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0162" y="1647231"/>
            <a:ext cx="7561991" cy="359194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439D7-9378-77F7-56B3-5CF3E68A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7190" y="2149813"/>
            <a:ext cx="2247090" cy="40467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u="sng" dirty="0" err="1">
                <a:solidFill>
                  <a:srgbClr val="FFFFFF"/>
                </a:solidFill>
              </a:rPr>
              <a:t>Persistant_eps</a:t>
            </a:r>
            <a:r>
              <a:rPr lang="en-US" sz="1400" dirty="0">
                <a:solidFill>
                  <a:srgbClr val="FFFFFF"/>
                </a:solidFill>
              </a:rPr>
              <a:t> has the highest column impact on the training the ML model with a 20.89%.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9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1040-F646-82F3-2C9E-730F15AF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751"/>
            <a:ext cx="10058400" cy="1371600"/>
          </a:xfrm>
        </p:spPr>
        <p:txBody>
          <a:bodyPr/>
          <a:lstStyle/>
          <a:p>
            <a:r>
              <a:rPr lang="en-US" dirty="0"/>
              <a:t>Test Data Prediction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1CFBA6-A545-41AB-FDF4-47C1FB0E82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1771351"/>
            <a:ext cx="10058400" cy="4773210"/>
          </a:xfrm>
        </p:spPr>
      </p:pic>
    </p:spTree>
    <p:extLst>
      <p:ext uri="{BB962C8B-B14F-4D97-AF65-F5344CB8AC3E}">
        <p14:creationId xmlns:p14="http://schemas.microsoft.com/office/powerpoint/2010/main" val="84219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251</TotalTime>
  <Words>331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Garamond</vt:lpstr>
      <vt:lpstr>Helvetica Neue</vt:lpstr>
      <vt:lpstr>inherit</vt:lpstr>
      <vt:lpstr>Lato Extended</vt:lpstr>
      <vt:lpstr>Savon</vt:lpstr>
      <vt:lpstr>MSBA Financial Group’s Updated Cloud Environment</vt:lpstr>
      <vt:lpstr>Cloud Architecture</vt:lpstr>
      <vt:lpstr>AWS S3</vt:lpstr>
      <vt:lpstr>AWS GLUE</vt:lpstr>
      <vt:lpstr>AWS Redshift</vt:lpstr>
      <vt:lpstr>AWS SageMaker</vt:lpstr>
      <vt:lpstr>Finding 1</vt:lpstr>
      <vt:lpstr>Finding 2</vt:lpstr>
      <vt:lpstr>Test Data Prediction</vt:lpstr>
      <vt:lpstr>Analysis of Companies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Tareesh Muluguru</dc:creator>
  <cp:lastModifiedBy>Tareesh Muluguru</cp:lastModifiedBy>
  <cp:revision>1</cp:revision>
  <dcterms:created xsi:type="dcterms:W3CDTF">2024-10-06T19:34:51Z</dcterms:created>
  <dcterms:modified xsi:type="dcterms:W3CDTF">2024-10-06T23:46:07Z</dcterms:modified>
</cp:coreProperties>
</file>