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2" r:id="rId2"/>
    <p:sldId id="263" r:id="rId3"/>
    <p:sldId id="261" r:id="rId4"/>
    <p:sldId id="275" r:id="rId5"/>
    <p:sldId id="453" r:id="rId6"/>
    <p:sldId id="496" r:id="rId7"/>
    <p:sldId id="497" r:id="rId8"/>
    <p:sldId id="276" r:id="rId9"/>
    <p:sldId id="307" r:id="rId10"/>
    <p:sldId id="277" r:id="rId11"/>
    <p:sldId id="308" r:id="rId12"/>
    <p:sldId id="282" r:id="rId13"/>
    <p:sldId id="264" r:id="rId14"/>
    <p:sldId id="285" r:id="rId15"/>
    <p:sldId id="286" r:id="rId16"/>
    <p:sldId id="270" r:id="rId17"/>
    <p:sldId id="271" r:id="rId18"/>
    <p:sldId id="260" r:id="rId19"/>
    <p:sldId id="320" r:id="rId20"/>
    <p:sldId id="265" r:id="rId21"/>
    <p:sldId id="266" r:id="rId22"/>
    <p:sldId id="259" r:id="rId23"/>
    <p:sldId id="309" r:id="rId24"/>
    <p:sldId id="310" r:id="rId25"/>
    <p:sldId id="311" r:id="rId26"/>
    <p:sldId id="312" r:id="rId27"/>
    <p:sldId id="313" r:id="rId28"/>
    <p:sldId id="314" r:id="rId29"/>
    <p:sldId id="315" r:id="rId30"/>
    <p:sldId id="316" r:id="rId31"/>
    <p:sldId id="317" r:id="rId32"/>
    <p:sldId id="318" r:id="rId33"/>
    <p:sldId id="319" r:id="rId34"/>
    <p:sldId id="283" r:id="rId35"/>
    <p:sldId id="299"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5CE502-4387-43E6-B900-7935E902DF63}">
          <p14:sldIdLst>
            <p14:sldId id="262"/>
            <p14:sldId id="263"/>
            <p14:sldId id="261"/>
            <p14:sldId id="275"/>
            <p14:sldId id="453"/>
            <p14:sldId id="496"/>
            <p14:sldId id="497"/>
            <p14:sldId id="276"/>
            <p14:sldId id="307"/>
            <p14:sldId id="277"/>
            <p14:sldId id="308"/>
            <p14:sldId id="282"/>
            <p14:sldId id="264"/>
            <p14:sldId id="285"/>
            <p14:sldId id="286"/>
            <p14:sldId id="270"/>
            <p14:sldId id="271"/>
            <p14:sldId id="260"/>
            <p14:sldId id="320"/>
            <p14:sldId id="265"/>
            <p14:sldId id="266"/>
            <p14:sldId id="259"/>
            <p14:sldId id="309"/>
            <p14:sldId id="310"/>
            <p14:sldId id="311"/>
            <p14:sldId id="312"/>
            <p14:sldId id="313"/>
          </p14:sldIdLst>
        </p14:section>
        <p14:section name="Untitled Section" id="{5F85ABD4-84A5-4320-A599-36D82F40709A}">
          <p14:sldIdLst>
            <p14:sldId id="314"/>
            <p14:sldId id="315"/>
            <p14:sldId id="316"/>
            <p14:sldId id="317"/>
            <p14:sldId id="318"/>
            <p14:sldId id="319"/>
            <p14:sldId id="283"/>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558" y="72"/>
      </p:cViewPr>
      <p:guideLst>
        <p:guide orient="horz" pos="2160"/>
        <p:guide pos="288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086C38-EA9F-4D12-9C33-04C62B811195}" type="datetimeFigureOut">
              <a:rPr lang="en-US" smtClean="0"/>
              <a:pPr/>
              <a:t>3/18/2023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FB40B-57D1-49AD-8D5A-AD1374C6E20D}" type="slidenum">
              <a:rPr lang="en-US" smtClean="0"/>
              <a:pPr/>
              <a:t>‹#›</a:t>
            </a:fld>
            <a:endParaRPr lang="en-US"/>
          </a:p>
        </p:txBody>
      </p:sp>
    </p:spTree>
    <p:extLst>
      <p:ext uri="{BB962C8B-B14F-4D97-AF65-F5344CB8AC3E}">
        <p14:creationId xmlns:p14="http://schemas.microsoft.com/office/powerpoint/2010/main" val="386107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40218B-C438-4FD6-99C6-596265D454DB}" type="slidenum">
              <a:rPr lang="en-US" smtClean="0"/>
              <a:pPr/>
              <a:t>1</a:t>
            </a:fld>
            <a:endParaRPr lang="en-US"/>
          </a:p>
        </p:txBody>
      </p:sp>
    </p:spTree>
    <p:extLst>
      <p:ext uri="{BB962C8B-B14F-4D97-AF65-F5344CB8AC3E}">
        <p14:creationId xmlns:p14="http://schemas.microsoft.com/office/powerpoint/2010/main" val="318336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92B05-9304-45E5-AF20-693A3BFC1ECF}" type="datetime1">
              <a:rPr lang="en-US" smtClean="0"/>
              <a:pPr/>
              <a:t>3/18/2023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9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6516E-CB4F-4D5B-9ABB-365A02DA0244}" type="datetime1">
              <a:rPr lang="en-US" smtClean="0"/>
              <a:pPr/>
              <a:t>3/18/2023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53788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22442-C4B3-4565-AD64-BF497D7F766C}" type="datetime1">
              <a:rPr lang="en-US" smtClean="0"/>
              <a:pPr/>
              <a:t>3/18/2023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13177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18396-C620-461E-89BC-5186B7A9037A}" type="datetime1">
              <a:rPr lang="en-US" smtClean="0"/>
              <a:pPr/>
              <a:t>3/18/2023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642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06EDC-B227-4129-87A5-9E38FA213098}" type="datetime1">
              <a:rPr lang="en-US" smtClean="0"/>
              <a:pPr/>
              <a:t>3/18/2023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9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658D0-0C27-45D8-B844-EB1C9E43BD2E}" type="datetime1">
              <a:rPr lang="en-US" smtClean="0"/>
              <a:pPr/>
              <a:t>3/18/2023</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6692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B2A03-A02D-4F65-AA6D-EABD13B8284E}" type="datetime1">
              <a:rPr lang="en-US" smtClean="0"/>
              <a:pPr/>
              <a:t>3/18/2023</a:t>
            </a:fld>
            <a:endParaRPr lang="en-US"/>
          </a:p>
        </p:txBody>
      </p:sp>
      <p:sp>
        <p:nvSpPr>
          <p:cNvPr id="8" name="Footer Placeholder 7"/>
          <p:cNvSpPr>
            <a:spLocks noGrp="1"/>
          </p:cNvSpPr>
          <p:nvPr>
            <p:ph type="ftr" sz="quarter" idx="11"/>
          </p:nvPr>
        </p:nvSpPr>
        <p:spPr/>
        <p:txBody>
          <a:bodyPr/>
          <a:lstStyle/>
          <a:p>
            <a:r>
              <a:rPr lang="en-US"/>
              <a:t>Methodist college of engineering and technology, Department CSE</a:t>
            </a:r>
          </a:p>
        </p:txBody>
      </p:sp>
      <p:sp>
        <p:nvSpPr>
          <p:cNvPr id="9" name="Slide Number Placeholder 8"/>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62294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DAAB56-BDC9-461D-8E15-A63F7D1A15C6}" type="datetime1">
              <a:rPr lang="en-US" smtClean="0"/>
              <a:pPr/>
              <a:t>3/18/2023</a:t>
            </a:fld>
            <a:endParaRPr lang="en-US"/>
          </a:p>
        </p:txBody>
      </p:sp>
      <p:sp>
        <p:nvSpPr>
          <p:cNvPr id="4" name="Footer Placeholder 3"/>
          <p:cNvSpPr>
            <a:spLocks noGrp="1"/>
          </p:cNvSpPr>
          <p:nvPr>
            <p:ph type="ftr" sz="quarter" idx="11"/>
          </p:nvPr>
        </p:nvSpPr>
        <p:spPr/>
        <p:txBody>
          <a:bodyPr/>
          <a:lstStyle/>
          <a:p>
            <a:r>
              <a:rPr lang="en-US"/>
              <a:t>Methodist college of engineering and technology, Department CSE</a:t>
            </a:r>
          </a:p>
        </p:txBody>
      </p:sp>
      <p:sp>
        <p:nvSpPr>
          <p:cNvPr id="5" name="Slide Number Placeholder 4"/>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39877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BB6337-3B32-4911-8AE7-59C38FA1695A}" type="datetime1">
              <a:rPr lang="en-US" smtClean="0"/>
              <a:pPr/>
              <a:t>3/18/2023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Methodist college of engineering and technology, Department CSE</a:t>
            </a:r>
          </a:p>
        </p:txBody>
      </p:sp>
      <p:sp>
        <p:nvSpPr>
          <p:cNvPr id="9" name="Slide Number Placeholder 8"/>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1284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CE1357B4-D093-4E69-A274-A14BF3A8C0A8}" type="datetime1">
              <a:rPr lang="en-US" smtClean="0"/>
              <a:pPr/>
              <a:t>3/18/2023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B313F7-BC2E-477F-AC94-53CCA4750217}" type="slidenum">
              <a:rPr lang="en-US" smtClean="0"/>
              <a:pPr/>
              <a:t>‹#›</a:t>
            </a:fld>
            <a:endParaRPr lang="en-US"/>
          </a:p>
        </p:txBody>
      </p:sp>
    </p:spTree>
    <p:extLst>
      <p:ext uri="{BB962C8B-B14F-4D97-AF65-F5344CB8AC3E}">
        <p14:creationId xmlns:p14="http://schemas.microsoft.com/office/powerpoint/2010/main" val="385171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8016D-0225-4E6E-AB49-F835F5532D40}" type="datetime1">
              <a:rPr lang="en-US" smtClean="0"/>
              <a:pPr/>
              <a:t>3/18/2023</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7600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A4E5505-AA15-4722-97AE-1008C9CA45C7}" type="datetime1">
              <a:rPr lang="en-US" smtClean="0"/>
              <a:pPr/>
              <a:t>3/18/2023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Methodist college of engineering and technology, Department CSE</a:t>
            </a:r>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8B313F7-BC2E-477F-AC94-53CCA4750217}"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751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sz="2800"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7" name="TextBox 6"/>
          <p:cNvSpPr txBox="1"/>
          <p:nvPr/>
        </p:nvSpPr>
        <p:spPr>
          <a:xfrm>
            <a:off x="479917" y="1626384"/>
            <a:ext cx="12188825"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Convolutional Neural Network Based Algorithm for Early Warning Proactive System Security in Software Defined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cs typeface="Times New Roman" pitchFamily="18" charset="0"/>
              </a:rPr>
              <a:t>Proposed System</a:t>
            </a:r>
            <a:r>
              <a:rPr lang="en-US" sz="3200" b="1" dirty="0"/>
              <a:t> :</a:t>
            </a:r>
            <a:endParaRPr lang="en-US" sz="3200" dirty="0"/>
          </a:p>
        </p:txBody>
      </p:sp>
      <p:sp>
        <p:nvSpPr>
          <p:cNvPr id="3" name="Content Placeholder 2"/>
          <p:cNvSpPr>
            <a:spLocks noGrp="1"/>
          </p:cNvSpPr>
          <p:nvPr>
            <p:ph idx="1"/>
          </p:nvPr>
        </p:nvSpPr>
        <p:spPr/>
        <p:txBody>
          <a:bodyPr>
            <a:normAutofit fontScale="92500" lnSpcReduction="10000"/>
          </a:bodyPr>
          <a:lstStyle/>
          <a:p>
            <a:pPr marL="342900" indent="-342900" algn="just">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propose an end-to-end Machine Learning based cyber attack detection method that is composed of Linear Regression and other Machine Learning Algorithms. Linear Regression can well solve the problem of intrusion detection and provide a new research method for intrusion detection.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train model using linear regression model and predict packet is malicious or not based on user input.</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evaluate our proposed network with a real NSL-KDD dataset.</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compare accuracy of multiple machine learning models and find accuracy of each model. In proposed system along with Linear Regression Deep Learning Model is used to train dataset.</a:t>
            </a:r>
          </a:p>
          <a:p>
            <a:pPr algn="just">
              <a:lnSpc>
                <a:spcPct val="150000"/>
              </a:lnSpc>
              <a:spcAft>
                <a:spcPts val="800"/>
              </a:spcAft>
            </a:pP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4E235-D040-4259-8EF1-652C3D7902D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68086E92-A01A-4B57-BC06-D65D00DC4959}"/>
              </a:ext>
            </a:extLst>
          </p:cNvPr>
          <p:cNvSpPr>
            <a:spLocks noGrp="1"/>
          </p:cNvSpPr>
          <p:nvPr>
            <p:ph idx="1"/>
          </p:nvPr>
        </p:nvSpPr>
        <p:spPr/>
        <p:txBody>
          <a:bodyPr/>
          <a:lstStyle/>
          <a:p>
            <a:pPr marL="0" indent="0">
              <a:buNone/>
            </a:pPr>
            <a:r>
              <a:rPr lang="en-US" dirty="0"/>
              <a:t>This method helps organizations to train data set of any company and use trained model as basic security layer to take input of each packet data and predict if that is attacker or not</a:t>
            </a:r>
          </a:p>
          <a:p>
            <a:pPr marL="0" indent="0">
              <a:buNone/>
            </a:pPr>
            <a:r>
              <a:rPr lang="en-US" dirty="0"/>
              <a:t>Machine learning Model accuracy is more compare to existing method.</a:t>
            </a:r>
          </a:p>
          <a:p>
            <a:pPr marL="0" indent="0">
              <a:buNone/>
            </a:pPr>
            <a:r>
              <a:rPr lang="en-US" dirty="0"/>
              <a:t>Time taken for processing is less compare to </a:t>
            </a:r>
            <a:r>
              <a:rPr lang="en-US"/>
              <a:t>existing methods.</a:t>
            </a:r>
            <a:endParaRPr lang="en-IN"/>
          </a:p>
        </p:txBody>
      </p:sp>
      <p:sp>
        <p:nvSpPr>
          <p:cNvPr id="4" name="Footer Placeholder 3">
            <a:extLst>
              <a:ext uri="{FF2B5EF4-FFF2-40B4-BE49-F238E27FC236}">
                <a16:creationId xmlns:a16="http://schemas.microsoft.com/office/drawing/2014/main" xmlns="" id="{2D905044-0D96-450B-A2F8-1D6052CC677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1315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Software &amp; Hardware Requirements : </a:t>
            </a:r>
          </a:p>
        </p:txBody>
      </p:sp>
      <p:sp>
        <p:nvSpPr>
          <p:cNvPr id="3" name="Content Placeholder 2"/>
          <p:cNvSpPr>
            <a:spLocks noGrp="1"/>
          </p:cNvSpPr>
          <p:nvPr>
            <p:ph idx="1"/>
          </p:nvPr>
        </p:nvSpPr>
        <p:spPr/>
        <p:txBody>
          <a:bodyPr>
            <a:noAutofit/>
          </a:bodyPr>
          <a:lstStyle/>
          <a:p>
            <a:pPr algn="just">
              <a:buNone/>
            </a:pPr>
            <a:r>
              <a:rPr lang="en-US" sz="2400" b="1" dirty="0"/>
              <a:t>Hardware Requirements :</a:t>
            </a:r>
          </a:p>
          <a:p>
            <a:pPr algn="just"/>
            <a:r>
              <a:rPr lang="en-US" sz="2400" dirty="0"/>
              <a:t>Hard disk  :       128GB or above</a:t>
            </a:r>
          </a:p>
          <a:p>
            <a:pPr algn="just"/>
            <a:r>
              <a:rPr lang="en-US" sz="2400" dirty="0"/>
              <a:t>Ram           :       4GB</a:t>
            </a:r>
          </a:p>
          <a:p>
            <a:pPr algn="just"/>
            <a:r>
              <a:rPr lang="en-US" sz="2400" dirty="0"/>
              <a:t>Processer :       Intel core i3 or above</a:t>
            </a:r>
          </a:p>
          <a:p>
            <a:pPr algn="just">
              <a:buNone/>
            </a:pPr>
            <a:r>
              <a:rPr lang="en-US" sz="2400" b="1" dirty="0"/>
              <a:t>Software Requirements :</a:t>
            </a:r>
          </a:p>
          <a:p>
            <a:pPr algn="just"/>
            <a:r>
              <a:rPr lang="en-US" sz="2400" dirty="0"/>
              <a:t>Coding Language          :  HTML, JavaScript	</a:t>
            </a:r>
          </a:p>
          <a:p>
            <a:pPr algn="just"/>
            <a:r>
              <a:rPr lang="en-US" sz="2400" dirty="0"/>
              <a:t>Operating System         : WINDOWS XP/7/10 	</a:t>
            </a:r>
          </a:p>
          <a:p>
            <a:pPr algn="just"/>
            <a:r>
              <a:rPr lang="en-US" sz="2400" dirty="0"/>
              <a:t>IDE                                   :</a:t>
            </a:r>
            <a:r>
              <a:rPr lang="en-IN" sz="2400" dirty="0">
                <a:effectLst/>
                <a:latin typeface="Calibri" panose="020F0502020204030204" pitchFamily="34" charset="0"/>
                <a:ea typeface="Calibri" panose="020F0502020204030204" pitchFamily="34" charset="0"/>
                <a:cs typeface="Times New Roman" panose="02020603050405020304" pitchFamily="18" charset="0"/>
              </a:rPr>
              <a:t> Anaconda prompt</a:t>
            </a:r>
          </a:p>
          <a:p>
            <a:pPr algn="just"/>
            <a:r>
              <a:rPr lang="en-IN" sz="2400" dirty="0">
                <a:latin typeface="Calibri" panose="020F0502020204030204" pitchFamily="34" charset="0"/>
                <a:cs typeface="Times New Roman" panose="02020603050405020304" pitchFamily="18" charset="0"/>
              </a:rPr>
              <a:t>Dataset                           : NSL-KDD dataset</a:t>
            </a:r>
          </a:p>
          <a:p>
            <a:pPr marL="0" indent="0" algn="just">
              <a:buNone/>
            </a:pPr>
            <a:endParaRPr lang="en-IN" sz="2400" dirty="0">
              <a:latin typeface="Calibri" panose="020F0502020204030204" pitchFamily="34" charset="0"/>
              <a:cs typeface="Times New Roman" panose="02020603050405020304" pitchFamily="18" charset="0"/>
            </a:endParaRPr>
          </a:p>
          <a:p>
            <a:pPr algn="just"/>
            <a:endParaRPr lang="en-US" sz="2400" dirty="0"/>
          </a:p>
          <a:p>
            <a:pPr algn="just"/>
            <a:endParaRPr lang="en-US" sz="2400" b="1" dirty="0"/>
          </a:p>
          <a:p>
            <a:pPr algn="just">
              <a:buNone/>
            </a:pPr>
            <a:r>
              <a:rPr lang="en-US" sz="2400" b="1" dirty="0"/>
              <a:t> </a:t>
            </a:r>
          </a:p>
          <a:p>
            <a:pPr algn="just"/>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800" b="1" dirty="0">
                <a:latin typeface="Times New Roman" pitchFamily="18" charset="0"/>
                <a:cs typeface="Times New Roman" pitchFamily="18" charset="0"/>
              </a:rPr>
              <a:t>System Architecture:</a:t>
            </a:r>
          </a:p>
        </p:txBody>
      </p:sp>
      <p:pic>
        <p:nvPicPr>
          <p:cNvPr id="8" name="Picture 7">
            <a:extLst>
              <a:ext uri="{FF2B5EF4-FFF2-40B4-BE49-F238E27FC236}">
                <a16:creationId xmlns:a16="http://schemas.microsoft.com/office/drawing/2014/main" xmlns="" id="{1CF1938D-0639-44D6-A67C-59B366E25D03}"/>
              </a:ext>
            </a:extLst>
          </p:cNvPr>
          <p:cNvPicPr>
            <a:picLocks noChangeAspect="1"/>
          </p:cNvPicPr>
          <p:nvPr/>
        </p:nvPicPr>
        <p:blipFill>
          <a:blip r:embed="rId2"/>
          <a:stretch>
            <a:fillRect/>
          </a:stretch>
        </p:blipFill>
        <p:spPr>
          <a:xfrm>
            <a:off x="1893887" y="2057400"/>
            <a:ext cx="8401050" cy="2381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27C92-83D8-4359-B20B-710CBAC60665}"/>
              </a:ext>
            </a:extLst>
          </p:cNvPr>
          <p:cNvSpPr>
            <a:spLocks noGrp="1"/>
          </p:cNvSpPr>
          <p:nvPr>
            <p:ph type="title"/>
          </p:nvPr>
        </p:nvSpPr>
        <p:spPr/>
        <p:txBody>
          <a:bodyPr>
            <a:normAutofit/>
          </a:bodyPr>
          <a:lstStyle/>
          <a:p>
            <a:r>
              <a:rPr lang="en-US" sz="4400" b="1" dirty="0">
                <a:latin typeface="Arial" pitchFamily="34" charset="0"/>
                <a:ea typeface="Malgun Gothic" panose="020B0503020000020004" pitchFamily="34" charset="-127"/>
                <a:cs typeface="Arial" pitchFamily="34" charset="0"/>
              </a:rPr>
              <a:t> Modules Implementation</a:t>
            </a:r>
            <a:br>
              <a:rPr lang="en-US" sz="4400" b="1" dirty="0">
                <a:latin typeface="Arial" pitchFamily="34" charset="0"/>
                <a:ea typeface="Malgun Gothic" panose="020B0503020000020004" pitchFamily="34" charset="-127"/>
                <a:cs typeface="Arial" pitchFamily="34" charset="0"/>
              </a:rPr>
            </a:br>
            <a:endParaRPr lang="en-IN" dirty="0"/>
          </a:p>
        </p:txBody>
      </p:sp>
      <p:sp>
        <p:nvSpPr>
          <p:cNvPr id="11" name="TextBox 10">
            <a:extLst>
              <a:ext uri="{FF2B5EF4-FFF2-40B4-BE49-F238E27FC236}">
                <a16:creationId xmlns:a16="http://schemas.microsoft.com/office/drawing/2014/main" xmlns="" id="{D07300F7-E39A-4901-9AE1-DEEC9009FDB3}"/>
              </a:ext>
            </a:extLst>
          </p:cNvPr>
          <p:cNvSpPr txBox="1"/>
          <p:nvPr/>
        </p:nvSpPr>
        <p:spPr>
          <a:xfrm>
            <a:off x="989012" y="1134767"/>
            <a:ext cx="9448800" cy="4731232"/>
          </a:xfrm>
          <a:prstGeom prst="rect">
            <a:avLst/>
          </a:prstGeom>
          <a:noFill/>
        </p:spPr>
        <p:txBody>
          <a:bodyPr wrap="square">
            <a:spAutoFit/>
          </a:bodyPr>
          <a:lstStyle/>
          <a:p>
            <a:pPr algn="just">
              <a:lnSpc>
                <a:spcPct val="150000"/>
              </a:lnSpc>
              <a:spcBef>
                <a:spcPts val="1200"/>
              </a:spcBef>
              <a:spcAft>
                <a:spcPts val="1000"/>
              </a:spcAft>
              <a:tabLst>
                <a:tab pos="2665095" algn="l"/>
              </a:tabLst>
            </a:pPr>
            <a:r>
              <a:rPr lang="en-US" sz="4000" dirty="0"/>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Dataset Collection: </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	In this step data set is collected from Kaggle website. Data set has features and labels. Features are used as input and labels for output.</a:t>
            </a:r>
          </a:p>
          <a:p>
            <a:pPr algn="just">
              <a:lnSpc>
                <a:spcPct val="150000"/>
              </a:lnSpc>
              <a:spcBef>
                <a:spcPts val="1200"/>
              </a:spcBef>
              <a:spcAft>
                <a:spcPts val="1000"/>
              </a:spcAft>
              <a:tabLst>
                <a:tab pos="2665095"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1000"/>
              </a:spcAft>
              <a:tabLst>
                <a:tab pos="2665095"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step data is pre processed by removing unwanted data and NAN values and using features and labels which are useful to fit in to algorithm and then process data for prediction. </a:t>
            </a:r>
          </a:p>
          <a:p>
            <a:pPr>
              <a:lnSpc>
                <a:spcPct val="150000"/>
              </a:lnSpc>
              <a:spcBef>
                <a:spcPts val="1200"/>
              </a:spcBef>
              <a:spcAft>
                <a:spcPts val="1000"/>
              </a:spcAft>
              <a:tabLst>
                <a:tab pos="2665095"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Data split Test training: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stage data is divided in to test and train values using train test split function and store features and labels in to test train values. Train set is 30 percent of test set data which is used for checking accuracy of the dataset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03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0FD2685-0320-4B43-8AF9-FD668F1CFA5B}"/>
              </a:ext>
            </a:extLst>
          </p:cNvPr>
          <p:cNvSpPr txBox="1"/>
          <p:nvPr/>
        </p:nvSpPr>
        <p:spPr>
          <a:xfrm>
            <a:off x="760412" y="1905000"/>
            <a:ext cx="9296400" cy="3802772"/>
          </a:xfrm>
          <a:prstGeom prst="rect">
            <a:avLst/>
          </a:prstGeom>
          <a:noFill/>
        </p:spPr>
        <p:txBody>
          <a:bodyPr wrap="square">
            <a:spAutoFit/>
          </a:bodyPr>
          <a:lstStyle/>
          <a:p>
            <a:pPr>
              <a:lnSpc>
                <a:spcPct val="150000"/>
              </a:lnSpc>
              <a:spcBef>
                <a:spcPts val="1200"/>
              </a:spcBef>
              <a:spcAft>
                <a:spcPts val="1000"/>
              </a:spcAft>
              <a:tabLst>
                <a:tab pos="26650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stage different algorithms are used to check which algorithm provides best accuracy and select one algorithm to use that for fitting features and labels and then run algorithm in this way model is trained.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Prediction and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stage new input or test set is taken as input and given as input to predict function of the algorithm and then result of labels are as output of the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899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52461-3EC5-417C-B48D-7DB8EB841FC3}"/>
              </a:ext>
            </a:extLst>
          </p:cNvPr>
          <p:cNvSpPr>
            <a:spLocks noGrp="1"/>
          </p:cNvSpPr>
          <p:nvPr>
            <p:ph type="title"/>
          </p:nvPr>
        </p:nvSpPr>
        <p:spPr/>
        <p:txBody>
          <a:bodyPr/>
          <a:lstStyle/>
          <a:p>
            <a:r>
              <a:rPr lang="en-US" dirty="0"/>
              <a:t>CNN Algorithm</a:t>
            </a:r>
            <a:endParaRPr lang="en-IN" dirty="0"/>
          </a:p>
        </p:txBody>
      </p:sp>
      <p:sp>
        <p:nvSpPr>
          <p:cNvPr id="3" name="Content Placeholder 2">
            <a:extLst>
              <a:ext uri="{FF2B5EF4-FFF2-40B4-BE49-F238E27FC236}">
                <a16:creationId xmlns:a16="http://schemas.microsoft.com/office/drawing/2014/main" xmlns="" id="{791730A6-BAF8-4F6A-95EC-07B5F5F4DEEC}"/>
              </a:ext>
            </a:extLst>
          </p:cNvPr>
          <p:cNvSpPr>
            <a:spLocks noGrp="1"/>
          </p:cNvSpPr>
          <p:nvPr>
            <p:ph idx="1"/>
          </p:nvPr>
        </p:nvSpPr>
        <p:spPr/>
        <p:txBody>
          <a:bodyPr>
            <a:normAutofit lnSpcReduction="10000"/>
          </a:bodyPr>
          <a:lstStyle/>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(1) Enter a NSK KDD Dataset. The pictures are extracted from the folder </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as a training sample set for input.</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(2) Pre-processing. In order to improve the training efficiency, the input image is standardized to a</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resolution of 224 * 224.</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(3) Construct new and improved models. using the sequential model, the 3 FC layers are</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optimized as 1 Flatten layer and 2 FC layers with reduced parameters. Replace the </a:t>
            </a:r>
            <a:r>
              <a:rPr lang="en-US" sz="1799" dirty="0" err="1">
                <a:latin typeface="Times New Roman" panose="02020603050405020304" pitchFamily="18" charset="0"/>
                <a:ea typeface="Times New Roman" panose="02020603050405020304" pitchFamily="18" charset="0"/>
              </a:rPr>
              <a:t>Softmax</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classification layer of the original model with a 2-label </a:t>
            </a:r>
            <a:r>
              <a:rPr lang="en-US" sz="1799" dirty="0" err="1">
                <a:latin typeface="Times New Roman" panose="02020603050405020304" pitchFamily="18" charset="0"/>
                <a:ea typeface="Times New Roman" panose="02020603050405020304" pitchFamily="18" charset="0"/>
              </a:rPr>
              <a:t>Softmax</a:t>
            </a:r>
            <a:r>
              <a:rPr lang="en-US" sz="1799" dirty="0">
                <a:latin typeface="Times New Roman" panose="02020603050405020304" pitchFamily="18" charset="0"/>
                <a:ea typeface="Times New Roman" panose="02020603050405020304" pitchFamily="18" charset="0"/>
              </a:rPr>
              <a:t> classifier.</a:t>
            </a:r>
            <a:endParaRPr lang="en-IN" sz="17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9968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AA0F2-2486-4D32-99CF-96848F3F42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A76BB62-AF70-4A95-9207-4CE4AC60427D}"/>
              </a:ext>
            </a:extLst>
          </p:cNvPr>
          <p:cNvSpPr>
            <a:spLocks noGrp="1"/>
          </p:cNvSpPr>
          <p:nvPr>
            <p:ph idx="1"/>
          </p:nvPr>
        </p:nvSpPr>
        <p:spPr/>
        <p:txBody>
          <a:bodyPr>
            <a:normAutofit fontScale="62500" lnSpcReduction="20000"/>
          </a:bodyPr>
          <a:lstStyle/>
          <a:p>
            <a:pPr marR="298360" algn="just">
              <a:lnSpc>
                <a:spcPct val="150000"/>
              </a:lnSpc>
            </a:pPr>
            <a:r>
              <a:rPr lang="en-US" sz="2799" dirty="0">
                <a:latin typeface="Times New Roman" panose="02020603050405020304" pitchFamily="18" charset="0"/>
                <a:ea typeface="Times New Roman" panose="02020603050405020304" pitchFamily="18" charset="0"/>
              </a:rPr>
              <a:t>(4) Micro-transfer learning. Using the parameters of the 16 convolutional layers and pooling layers</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of the sequential pre-trained model, the parameters of the detection model were optimized by transfer</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learning.</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(5) Model training. To train and optimize the parameters of 2 FC layers and </a:t>
            </a:r>
            <a:r>
              <a:rPr lang="en-US" sz="2799" dirty="0" err="1">
                <a:latin typeface="Times New Roman" panose="02020603050405020304" pitchFamily="18" charset="0"/>
                <a:ea typeface="Times New Roman" panose="02020603050405020304" pitchFamily="18" charset="0"/>
              </a:rPr>
              <a:t>Softmax</a:t>
            </a:r>
            <a:r>
              <a:rPr lang="en-US" sz="2799" dirty="0">
                <a:latin typeface="Times New Roman" panose="02020603050405020304" pitchFamily="18" charset="0"/>
                <a:ea typeface="Times New Roman" panose="02020603050405020304" pitchFamily="18" charset="0"/>
              </a:rPr>
              <a:t> layers, it is</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necessary to freeze the parameters of 16 convolutional layers and their pooling layers and initialize the</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model parameters using a random method, set the momentum parameters, the learning rate, and the</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accuracy standard to iterate.</a:t>
            </a:r>
            <a:endParaRPr lang="en-IN" sz="27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792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38954-7C91-3155-A7FB-64432A31228A}"/>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xmlns="" id="{C9C06B23-DE50-0E46-AE72-B83FA7581E07}"/>
              </a:ext>
            </a:extLst>
          </p:cNvPr>
          <p:cNvSpPr>
            <a:spLocks noGrp="1"/>
          </p:cNvSpPr>
          <p:nvPr>
            <p:ph idx="1"/>
          </p:nvPr>
        </p:nvSpPr>
        <p:spPr/>
        <p:txBody>
          <a:bodyPr>
            <a:normAutofit/>
          </a:bodyPr>
          <a:lstStyle/>
          <a:p>
            <a:r>
              <a:rPr lang="en-US" b="0" i="0" dirty="0">
                <a:solidFill>
                  <a:srgbClr val="273239"/>
                </a:solidFill>
                <a:effectLst/>
                <a:latin typeface="urw-din"/>
              </a:rPr>
              <a:t>Logistic regression is basically a supervised classification algorithm. In a classification problem, the target variable(or output), y, can take only discrete values for a given set of features(or inputs), X.</a:t>
            </a:r>
            <a:r>
              <a:rPr lang="en-US" dirty="0"/>
              <a:t/>
            </a:r>
            <a:br>
              <a:rPr lang="en-US" dirty="0"/>
            </a:br>
            <a:r>
              <a:rPr lang="en-US" b="0" i="0" dirty="0">
                <a:solidFill>
                  <a:srgbClr val="273239"/>
                </a:solidFill>
                <a:effectLst/>
                <a:latin typeface="urw-din"/>
              </a:rPr>
              <a:t>Contrary to popular belief, logistic regression IS a regression model. The model builds a regression model to predict the probability that a given data entry belongs to the category numbered as “1”. Just like Linear regression assumes that the data follows a linear function, Logistic regression models the data using the sigmoid function.</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1A69B6F-2AE0-08EF-C5E5-DC08A59BEFEA}"/>
              </a:ext>
            </a:extLst>
          </p:cNvPr>
          <p:cNvPicPr>
            <a:picLocks noChangeAspect="1"/>
          </p:cNvPicPr>
          <p:nvPr/>
        </p:nvPicPr>
        <p:blipFill>
          <a:blip r:embed="rId2"/>
          <a:stretch>
            <a:fillRect/>
          </a:stretch>
        </p:blipFill>
        <p:spPr>
          <a:xfrm>
            <a:off x="2919720" y="3857303"/>
            <a:ext cx="4738134" cy="2420991"/>
          </a:xfrm>
          <a:prstGeom prst="rect">
            <a:avLst/>
          </a:prstGeom>
        </p:spPr>
      </p:pic>
    </p:spTree>
    <p:extLst>
      <p:ext uri="{BB962C8B-B14F-4D97-AF65-F5344CB8AC3E}">
        <p14:creationId xmlns:p14="http://schemas.microsoft.com/office/powerpoint/2010/main" val="415512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72CD3-4492-6FD3-19A0-8E7B78F8A7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EC13CEA-AD64-9116-4179-D6285D55D8CD}"/>
              </a:ext>
            </a:extLst>
          </p:cNvPr>
          <p:cNvSpPr>
            <a:spLocks noGrp="1"/>
          </p:cNvSpPr>
          <p:nvPr>
            <p:ph idx="1"/>
          </p:nvPr>
        </p:nvSpPr>
        <p:spPr/>
        <p:txBody>
          <a:bodyPr>
            <a:normAutofit/>
          </a:bodyPr>
          <a:lstStyle/>
          <a:p>
            <a:pPr algn="l" fontAlgn="base"/>
            <a:r>
              <a:rPr lang="en-US" b="0" i="0" dirty="0">
                <a:solidFill>
                  <a:srgbClr val="273239"/>
                </a:solidFill>
                <a:effectLst/>
                <a:latin typeface="urw-din"/>
              </a:rPr>
              <a:t> </a:t>
            </a:r>
          </a:p>
          <a:p>
            <a:endParaRPr lang="en-IN" dirty="0"/>
          </a:p>
        </p:txBody>
      </p:sp>
      <p:sp>
        <p:nvSpPr>
          <p:cNvPr id="5" name="TextBox 4">
            <a:extLst>
              <a:ext uri="{FF2B5EF4-FFF2-40B4-BE49-F238E27FC236}">
                <a16:creationId xmlns:a16="http://schemas.microsoft.com/office/drawing/2014/main" xmlns="" id="{5000F274-7373-6D82-1B3B-BCA0088CB15C}"/>
              </a:ext>
            </a:extLst>
          </p:cNvPr>
          <p:cNvSpPr txBox="1"/>
          <p:nvPr/>
        </p:nvSpPr>
        <p:spPr>
          <a:xfrm>
            <a:off x="1096994" y="2081079"/>
            <a:ext cx="10055781" cy="4246211"/>
          </a:xfrm>
          <a:prstGeom prst="rect">
            <a:avLst/>
          </a:prstGeom>
          <a:noFill/>
        </p:spPr>
        <p:txBody>
          <a:bodyPr wrap="square">
            <a:spAutoFit/>
          </a:bodyPr>
          <a:lstStyle/>
          <a:p>
            <a:r>
              <a:rPr lang="en-US" sz="1799" dirty="0">
                <a:solidFill>
                  <a:srgbClr val="273239"/>
                </a:solidFill>
                <a:latin typeface="urw-din"/>
              </a:rPr>
              <a:t>Logistic regression becomes a classification technique only when a decision threshold is brought into the picture. The setting of the threshold value is a very important aspect of Logistic regression and is dependent on the classification problem itself.</a:t>
            </a:r>
            <a:r>
              <a:rPr lang="en-US" sz="1799" dirty="0"/>
              <a:t/>
            </a:r>
            <a:br>
              <a:rPr lang="en-US" sz="1799" dirty="0"/>
            </a:br>
            <a:r>
              <a:rPr lang="en-US" sz="1799" dirty="0">
                <a:solidFill>
                  <a:srgbClr val="273239"/>
                </a:solidFill>
                <a:latin typeface="urw-din"/>
              </a:rPr>
              <a:t>The decision for the value of the threshold value is majorly affected by the values of </a:t>
            </a:r>
            <a:r>
              <a:rPr lang="en-US" sz="1799" dirty="0">
                <a:latin typeface="urw-din"/>
              </a:rPr>
              <a:t>precision and recall</a:t>
            </a:r>
            <a:r>
              <a:rPr lang="en-US" sz="1799" u="sng" dirty="0">
                <a:latin typeface="urw-din"/>
                <a:hlinkClick r:id="rId2"/>
              </a:rPr>
              <a:t>.</a:t>
            </a:r>
            <a:r>
              <a:rPr lang="en-US" sz="1799" dirty="0">
                <a:solidFill>
                  <a:srgbClr val="273239"/>
                </a:solidFill>
                <a:latin typeface="urw-din"/>
              </a:rPr>
              <a:t> Ideally, we want both precision and recall to be 1, but this seldom is the case.</a:t>
            </a:r>
          </a:p>
          <a:p>
            <a:endParaRPr lang="en-US" sz="1799" dirty="0">
              <a:solidFill>
                <a:srgbClr val="273239"/>
              </a:solidFill>
              <a:latin typeface="urw-din"/>
            </a:endParaRPr>
          </a:p>
          <a:p>
            <a:pPr algn="l" fontAlgn="base">
              <a:buFont typeface="+mj-lt"/>
              <a:buAutoNum type="arabicPeriod"/>
            </a:pPr>
            <a:r>
              <a:rPr lang="en-US" sz="1799" b="1" dirty="0">
                <a:solidFill>
                  <a:srgbClr val="273239"/>
                </a:solidFill>
                <a:latin typeface="urw-din"/>
              </a:rPr>
              <a:t>binomial:</a:t>
            </a:r>
            <a:r>
              <a:rPr lang="en-US" sz="1799" dirty="0">
                <a:solidFill>
                  <a:srgbClr val="273239"/>
                </a:solidFill>
                <a:latin typeface="urw-din"/>
              </a:rPr>
              <a:t> target variable can have only 2 possible types: “0” or “1” which may represent “win” vs “loss”, “pass” vs “fail”, “dead” vs “alive”, etc.</a:t>
            </a:r>
          </a:p>
          <a:p>
            <a:pPr algn="l" fontAlgn="base">
              <a:buFont typeface="+mj-lt"/>
              <a:buAutoNum type="arabicPeriod"/>
            </a:pPr>
            <a:r>
              <a:rPr lang="en-US" sz="1799" b="1" dirty="0">
                <a:solidFill>
                  <a:srgbClr val="273239"/>
                </a:solidFill>
                <a:latin typeface="urw-din"/>
              </a:rPr>
              <a:t>multinomial:</a:t>
            </a:r>
            <a:r>
              <a:rPr lang="en-US" sz="1799" dirty="0">
                <a:solidFill>
                  <a:srgbClr val="273239"/>
                </a:solidFill>
                <a:latin typeface="urw-din"/>
              </a:rPr>
              <a:t> target variable can have 3 or more possible types which are not ordered(i.e. types have no quantitative significance) like “disease A” vs “disease B” vs “disease C”.</a:t>
            </a:r>
          </a:p>
          <a:p>
            <a:pPr algn="l" fontAlgn="base">
              <a:buFont typeface="+mj-lt"/>
              <a:buAutoNum type="arabicPeriod"/>
            </a:pPr>
            <a:r>
              <a:rPr lang="en-US" sz="1799" b="1" dirty="0">
                <a:solidFill>
                  <a:srgbClr val="273239"/>
                </a:solidFill>
                <a:latin typeface="urw-din"/>
              </a:rPr>
              <a:t>ordinal:</a:t>
            </a:r>
            <a:r>
              <a:rPr lang="en-US" sz="1799" dirty="0">
                <a:solidFill>
                  <a:srgbClr val="273239"/>
                </a:solidFill>
                <a:latin typeface="urw-din"/>
              </a:rPr>
              <a:t> it deals with target variables with ordered categories. For example, a test score can be categorized </a:t>
            </a:r>
            <a:r>
              <a:rPr lang="en-US" sz="1799" dirty="0" err="1">
                <a:solidFill>
                  <a:srgbClr val="273239"/>
                </a:solidFill>
                <a:latin typeface="urw-din"/>
              </a:rPr>
              <a:t>as:“very</a:t>
            </a:r>
            <a:r>
              <a:rPr lang="en-US" sz="1799" dirty="0">
                <a:solidFill>
                  <a:srgbClr val="273239"/>
                </a:solidFill>
                <a:latin typeface="urw-din"/>
              </a:rPr>
              <a:t> poor”, “poor”, “good”, “very good”. Here, each category can be given a score like 0, 1, 2, 3.</a:t>
            </a:r>
          </a:p>
          <a:p>
            <a:pPr algn="l" fontAlgn="base"/>
            <a:r>
              <a:rPr lang="en-US" sz="1799" dirty="0">
                <a:solidFill>
                  <a:srgbClr val="273239"/>
                </a:solidFill>
                <a:latin typeface="urw-din"/>
              </a:rPr>
              <a:t>First of all, we explore the simplest form of Logistic Regression, </a:t>
            </a:r>
            <a:r>
              <a:rPr lang="en-US" sz="1799" dirty="0" err="1">
                <a:solidFill>
                  <a:srgbClr val="273239"/>
                </a:solidFill>
                <a:latin typeface="urw-din"/>
              </a:rPr>
              <a:t>i.e</a:t>
            </a:r>
            <a:r>
              <a:rPr lang="en-US" sz="1799" dirty="0">
                <a:solidFill>
                  <a:srgbClr val="273239"/>
                </a:solidFill>
                <a:latin typeface="urw-din"/>
              </a:rPr>
              <a:t> </a:t>
            </a:r>
            <a:r>
              <a:rPr lang="en-US" sz="1799" b="1" dirty="0">
                <a:solidFill>
                  <a:srgbClr val="273239"/>
                </a:solidFill>
                <a:latin typeface="urw-din"/>
              </a:rPr>
              <a:t>Binomial Logistic Regression</a:t>
            </a:r>
            <a:r>
              <a:rPr lang="en-US" sz="1799" dirty="0">
                <a:solidFill>
                  <a:srgbClr val="273239"/>
                </a:solidFill>
                <a:latin typeface="urw-din"/>
              </a:rPr>
              <a:t>. </a:t>
            </a:r>
          </a:p>
          <a:p>
            <a:endParaRPr lang="en-IN" sz="1799" dirty="0"/>
          </a:p>
        </p:txBody>
      </p:sp>
    </p:spTree>
    <p:extLst>
      <p:ext uri="{BB962C8B-B14F-4D97-AF65-F5344CB8AC3E}">
        <p14:creationId xmlns:p14="http://schemas.microsoft.com/office/powerpoint/2010/main" val="47644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Cyber attack detection can identify unknown attacks from network traffics and has been an effective means of network security.</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Nowadays, existing methods for network anomaly detection are usually based on traditional machine learning models, such as KNN, SVM, etc.</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Although these methods can obtain some outstanding features, they get a relatively low accuracy and rely heavily on manual design of traffic features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To solve the problems of low accuracy and feature engineering in Early Warning Proactive System Security in Software Defined Networks detection, a traffic anomaly detection model is proposed. The cyber attack detection model uses CNN and Liner Regression classifier algorithms for better efficiency in prediction.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E871F-B617-2027-C37F-760771D79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BB8C475-279B-DAD7-8436-B886FA7D7215}"/>
              </a:ext>
            </a:extLst>
          </p:cNvPr>
          <p:cNvSpPr>
            <a:spLocks noGrp="1"/>
          </p:cNvSpPr>
          <p:nvPr>
            <p:ph idx="1"/>
          </p:nvPr>
        </p:nvSpPr>
        <p:spPr/>
        <p:txBody>
          <a:bodyPr/>
          <a:lstStyle/>
          <a:p>
            <a:pPr algn="l" fontAlgn="base"/>
            <a:r>
              <a:rPr lang="en-US" b="1" i="0" dirty="0">
                <a:solidFill>
                  <a:srgbClr val="273239"/>
                </a:solidFill>
                <a:effectLst/>
                <a:latin typeface="urw-din"/>
              </a:rPr>
              <a:t> </a:t>
            </a:r>
            <a:endParaRPr lang="en-US" b="0"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xmlns="" id="{7F0E694E-AE92-2B1F-9CD6-2F32F8C63B75}"/>
              </a:ext>
            </a:extLst>
          </p:cNvPr>
          <p:cNvPicPr>
            <a:picLocks noChangeAspect="1"/>
          </p:cNvPicPr>
          <p:nvPr/>
        </p:nvPicPr>
        <p:blipFill>
          <a:blip r:embed="rId2"/>
          <a:stretch>
            <a:fillRect/>
          </a:stretch>
        </p:blipFill>
        <p:spPr>
          <a:xfrm>
            <a:off x="1333931" y="1761906"/>
            <a:ext cx="9117034" cy="4367602"/>
          </a:xfrm>
          <a:prstGeom prst="rect">
            <a:avLst/>
          </a:prstGeom>
        </p:spPr>
      </p:pic>
    </p:spTree>
    <p:extLst>
      <p:ext uri="{BB962C8B-B14F-4D97-AF65-F5344CB8AC3E}">
        <p14:creationId xmlns:p14="http://schemas.microsoft.com/office/powerpoint/2010/main" val="304033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D283C-48C8-25CF-6344-CECC35AB1B09}"/>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xmlns="" id="{698EB6C2-44F6-C633-0DCB-F90ADA977586}"/>
              </a:ext>
            </a:extLst>
          </p:cNvPr>
          <p:cNvPicPr>
            <a:picLocks noChangeAspect="1"/>
          </p:cNvPicPr>
          <p:nvPr/>
        </p:nvPicPr>
        <p:blipFill>
          <a:blip r:embed="rId2"/>
          <a:stretch>
            <a:fillRect/>
          </a:stretch>
        </p:blipFill>
        <p:spPr>
          <a:xfrm>
            <a:off x="1096994" y="1819888"/>
            <a:ext cx="8408424" cy="4290965"/>
          </a:xfrm>
          <a:prstGeom prst="rect">
            <a:avLst/>
          </a:prstGeom>
        </p:spPr>
      </p:pic>
    </p:spTree>
    <p:extLst>
      <p:ext uri="{BB962C8B-B14F-4D97-AF65-F5344CB8AC3E}">
        <p14:creationId xmlns:p14="http://schemas.microsoft.com/office/powerpoint/2010/main" val="20764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4B939-9D14-A5E7-1733-7323788496E5}"/>
              </a:ext>
            </a:extLst>
          </p:cNvPr>
          <p:cNvSpPr>
            <a:spLocks noGrp="1"/>
          </p:cNvSpPr>
          <p:nvPr>
            <p:ph type="title"/>
          </p:nvPr>
        </p:nvSpPr>
        <p:spPr/>
        <p:txBody>
          <a:bodyPr>
            <a:normAutofit/>
          </a:bodyPr>
          <a:lstStyle/>
          <a:p>
            <a:r>
              <a:rPr lang="en-US" sz="3600" b="1" dirty="0">
                <a:solidFill>
                  <a:srgbClr val="FF8021">
                    <a:lumMod val="75000"/>
                  </a:srgbClr>
                </a:solidFill>
              </a:rPr>
              <a:t>ANALYSIS AND DESIGN</a:t>
            </a:r>
            <a:br>
              <a:rPr lang="en-US" sz="3600" b="1" dirty="0">
                <a:solidFill>
                  <a:srgbClr val="FF8021">
                    <a:lumMod val="75000"/>
                  </a:srgbClr>
                </a:solidFill>
              </a:rPr>
            </a:br>
            <a:r>
              <a:rPr lang="en-US" sz="3600" b="1" dirty="0"/>
              <a:t>Use Case Diagram</a:t>
            </a:r>
            <a:endParaRPr lang="en-IN" sz="3600" b="1" dirty="0"/>
          </a:p>
        </p:txBody>
      </p:sp>
      <p:pic>
        <p:nvPicPr>
          <p:cNvPr id="4" name="Content Placeholder 3">
            <a:extLst>
              <a:ext uri="{FF2B5EF4-FFF2-40B4-BE49-F238E27FC236}">
                <a16:creationId xmlns:a16="http://schemas.microsoft.com/office/drawing/2014/main" xmlns="" id="{06422DAD-07A1-E182-BF32-F4059350E3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629" y="1906692"/>
            <a:ext cx="5139561" cy="3580095"/>
          </a:xfrm>
          <a:prstGeom prst="rect">
            <a:avLst/>
          </a:prstGeom>
          <a:noFill/>
          <a:ln>
            <a:noFill/>
          </a:ln>
        </p:spPr>
      </p:pic>
    </p:spTree>
    <p:extLst>
      <p:ext uri="{BB962C8B-B14F-4D97-AF65-F5344CB8AC3E}">
        <p14:creationId xmlns:p14="http://schemas.microsoft.com/office/powerpoint/2010/main" val="376724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388FE-1FFB-26C3-1598-CAAD54ED72CB}"/>
              </a:ext>
            </a:extLst>
          </p:cNvPr>
          <p:cNvSpPr>
            <a:spLocks noGrp="1"/>
          </p:cNvSpPr>
          <p:nvPr>
            <p:ph type="title"/>
          </p:nvPr>
        </p:nvSpPr>
        <p:spPr/>
        <p:txBody>
          <a:bodyPr>
            <a:normAutofit/>
          </a:bodyPr>
          <a:lstStyle/>
          <a:p>
            <a:r>
              <a:rPr lang="en-US" sz="2399" b="1" dirty="0">
                <a:latin typeface="Times New Roman" panose="02020603050405020304" pitchFamily="18" charset="0"/>
                <a:ea typeface="Tahoma" panose="020B0604030504040204" pitchFamily="34" charset="0"/>
                <a:cs typeface="Times New Roman" panose="02020603050405020304" pitchFamily="18" charset="0"/>
              </a:rPr>
              <a:t>SEQUENCE DIAGRAMS</a:t>
            </a:r>
            <a:endParaRPr lang="en-IN" sz="2399"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01BC7839-76F4-65D0-542B-FD951DA8D65F}"/>
              </a:ext>
            </a:extLst>
          </p:cNvPr>
          <p:cNvPicPr>
            <a:picLocks noChangeAspect="1"/>
          </p:cNvPicPr>
          <p:nvPr/>
        </p:nvPicPr>
        <p:blipFill>
          <a:blip r:embed="rId2"/>
          <a:stretch>
            <a:fillRect/>
          </a:stretch>
        </p:blipFill>
        <p:spPr>
          <a:xfrm>
            <a:off x="2211070" y="2110325"/>
            <a:ext cx="7132367" cy="3532855"/>
          </a:xfrm>
          <a:prstGeom prst="rect">
            <a:avLst/>
          </a:prstGeom>
        </p:spPr>
      </p:pic>
    </p:spTree>
    <p:extLst>
      <p:ext uri="{BB962C8B-B14F-4D97-AF65-F5344CB8AC3E}">
        <p14:creationId xmlns:p14="http://schemas.microsoft.com/office/powerpoint/2010/main" val="303580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8C69B-7415-378D-DFA8-7517436036D1}"/>
              </a:ext>
            </a:extLst>
          </p:cNvPr>
          <p:cNvSpPr>
            <a:spLocks noGrp="1"/>
          </p:cNvSpPr>
          <p:nvPr>
            <p:ph type="title"/>
          </p:nvPr>
        </p:nvSpPr>
        <p:spPr/>
        <p:txBody>
          <a:bodyPr/>
          <a:lstStyle/>
          <a:p>
            <a:r>
              <a:rPr lang="en-IN" dirty="0"/>
              <a:t>Class Diagram</a:t>
            </a:r>
          </a:p>
        </p:txBody>
      </p:sp>
      <p:pic>
        <p:nvPicPr>
          <p:cNvPr id="5" name="Content Placeholder 4">
            <a:extLst>
              <a:ext uri="{FF2B5EF4-FFF2-40B4-BE49-F238E27FC236}">
                <a16:creationId xmlns:a16="http://schemas.microsoft.com/office/drawing/2014/main" xmlns="" id="{F36A053C-A760-0F69-E54E-A340F32EE883}"/>
              </a:ext>
            </a:extLst>
          </p:cNvPr>
          <p:cNvPicPr>
            <a:picLocks noGrp="1" noChangeAspect="1"/>
          </p:cNvPicPr>
          <p:nvPr>
            <p:ph idx="1"/>
          </p:nvPr>
        </p:nvPicPr>
        <p:blipFill>
          <a:blip r:embed="rId2"/>
          <a:stretch>
            <a:fillRect/>
          </a:stretch>
        </p:blipFill>
        <p:spPr>
          <a:xfrm>
            <a:off x="1136301" y="2444876"/>
            <a:ext cx="7324458" cy="2299025"/>
          </a:xfrm>
        </p:spPr>
      </p:pic>
    </p:spTree>
    <p:extLst>
      <p:ext uri="{BB962C8B-B14F-4D97-AF65-F5344CB8AC3E}">
        <p14:creationId xmlns:p14="http://schemas.microsoft.com/office/powerpoint/2010/main" val="155745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C42A9-7F80-6626-F527-9D3F735B2340}"/>
              </a:ext>
            </a:extLst>
          </p:cNvPr>
          <p:cNvSpPr>
            <a:spLocks noGrp="1"/>
          </p:cNvSpPr>
          <p:nvPr>
            <p:ph type="title"/>
          </p:nvPr>
        </p:nvSpPr>
        <p:spPr/>
        <p:txBody>
          <a:bodyPr/>
          <a:lstStyle/>
          <a:p>
            <a:r>
              <a:rPr lang="en-IN" dirty="0"/>
              <a:t>Activity Diagram</a:t>
            </a:r>
          </a:p>
        </p:txBody>
      </p:sp>
      <p:pic>
        <p:nvPicPr>
          <p:cNvPr id="4" name="Content Placeholder 3">
            <a:extLst>
              <a:ext uri="{FF2B5EF4-FFF2-40B4-BE49-F238E27FC236}">
                <a16:creationId xmlns:a16="http://schemas.microsoft.com/office/drawing/2014/main" xmlns="" id="{87AF59B6-DDA1-4795-987A-205C618CFB58}"/>
              </a:ext>
            </a:extLst>
          </p:cNvPr>
          <p:cNvPicPr>
            <a:picLocks noGrp="1" noChangeAspect="1"/>
          </p:cNvPicPr>
          <p:nvPr>
            <p:ph idx="1"/>
          </p:nvPr>
        </p:nvPicPr>
        <p:blipFill>
          <a:blip r:embed="rId2"/>
          <a:stretch>
            <a:fillRect/>
          </a:stretch>
        </p:blipFill>
        <p:spPr>
          <a:xfrm>
            <a:off x="3003850" y="1846676"/>
            <a:ext cx="6241434" cy="4021677"/>
          </a:xfrm>
          <a:prstGeom prst="rect">
            <a:avLst/>
          </a:prstGeom>
        </p:spPr>
      </p:pic>
    </p:spTree>
    <p:extLst>
      <p:ext uri="{BB962C8B-B14F-4D97-AF65-F5344CB8AC3E}">
        <p14:creationId xmlns:p14="http://schemas.microsoft.com/office/powerpoint/2010/main" val="142789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BA657-5BDE-7AAA-84BA-55CBAF68F08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90EE7C2-234E-3CD2-A286-A494CC472FE6}"/>
              </a:ext>
            </a:extLst>
          </p:cNvPr>
          <p:cNvSpPr>
            <a:spLocks noGrp="1"/>
          </p:cNvSpPr>
          <p:nvPr>
            <p:ph idx="1"/>
          </p:nvPr>
        </p:nvSpPr>
        <p:spPr/>
        <p:txBody>
          <a:bodyPr/>
          <a:lstStyle/>
          <a:p>
            <a:pPr algn="just"/>
            <a:r>
              <a:rPr lang="en-US" sz="2000" dirty="0">
                <a:solidFill>
                  <a:schemeClr val="tx1"/>
                </a:solidFill>
                <a:latin typeface="Franklin Gothic Medium" panose="020B0603020102020204" pitchFamily="34" charset="0"/>
              </a:rPr>
              <a:t>The current deep learning methods in the network traffic classification research don’t make full use of the network traffic structured information. </a:t>
            </a:r>
          </a:p>
          <a:p>
            <a:pPr algn="just"/>
            <a:r>
              <a:rPr lang="en-US" sz="2000" dirty="0">
                <a:solidFill>
                  <a:schemeClr val="tx1"/>
                </a:solidFill>
                <a:latin typeface="Franklin Gothic Medium" panose="020B0603020102020204" pitchFamily="34" charset="0"/>
              </a:rPr>
              <a:t>Drawing on the application methods of deep learning in the field of natural language processing, we propose a novel model BAT-MC via the two phase’s learning of Linear Regression &amp; 3 Layer Neural Network and attention on the time series features for intrusion detection using NSL-KDD dataset. </a:t>
            </a:r>
          </a:p>
          <a:p>
            <a:pPr algn="just"/>
            <a:r>
              <a:rPr lang="en-US" sz="2000" dirty="0">
                <a:solidFill>
                  <a:schemeClr val="tx1"/>
                </a:solidFill>
                <a:latin typeface="Franklin Gothic Medium" panose="020B0603020102020204" pitchFamily="34" charset="0"/>
              </a:rPr>
              <a:t>Each data packet can produce a packet vector. These packet vectors are arranged to form a network flow vector. Attention layer is used to perform feature learning on the network flow vector composed of packet vectors.</a:t>
            </a:r>
          </a:p>
          <a:p>
            <a:pPr algn="just"/>
            <a:r>
              <a:rPr lang="en-US" sz="2000" dirty="0">
                <a:solidFill>
                  <a:schemeClr val="tx1"/>
                </a:solidFill>
                <a:latin typeface="Franklin Gothic Medium" panose="020B0603020102020204" pitchFamily="34" charset="0"/>
              </a:rPr>
              <a:t> The above feature learning process is automatically completed by deep neural network without any feature engineering technology.</a:t>
            </a:r>
            <a:endParaRPr lang="en-US" sz="1200" dirty="0">
              <a:solidFill>
                <a:schemeClr val="tx1"/>
              </a:solidFill>
              <a:latin typeface="Boulder" pitchFamily="2" charset="0"/>
            </a:endParaRPr>
          </a:p>
          <a:p>
            <a:pPr algn="just"/>
            <a:endParaRPr lang="en-IN" dirty="0">
              <a:solidFill>
                <a:schemeClr val="tx1"/>
              </a:solidFill>
            </a:endParaRPr>
          </a:p>
        </p:txBody>
      </p:sp>
    </p:spTree>
    <p:extLst>
      <p:ext uri="{BB962C8B-B14F-4D97-AF65-F5344CB8AC3E}">
        <p14:creationId xmlns:p14="http://schemas.microsoft.com/office/powerpoint/2010/main" val="123040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24A27-00C3-89FF-7EBC-BF2FBE819DAF}"/>
              </a:ext>
            </a:extLst>
          </p:cNvPr>
          <p:cNvSpPr>
            <a:spLocks noGrp="1"/>
          </p:cNvSpPr>
          <p:nvPr>
            <p:ph type="title"/>
          </p:nvPr>
        </p:nvSpPr>
        <p:spPr/>
        <p:txBody>
          <a:bodyPr/>
          <a:lstStyle/>
          <a:p>
            <a:r>
              <a:rPr lang="en-US" dirty="0"/>
              <a:t>Limitation and Future Scope</a:t>
            </a:r>
            <a:endParaRPr lang="en-IN" dirty="0"/>
          </a:p>
        </p:txBody>
      </p:sp>
      <p:sp>
        <p:nvSpPr>
          <p:cNvPr id="3" name="Content Placeholder 2">
            <a:extLst>
              <a:ext uri="{FF2B5EF4-FFF2-40B4-BE49-F238E27FC236}">
                <a16:creationId xmlns:a16="http://schemas.microsoft.com/office/drawing/2014/main" xmlns="" id="{D48E0685-A150-D046-6AA1-E8001E99877D}"/>
              </a:ext>
            </a:extLst>
          </p:cNvPr>
          <p:cNvSpPr>
            <a:spLocks noGrp="1"/>
          </p:cNvSpPr>
          <p:nvPr>
            <p:ph idx="1"/>
          </p:nvPr>
        </p:nvSpPr>
        <p:spPr/>
        <p:txBody>
          <a:bodyPr>
            <a:normAutofit fontScale="77500" lnSpcReduction="20000"/>
          </a:bodyPr>
          <a:lstStyle/>
          <a:p>
            <a:pPr algn="just"/>
            <a:r>
              <a:rPr lang="en-US" sz="2000" dirty="0">
                <a:solidFill>
                  <a:schemeClr val="tx1"/>
                </a:solidFill>
                <a:latin typeface="Franklin Gothic Medium" panose="020B0603020102020204" pitchFamily="34" charset="0"/>
              </a:rPr>
              <a:t>Regardless of whatever sliver of truth there may or may not be in Gartner’s prediction, two things are certain — intrusion detection is still a long way from being mature, and intrusion prevention technology is in its infancy. Massive changes are in store for both areas. There are some of the areas within intrusion detection and intrusion prevention in which substantial and beneficial progress is likely to occur. These areas include the following:</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The continued reduction in reliance on signatures in intrusion detection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The growth of intrusion prevention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Advances in data correlation and alert correlation methods</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Advances in source determination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Inclusion of integrated forensics functionality in IDSs and IPSs</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Greater use of honeypots</a:t>
            </a:r>
          </a:p>
          <a:p>
            <a:endParaRPr lang="en-IN" dirty="0">
              <a:solidFill>
                <a:schemeClr val="tx1"/>
              </a:solidFill>
            </a:endParaRPr>
          </a:p>
        </p:txBody>
      </p:sp>
    </p:spTree>
    <p:extLst>
      <p:ext uri="{BB962C8B-B14F-4D97-AF65-F5344CB8AC3E}">
        <p14:creationId xmlns:p14="http://schemas.microsoft.com/office/powerpoint/2010/main" val="3477611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91409-287C-22BC-D7BF-CFAD824ECFD1}"/>
              </a:ext>
            </a:extLst>
          </p:cNvPr>
          <p:cNvSpPr>
            <a:spLocks noGrp="1"/>
          </p:cNvSpPr>
          <p:nvPr>
            <p:ph type="title"/>
          </p:nvPr>
        </p:nvSpPr>
        <p:spPr/>
        <p:txBody>
          <a:bodyPr/>
          <a:lstStyle/>
          <a:p>
            <a:r>
              <a:rPr lang="en-US" dirty="0"/>
              <a:t>Result and Discussion</a:t>
            </a:r>
            <a:endParaRPr lang="en-IN" dirty="0"/>
          </a:p>
        </p:txBody>
      </p:sp>
      <p:pic>
        <p:nvPicPr>
          <p:cNvPr id="5" name="Content Placeholder 4">
            <a:extLst>
              <a:ext uri="{FF2B5EF4-FFF2-40B4-BE49-F238E27FC236}">
                <a16:creationId xmlns:a16="http://schemas.microsoft.com/office/drawing/2014/main" xmlns="" id="{140FA307-6D1E-4EBB-9933-5A474ECF4AD0}"/>
              </a:ext>
            </a:extLst>
          </p:cNvPr>
          <p:cNvPicPr>
            <a:picLocks noGrp="1" noChangeAspect="1"/>
          </p:cNvPicPr>
          <p:nvPr>
            <p:ph idx="1"/>
          </p:nvPr>
        </p:nvPicPr>
        <p:blipFill>
          <a:blip r:embed="rId2"/>
          <a:stretch>
            <a:fillRect/>
          </a:stretch>
        </p:blipFill>
        <p:spPr>
          <a:xfrm>
            <a:off x="2688788" y="1846263"/>
            <a:ext cx="6871575" cy="4022725"/>
          </a:xfrm>
          <a:prstGeom prst="rect">
            <a:avLst/>
          </a:prstGeom>
        </p:spPr>
      </p:pic>
    </p:spTree>
    <p:extLst>
      <p:ext uri="{BB962C8B-B14F-4D97-AF65-F5344CB8AC3E}">
        <p14:creationId xmlns:p14="http://schemas.microsoft.com/office/powerpoint/2010/main" val="218253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E4A06-3B70-9663-1169-D0D413B85AFF}"/>
              </a:ext>
            </a:extLst>
          </p:cNvPr>
          <p:cNvSpPr>
            <a:spLocks noGrp="1"/>
          </p:cNvSpPr>
          <p:nvPr>
            <p:ph type="title"/>
          </p:nvPr>
        </p:nvSpPr>
        <p:spPr/>
        <p:txBody>
          <a:bodyPr/>
          <a:lstStyle/>
          <a:p>
            <a:r>
              <a:rPr lang="en-US" dirty="0"/>
              <a:t>Data Set Features</a:t>
            </a:r>
            <a:endParaRPr lang="en-IN" dirty="0"/>
          </a:p>
        </p:txBody>
      </p:sp>
      <p:pic>
        <p:nvPicPr>
          <p:cNvPr id="5" name="Content Placeholder 4">
            <a:extLst>
              <a:ext uri="{FF2B5EF4-FFF2-40B4-BE49-F238E27FC236}">
                <a16:creationId xmlns:a16="http://schemas.microsoft.com/office/drawing/2014/main" xmlns="" id="{6ADE71BD-78F9-4585-A0C3-D59EEE973AE6}"/>
              </a:ext>
            </a:extLst>
          </p:cNvPr>
          <p:cNvPicPr>
            <a:picLocks noGrp="1" noChangeAspect="1"/>
          </p:cNvPicPr>
          <p:nvPr>
            <p:ph idx="1"/>
          </p:nvPr>
        </p:nvPicPr>
        <p:blipFill>
          <a:blip r:embed="rId2"/>
          <a:stretch>
            <a:fillRect/>
          </a:stretch>
        </p:blipFill>
        <p:spPr>
          <a:xfrm>
            <a:off x="1096963" y="1883742"/>
            <a:ext cx="10055225" cy="3947766"/>
          </a:xfrm>
          <a:prstGeom prst="rect">
            <a:avLst/>
          </a:prstGeom>
        </p:spPr>
      </p:pic>
    </p:spTree>
    <p:extLst>
      <p:ext uri="{BB962C8B-B14F-4D97-AF65-F5344CB8AC3E}">
        <p14:creationId xmlns:p14="http://schemas.microsoft.com/office/powerpoint/2010/main" val="277506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442" y="286605"/>
            <a:ext cx="10543334" cy="1237396"/>
          </a:xfrm>
        </p:spPr>
        <p:txBody>
          <a:bodyPr>
            <a:normAutofit/>
          </a:bodyPr>
          <a:lstStyle/>
          <a:p>
            <a:pPr algn="l"/>
            <a:r>
              <a:rPr lang="en-US" sz="3200" b="1" dirty="0">
                <a:latin typeface="Times New Roman" panose="02020603050405020304" pitchFamily="18" charset="0"/>
                <a:ea typeface="Tahoma" panose="020B0604030504040204" pitchFamily="34" charset="0"/>
                <a:cs typeface="Times New Roman" panose="02020603050405020304" pitchFamily="18" charset="0"/>
              </a:rPr>
              <a:t>Introduction</a:t>
            </a:r>
            <a:r>
              <a:rPr lang="en-US" sz="3200" b="1" dirty="0"/>
              <a:t> :</a:t>
            </a:r>
            <a:endParaRPr lang="en-US" sz="3200" dirty="0"/>
          </a:p>
        </p:txBody>
      </p:sp>
      <p:sp>
        <p:nvSpPr>
          <p:cNvPr id="3" name="Content Placeholder 2"/>
          <p:cNvSpPr>
            <a:spLocks noGrp="1"/>
          </p:cNvSpPr>
          <p:nvPr>
            <p:ph idx="1"/>
          </p:nvPr>
        </p:nvSpPr>
        <p:spPr>
          <a:xfrm>
            <a:off x="609441" y="1600206"/>
            <a:ext cx="11011429" cy="4525963"/>
          </a:xfrm>
        </p:spPr>
        <p:txBody>
          <a:bodyPr>
            <a:noAutofit/>
          </a:bodyPr>
          <a:lstStyle/>
          <a:p>
            <a:pPr algn="just"/>
            <a:r>
              <a:rPr lang="en-US" sz="2400" dirty="0">
                <a:effectLst/>
                <a:ea typeface="Calibri" panose="020F0502020204030204" pitchFamily="34" charset="0"/>
                <a:cs typeface="Times New Roman" panose="02020603050405020304" pitchFamily="18" charset="0"/>
              </a:rPr>
              <a:t>Early Warning Proactive System Security in Software Defined Networks</a:t>
            </a:r>
            <a:r>
              <a:rPr lang="en-IN" sz="2400" dirty="0">
                <a:effectLst/>
                <a:ea typeface="Calibri" panose="020F0502020204030204" pitchFamily="34" charset="0"/>
                <a:cs typeface="Times New Roman" panose="02020603050405020304" pitchFamily="18" charset="0"/>
              </a:rPr>
              <a:t> detection plays an important part in ensuring network information security. However, with the explosive growth of Internet business, traffic types in the network are increasing day by day, and network behaviour characteristics are becoming increasingly complex, which brings great challenges to </a:t>
            </a:r>
            <a:r>
              <a:rPr lang="en-US" sz="2400" dirty="0">
                <a:effectLst/>
                <a:ea typeface="Calibri" panose="020F0502020204030204" pitchFamily="34" charset="0"/>
                <a:cs typeface="Times New Roman" panose="02020603050405020304" pitchFamily="18" charset="0"/>
              </a:rPr>
              <a:t>Early Warning Proactive System Security in Software Defined Networks</a:t>
            </a:r>
            <a:r>
              <a:rPr lang="en-IN" sz="2400" dirty="0">
                <a:effectLst/>
                <a:ea typeface="Calibri" panose="020F0502020204030204" pitchFamily="34" charset="0"/>
                <a:cs typeface="Times New Roman" panose="02020603050405020304" pitchFamily="18" charset="0"/>
              </a:rPr>
              <a:t> detection. </a:t>
            </a:r>
          </a:p>
          <a:p>
            <a:pPr algn="just"/>
            <a:r>
              <a:rPr lang="en-IN" sz="2400" dirty="0">
                <a:effectLst/>
                <a:ea typeface="Calibri" panose="020F0502020204030204" pitchFamily="34" charset="0"/>
                <a:cs typeface="Times New Roman" panose="02020603050405020304" pitchFamily="18" charset="0"/>
              </a:rPr>
              <a:t>How to identify various malicious network traffics, especially unexpected malicious network traffics, is a key problem that cannot be avoided.</a:t>
            </a:r>
          </a:p>
          <a:p>
            <a:pPr algn="just"/>
            <a:endParaRPr lang="en-US" sz="24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04F62-7031-7532-4472-D9C5D0A40596}"/>
              </a:ext>
            </a:extLst>
          </p:cNvPr>
          <p:cNvSpPr>
            <a:spLocks noGrp="1"/>
          </p:cNvSpPr>
          <p:nvPr>
            <p:ph type="title"/>
          </p:nvPr>
        </p:nvSpPr>
        <p:spPr/>
        <p:txBody>
          <a:bodyPr/>
          <a:lstStyle/>
          <a:p>
            <a:r>
              <a:rPr lang="en-US" dirty="0"/>
              <a:t>Dataset Analysis</a:t>
            </a:r>
            <a:endParaRPr lang="en-IN" dirty="0"/>
          </a:p>
        </p:txBody>
      </p:sp>
      <p:pic>
        <p:nvPicPr>
          <p:cNvPr id="5" name="Content Placeholder 4">
            <a:extLst>
              <a:ext uri="{FF2B5EF4-FFF2-40B4-BE49-F238E27FC236}">
                <a16:creationId xmlns:a16="http://schemas.microsoft.com/office/drawing/2014/main" xmlns="" id="{C205F678-55ED-48C0-8451-956E08D58E61}"/>
              </a:ext>
            </a:extLst>
          </p:cNvPr>
          <p:cNvPicPr>
            <a:picLocks noGrp="1" noChangeAspect="1"/>
          </p:cNvPicPr>
          <p:nvPr>
            <p:ph idx="1"/>
          </p:nvPr>
        </p:nvPicPr>
        <p:blipFill>
          <a:blip r:embed="rId2"/>
          <a:stretch>
            <a:fillRect/>
          </a:stretch>
        </p:blipFill>
        <p:spPr>
          <a:xfrm>
            <a:off x="1096963" y="1980443"/>
            <a:ext cx="10055225" cy="3754365"/>
          </a:xfrm>
          <a:prstGeom prst="rect">
            <a:avLst/>
          </a:prstGeom>
        </p:spPr>
      </p:pic>
    </p:spTree>
    <p:extLst>
      <p:ext uri="{BB962C8B-B14F-4D97-AF65-F5344CB8AC3E}">
        <p14:creationId xmlns:p14="http://schemas.microsoft.com/office/powerpoint/2010/main" val="33101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4769-5696-8246-27EB-362992CCEEFD}"/>
              </a:ext>
            </a:extLst>
          </p:cNvPr>
          <p:cNvSpPr>
            <a:spLocks noGrp="1"/>
          </p:cNvSpPr>
          <p:nvPr>
            <p:ph type="title"/>
          </p:nvPr>
        </p:nvSpPr>
        <p:spPr/>
        <p:txBody>
          <a:bodyPr/>
          <a:lstStyle/>
          <a:p>
            <a:r>
              <a:rPr lang="en-US" dirty="0"/>
              <a:t>Data Input</a:t>
            </a:r>
            <a:endParaRPr lang="en-IN" dirty="0"/>
          </a:p>
        </p:txBody>
      </p:sp>
      <p:pic>
        <p:nvPicPr>
          <p:cNvPr id="5" name="Content Placeholder 4">
            <a:extLst>
              <a:ext uri="{FF2B5EF4-FFF2-40B4-BE49-F238E27FC236}">
                <a16:creationId xmlns:a16="http://schemas.microsoft.com/office/drawing/2014/main" xmlns="" id="{18C721A2-4026-4CBA-8B16-D639D3E2351E}"/>
              </a:ext>
            </a:extLst>
          </p:cNvPr>
          <p:cNvPicPr>
            <a:picLocks noGrp="1" noChangeAspect="1"/>
          </p:cNvPicPr>
          <p:nvPr>
            <p:ph idx="1"/>
          </p:nvPr>
        </p:nvPicPr>
        <p:blipFill>
          <a:blip r:embed="rId2"/>
          <a:stretch>
            <a:fillRect/>
          </a:stretch>
        </p:blipFill>
        <p:spPr>
          <a:xfrm>
            <a:off x="2293784" y="1846263"/>
            <a:ext cx="7661582" cy="4022725"/>
          </a:xfrm>
          <a:prstGeom prst="rect">
            <a:avLst/>
          </a:prstGeom>
        </p:spPr>
      </p:pic>
    </p:spTree>
    <p:extLst>
      <p:ext uri="{BB962C8B-B14F-4D97-AF65-F5344CB8AC3E}">
        <p14:creationId xmlns:p14="http://schemas.microsoft.com/office/powerpoint/2010/main" val="229104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0F436-09CC-8B4B-46EF-7F693213D18B}"/>
              </a:ext>
            </a:extLst>
          </p:cNvPr>
          <p:cNvSpPr>
            <a:spLocks noGrp="1"/>
          </p:cNvSpPr>
          <p:nvPr>
            <p:ph type="title"/>
          </p:nvPr>
        </p:nvSpPr>
        <p:spPr/>
        <p:txBody>
          <a:bodyPr/>
          <a:lstStyle/>
          <a:p>
            <a:r>
              <a:rPr lang="en-US" dirty="0"/>
              <a:t>Data Input</a:t>
            </a:r>
            <a:endParaRPr lang="en-IN" dirty="0"/>
          </a:p>
        </p:txBody>
      </p:sp>
      <p:pic>
        <p:nvPicPr>
          <p:cNvPr id="5" name="Content Placeholder 4">
            <a:extLst>
              <a:ext uri="{FF2B5EF4-FFF2-40B4-BE49-F238E27FC236}">
                <a16:creationId xmlns:a16="http://schemas.microsoft.com/office/drawing/2014/main" xmlns="" id="{0007B462-AD02-4AD4-A067-B67FC8669F51}"/>
              </a:ext>
            </a:extLst>
          </p:cNvPr>
          <p:cNvPicPr>
            <a:picLocks noGrp="1" noChangeAspect="1"/>
          </p:cNvPicPr>
          <p:nvPr>
            <p:ph idx="1"/>
          </p:nvPr>
        </p:nvPicPr>
        <p:blipFill>
          <a:blip r:embed="rId2"/>
          <a:stretch>
            <a:fillRect/>
          </a:stretch>
        </p:blipFill>
        <p:spPr>
          <a:xfrm>
            <a:off x="2374358" y="1846263"/>
            <a:ext cx="7500435" cy="4022725"/>
          </a:xfrm>
          <a:prstGeom prst="rect">
            <a:avLst/>
          </a:prstGeom>
        </p:spPr>
      </p:pic>
    </p:spTree>
    <p:extLst>
      <p:ext uri="{BB962C8B-B14F-4D97-AF65-F5344CB8AC3E}">
        <p14:creationId xmlns:p14="http://schemas.microsoft.com/office/powerpoint/2010/main" val="399992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748F9-5801-A228-6B85-4A6AEF76394F}"/>
              </a:ext>
            </a:extLst>
          </p:cNvPr>
          <p:cNvSpPr>
            <a:spLocks noGrp="1"/>
          </p:cNvSpPr>
          <p:nvPr>
            <p:ph type="title"/>
          </p:nvPr>
        </p:nvSpPr>
        <p:spPr/>
        <p:txBody>
          <a:bodyPr/>
          <a:lstStyle/>
          <a:p>
            <a:r>
              <a:rPr lang="en-US" dirty="0"/>
              <a:t>Result type of attack</a:t>
            </a:r>
            <a:endParaRPr lang="en-IN" dirty="0"/>
          </a:p>
        </p:txBody>
      </p:sp>
      <p:pic>
        <p:nvPicPr>
          <p:cNvPr id="5" name="Content Placeholder 4">
            <a:extLst>
              <a:ext uri="{FF2B5EF4-FFF2-40B4-BE49-F238E27FC236}">
                <a16:creationId xmlns:a16="http://schemas.microsoft.com/office/drawing/2014/main" xmlns="" id="{7702BC25-3AA4-4E8D-8165-892142AE387D}"/>
              </a:ext>
            </a:extLst>
          </p:cNvPr>
          <p:cNvPicPr>
            <a:picLocks noGrp="1" noChangeAspect="1"/>
          </p:cNvPicPr>
          <p:nvPr>
            <p:ph idx="1"/>
          </p:nvPr>
        </p:nvPicPr>
        <p:blipFill>
          <a:blip r:embed="rId2"/>
          <a:stretch>
            <a:fillRect/>
          </a:stretch>
        </p:blipFill>
        <p:spPr>
          <a:xfrm>
            <a:off x="2043751" y="1846263"/>
            <a:ext cx="8161649" cy="4022725"/>
          </a:xfrm>
          <a:prstGeom prst="rect">
            <a:avLst/>
          </a:prstGeom>
        </p:spPr>
      </p:pic>
    </p:spTree>
    <p:extLst>
      <p:ext uri="{BB962C8B-B14F-4D97-AF65-F5344CB8AC3E}">
        <p14:creationId xmlns:p14="http://schemas.microsoft.com/office/powerpoint/2010/main" val="3434913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8012" y="0"/>
            <a:ext cx="10969943" cy="1143000"/>
          </a:xfrm>
        </p:spPr>
        <p:txBody>
          <a:bodyPr>
            <a:normAutofit/>
          </a:bodyPr>
          <a:lstStyle/>
          <a:p>
            <a:pPr algn="l"/>
            <a:r>
              <a:rPr lang="en-US" sz="3200" b="1" dirty="0"/>
              <a:t>References: </a:t>
            </a:r>
            <a:endParaRPr lang="en-US" sz="3200" dirty="0"/>
          </a:p>
        </p:txBody>
      </p:sp>
      <p:sp>
        <p:nvSpPr>
          <p:cNvPr id="3" name="Content Placeholder 2"/>
          <p:cNvSpPr>
            <a:spLocks noGrp="1"/>
          </p:cNvSpPr>
          <p:nvPr>
            <p:ph idx="1"/>
          </p:nvPr>
        </p:nvSpPr>
        <p:spPr>
          <a:xfrm>
            <a:off x="608012" y="838200"/>
            <a:ext cx="10969943" cy="5486400"/>
          </a:xfrm>
        </p:spPr>
        <p:txBody>
          <a:bodyPr>
            <a:noAutofit/>
          </a:bodyPr>
          <a:lstStyle/>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B. B. </a:t>
            </a:r>
            <a:r>
              <a:rPr lang="en-IN" sz="2000" dirty="0" err="1">
                <a:effectLst/>
                <a:ea typeface="Calibri" panose="020F0502020204030204" pitchFamily="34" charset="0"/>
                <a:cs typeface="Times New Roman" panose="02020603050405020304" pitchFamily="18" charset="0"/>
              </a:rPr>
              <a:t>Zarpelo</a:t>
            </a:r>
            <a:r>
              <a:rPr lang="en-IN" sz="2000" dirty="0">
                <a:effectLst/>
                <a:ea typeface="Calibri" panose="020F0502020204030204" pitchFamily="34" charset="0"/>
                <a:cs typeface="Times New Roman" panose="02020603050405020304" pitchFamily="18" charset="0"/>
              </a:rPr>
              <a:t>, R. S </a:t>
            </a:r>
            <a:r>
              <a:rPr lang="en-IN" sz="2000" dirty="0" err="1">
                <a:effectLst/>
                <a:ea typeface="Calibri" panose="020F0502020204030204" pitchFamily="34" charset="0"/>
                <a:cs typeface="Times New Roman" panose="02020603050405020304" pitchFamily="18" charset="0"/>
              </a:rPr>
              <a:t>Miani</a:t>
            </a:r>
            <a:r>
              <a:rPr lang="en-IN" sz="2000" dirty="0">
                <a:effectLst/>
                <a:ea typeface="Calibri" panose="020F0502020204030204" pitchFamily="34" charset="0"/>
                <a:cs typeface="Times New Roman" panose="02020603050405020304" pitchFamily="18" charset="0"/>
              </a:rPr>
              <a:t>, C. T. </a:t>
            </a:r>
            <a:r>
              <a:rPr lang="en-IN" sz="2000" dirty="0" err="1">
                <a:effectLst/>
                <a:ea typeface="Calibri" panose="020F0502020204030204" pitchFamily="34" charset="0"/>
                <a:cs typeface="Times New Roman" panose="02020603050405020304" pitchFamily="18" charset="0"/>
              </a:rPr>
              <a:t>Kawakani</a:t>
            </a:r>
            <a:r>
              <a:rPr lang="en-IN" sz="2000" dirty="0">
                <a:effectLst/>
                <a:ea typeface="Calibri" panose="020F0502020204030204" pitchFamily="34" charset="0"/>
                <a:cs typeface="Times New Roman" panose="02020603050405020304" pitchFamily="18" charset="0"/>
              </a:rPr>
              <a:t>, and S. C. de Alvarenga, ‘‘A survey of intrusion detection in Internet of Things,’’ J.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a:t>
            </a:r>
            <a:r>
              <a:rPr lang="en-IN" sz="2000" dirty="0" err="1">
                <a:effectLst/>
                <a:ea typeface="Calibri" panose="020F0502020204030204" pitchFamily="34" charset="0"/>
                <a:cs typeface="Times New Roman" panose="02020603050405020304" pitchFamily="18" charset="0"/>
              </a:rPr>
              <a:t>Comput</a:t>
            </a:r>
            <a:r>
              <a:rPr lang="en-IN" sz="2000" dirty="0">
                <a:effectLst/>
                <a:ea typeface="Calibri" panose="020F0502020204030204" pitchFamily="34" charset="0"/>
                <a:cs typeface="Times New Roman" panose="02020603050405020304" pitchFamily="18" charset="0"/>
              </a:rPr>
              <a:t>. Appl., vol. 84, pp. 25–37, Apr. 2017. </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[2] B. Mukherjee, L. T. </a:t>
            </a:r>
            <a:r>
              <a:rPr lang="en-IN" sz="2000" dirty="0" err="1">
                <a:effectLst/>
                <a:ea typeface="Calibri" panose="020F0502020204030204" pitchFamily="34" charset="0"/>
                <a:cs typeface="Times New Roman" panose="02020603050405020304" pitchFamily="18" charset="0"/>
              </a:rPr>
              <a:t>Heberlein</a:t>
            </a:r>
            <a:r>
              <a:rPr lang="en-IN" sz="2000" dirty="0">
                <a:effectLst/>
                <a:ea typeface="Calibri" panose="020F0502020204030204" pitchFamily="34" charset="0"/>
                <a:cs typeface="Times New Roman" panose="02020603050405020304" pitchFamily="18" charset="0"/>
              </a:rPr>
              <a:t>, and K. N. Levitt, ‘‘Network intrusion detection,’’ IEEE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vol. 8, no. 3, pp. 26–41, May 1994. </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[3] S. </a:t>
            </a:r>
            <a:r>
              <a:rPr lang="en-IN" sz="2000" dirty="0" err="1">
                <a:effectLst/>
                <a:ea typeface="Calibri" panose="020F0502020204030204" pitchFamily="34" charset="0"/>
                <a:cs typeface="Times New Roman" panose="02020603050405020304" pitchFamily="18" charset="0"/>
              </a:rPr>
              <a:t>Kishorwagh</a:t>
            </a:r>
            <a:r>
              <a:rPr lang="en-IN" sz="2000" dirty="0">
                <a:effectLst/>
                <a:ea typeface="Calibri" panose="020F0502020204030204" pitchFamily="34" charset="0"/>
                <a:cs typeface="Times New Roman" panose="02020603050405020304" pitchFamily="18" charset="0"/>
              </a:rPr>
              <a:t>, V. K. </a:t>
            </a:r>
            <a:r>
              <a:rPr lang="en-IN" sz="2000" dirty="0" err="1">
                <a:effectLst/>
                <a:ea typeface="Calibri" panose="020F0502020204030204" pitchFamily="34" charset="0"/>
                <a:cs typeface="Times New Roman" panose="02020603050405020304" pitchFamily="18" charset="0"/>
              </a:rPr>
              <a:t>Pachghare</a:t>
            </a:r>
            <a:r>
              <a:rPr lang="en-IN" sz="2000" dirty="0">
                <a:effectLst/>
                <a:ea typeface="Calibri" panose="020F0502020204030204" pitchFamily="34" charset="0"/>
                <a:cs typeface="Times New Roman" panose="02020603050405020304" pitchFamily="18" charset="0"/>
              </a:rPr>
              <a:t>, and S. R. </a:t>
            </a:r>
            <a:r>
              <a:rPr lang="en-IN" sz="2000" dirty="0" err="1">
                <a:effectLst/>
                <a:ea typeface="Calibri" panose="020F0502020204030204" pitchFamily="34" charset="0"/>
                <a:cs typeface="Times New Roman" panose="02020603050405020304" pitchFamily="18" charset="0"/>
              </a:rPr>
              <a:t>Kolhe</a:t>
            </a:r>
            <a:r>
              <a:rPr lang="en-IN" sz="2000" dirty="0">
                <a:effectLst/>
                <a:ea typeface="Calibri" panose="020F0502020204030204" pitchFamily="34" charset="0"/>
                <a:cs typeface="Times New Roman" panose="02020603050405020304" pitchFamily="18" charset="0"/>
              </a:rPr>
              <a:t>, ‘‘Survey on intrusion detection system using machine learning techniques,’’ Int. J. Control Automat., vol. 78, no. 16, pp. 30–37, Sep. 2013.</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[4] N. Sultana, N. </a:t>
            </a:r>
            <a:r>
              <a:rPr lang="en-IN" sz="2000" dirty="0" err="1">
                <a:effectLst/>
                <a:ea typeface="Calibri" panose="020F0502020204030204" pitchFamily="34" charset="0"/>
                <a:cs typeface="Times New Roman" panose="02020603050405020304" pitchFamily="18" charset="0"/>
              </a:rPr>
              <a:t>Chilamkurti</a:t>
            </a:r>
            <a:r>
              <a:rPr lang="en-IN" sz="2000" dirty="0">
                <a:effectLst/>
                <a:ea typeface="Calibri" panose="020F0502020204030204" pitchFamily="34" charset="0"/>
                <a:cs typeface="Times New Roman" panose="02020603050405020304" pitchFamily="18" charset="0"/>
              </a:rPr>
              <a:t>, W. Peng, and R. </a:t>
            </a:r>
            <a:r>
              <a:rPr lang="en-IN" sz="2000" dirty="0" err="1">
                <a:effectLst/>
                <a:ea typeface="Calibri" panose="020F0502020204030204" pitchFamily="34" charset="0"/>
                <a:cs typeface="Times New Roman" panose="02020603050405020304" pitchFamily="18" charset="0"/>
              </a:rPr>
              <a:t>Alhadad</a:t>
            </a:r>
            <a:r>
              <a:rPr lang="en-IN" sz="2000" dirty="0">
                <a:effectLst/>
                <a:ea typeface="Calibri" panose="020F0502020204030204" pitchFamily="34" charset="0"/>
                <a:cs typeface="Times New Roman" panose="02020603050405020304" pitchFamily="18" charset="0"/>
              </a:rPr>
              <a:t>, ‘‘Survey on SDN based network intrusion detection system using machine learning approaches,’’ Peer-to-Peer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Appl., vol. 12, no. 2, pp. 493–501, Mar. 2019. </a:t>
            </a:r>
          </a:p>
          <a:p>
            <a:pPr marL="342900" lvl="0" indent="-342900">
              <a:lnSpc>
                <a:spcPct val="150000"/>
              </a:lnSpc>
              <a:spcAft>
                <a:spcPts val="800"/>
              </a:spcAft>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[5] M. Panda, A. Abraham, S. Das, and M. R. Patra, ‘‘Network intrusion detection system: A machine learning approach,’’ </a:t>
            </a:r>
            <a:r>
              <a:rPr lang="en-IN" sz="2000" dirty="0" err="1">
                <a:effectLst/>
                <a:ea typeface="Calibri" panose="020F0502020204030204" pitchFamily="34" charset="0"/>
                <a:cs typeface="Times New Roman" panose="02020603050405020304" pitchFamily="18" charset="0"/>
              </a:rPr>
              <a:t>Intell</a:t>
            </a:r>
            <a:r>
              <a:rPr lang="en-IN" sz="2000" dirty="0">
                <a:effectLst/>
                <a:ea typeface="Calibri" panose="020F0502020204030204" pitchFamily="34" charset="0"/>
                <a:cs typeface="Times New Roman" panose="02020603050405020304" pitchFamily="18" charset="0"/>
              </a:rPr>
              <a:t>. </a:t>
            </a:r>
            <a:r>
              <a:rPr lang="en-IN" sz="2000" dirty="0" err="1">
                <a:effectLst/>
                <a:ea typeface="Calibri" panose="020F0502020204030204" pitchFamily="34" charset="0"/>
                <a:cs typeface="Times New Roman" panose="02020603050405020304" pitchFamily="18" charset="0"/>
              </a:rPr>
              <a:t>Decis</a:t>
            </a:r>
            <a:r>
              <a:rPr lang="en-IN" sz="2000" dirty="0">
                <a:effectLst/>
                <a:ea typeface="Calibri" panose="020F0502020204030204" pitchFamily="34" charset="0"/>
                <a:cs typeface="Times New Roman" panose="02020603050405020304" pitchFamily="18" charset="0"/>
              </a:rPr>
              <a:t>. Technol., vol. 5, no. 4, pp. 347–356, 2011.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942AF-9144-41E8-9B3D-384313F45378}"/>
              </a:ext>
            </a:extLst>
          </p:cNvPr>
          <p:cNvSpPr>
            <a:spLocks noGrp="1"/>
          </p:cNvSpPr>
          <p:nvPr>
            <p:ph type="title"/>
          </p:nvPr>
        </p:nvSpPr>
        <p:spPr/>
        <p:txBody>
          <a:bodyPr>
            <a:normAutofit/>
          </a:bodyPr>
          <a:lstStyle/>
          <a:p>
            <a:r>
              <a:rPr lang="en-US" sz="4400" b="1" dirty="0">
                <a:latin typeface="Arial" pitchFamily="34" charset="0"/>
                <a:cs typeface="Arial" pitchFamily="34" charset="0"/>
              </a:rPr>
              <a:t>Bibliography</a:t>
            </a:r>
            <a:br>
              <a:rPr lang="en-US" sz="4400" b="1" dirty="0">
                <a:latin typeface="Arial" pitchFamily="34" charset="0"/>
                <a:cs typeface="Arial" pitchFamily="34" charset="0"/>
              </a:rPr>
            </a:br>
            <a:endParaRPr lang="en-IN" dirty="0"/>
          </a:p>
        </p:txBody>
      </p:sp>
      <p:sp>
        <p:nvSpPr>
          <p:cNvPr id="5" name="TextBox 4">
            <a:extLst>
              <a:ext uri="{FF2B5EF4-FFF2-40B4-BE49-F238E27FC236}">
                <a16:creationId xmlns:a16="http://schemas.microsoft.com/office/drawing/2014/main" xmlns="" id="{FE639C85-3B8A-4340-935A-60D2728505E5}"/>
              </a:ext>
            </a:extLst>
          </p:cNvPr>
          <p:cNvSpPr txBox="1"/>
          <p:nvPr/>
        </p:nvSpPr>
        <p:spPr>
          <a:xfrm>
            <a:off x="760412" y="990600"/>
            <a:ext cx="10515600" cy="4759380"/>
          </a:xfrm>
          <a:prstGeom prst="rect">
            <a:avLst/>
          </a:prstGeom>
          <a:noFill/>
        </p:spPr>
        <p:txBody>
          <a:bodyPr wrap="square">
            <a:spAutoFit/>
          </a:bodyPr>
          <a:lstStyle/>
          <a:p>
            <a:pPr marL="342900" lvl="0" indent="-342900" algn="just">
              <a:lnSpc>
                <a:spcPct val="115000"/>
              </a:lnSpc>
              <a:spcBef>
                <a:spcPts val="680"/>
              </a:spcBef>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B. B. </a:t>
            </a:r>
            <a:r>
              <a:rPr lang="en-US" dirty="0" err="1">
                <a:effectLst/>
                <a:latin typeface="Times New Roman" panose="02020603050405020304" pitchFamily="18" charset="0"/>
                <a:ea typeface="Times New Roman" panose="02020603050405020304" pitchFamily="18" charset="0"/>
              </a:rPr>
              <a:t>Zarpelo</a:t>
            </a:r>
            <a:r>
              <a:rPr lang="en-US" dirty="0">
                <a:effectLst/>
                <a:latin typeface="Times New Roman" panose="02020603050405020304" pitchFamily="18" charset="0"/>
                <a:ea typeface="Times New Roman" panose="02020603050405020304" pitchFamily="18" charset="0"/>
              </a:rPr>
              <a:t>, R. S </a:t>
            </a:r>
            <a:r>
              <a:rPr lang="en-US" dirty="0" err="1">
                <a:effectLst/>
                <a:latin typeface="Times New Roman" panose="02020603050405020304" pitchFamily="18" charset="0"/>
                <a:ea typeface="Times New Roman" panose="02020603050405020304" pitchFamily="18" charset="0"/>
              </a:rPr>
              <a:t>Miani</a:t>
            </a:r>
            <a:r>
              <a:rPr lang="en-US" dirty="0">
                <a:effectLst/>
                <a:latin typeface="Times New Roman" panose="02020603050405020304" pitchFamily="18" charset="0"/>
                <a:ea typeface="Times New Roman" panose="02020603050405020304" pitchFamily="18" charset="0"/>
              </a:rPr>
              <a:t>, C. T. </a:t>
            </a:r>
            <a:r>
              <a:rPr lang="en-US" dirty="0" err="1">
                <a:effectLst/>
                <a:latin typeface="Times New Roman" panose="02020603050405020304" pitchFamily="18" charset="0"/>
                <a:ea typeface="Times New Roman" panose="02020603050405020304" pitchFamily="18" charset="0"/>
              </a:rPr>
              <a:t>Kawakani</a:t>
            </a:r>
            <a:r>
              <a:rPr lang="en-US" dirty="0">
                <a:effectLst/>
                <a:latin typeface="Times New Roman" panose="02020603050405020304" pitchFamily="18" charset="0"/>
                <a:ea typeface="Times New Roman" panose="02020603050405020304" pitchFamily="18" charset="0"/>
              </a:rPr>
              <a:t>, and S. C. de Alvarenga, ‘‘A survey of intrusion detection in Internet of Things,’’ J.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Comput</a:t>
            </a:r>
            <a:r>
              <a:rPr lang="en-US" dirty="0">
                <a:effectLst/>
                <a:latin typeface="Times New Roman" panose="02020603050405020304" pitchFamily="18" charset="0"/>
                <a:ea typeface="Times New Roman" panose="02020603050405020304" pitchFamily="18" charset="0"/>
              </a:rPr>
              <a:t>. Appl., vol. 84, pp. 25–37, Apr. 2017.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B. Mukherjee, L. T. </a:t>
            </a:r>
            <a:r>
              <a:rPr lang="en-US" dirty="0" err="1">
                <a:effectLst/>
                <a:latin typeface="Times New Roman" panose="02020603050405020304" pitchFamily="18" charset="0"/>
                <a:ea typeface="Times New Roman" panose="02020603050405020304" pitchFamily="18" charset="0"/>
              </a:rPr>
              <a:t>Heberlein</a:t>
            </a:r>
            <a:r>
              <a:rPr lang="en-US" dirty="0">
                <a:effectLst/>
                <a:latin typeface="Times New Roman" panose="02020603050405020304" pitchFamily="18" charset="0"/>
                <a:ea typeface="Times New Roman" panose="02020603050405020304" pitchFamily="18" charset="0"/>
              </a:rPr>
              <a:t>, and K. N. Levitt, ‘‘Network intrusion detection,’’ IEEE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vol. 8, no. 3, pp. 26–41, May 1994.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S. </a:t>
            </a:r>
            <a:r>
              <a:rPr lang="en-US" dirty="0" err="1">
                <a:effectLst/>
                <a:latin typeface="Times New Roman" panose="02020603050405020304" pitchFamily="18" charset="0"/>
                <a:ea typeface="Times New Roman" panose="02020603050405020304" pitchFamily="18" charset="0"/>
              </a:rPr>
              <a:t>Kishorwagh</a:t>
            </a:r>
            <a:r>
              <a:rPr lang="en-US" dirty="0">
                <a:effectLst/>
                <a:latin typeface="Times New Roman" panose="02020603050405020304" pitchFamily="18" charset="0"/>
                <a:ea typeface="Times New Roman" panose="02020603050405020304" pitchFamily="18" charset="0"/>
              </a:rPr>
              <a:t>, V. K. </a:t>
            </a:r>
            <a:r>
              <a:rPr lang="en-US" dirty="0" err="1">
                <a:effectLst/>
                <a:latin typeface="Times New Roman" panose="02020603050405020304" pitchFamily="18" charset="0"/>
                <a:ea typeface="Times New Roman" panose="02020603050405020304" pitchFamily="18" charset="0"/>
              </a:rPr>
              <a:t>Pachghare</a:t>
            </a:r>
            <a:r>
              <a:rPr lang="en-US" dirty="0">
                <a:effectLst/>
                <a:latin typeface="Times New Roman" panose="02020603050405020304" pitchFamily="18" charset="0"/>
                <a:ea typeface="Times New Roman" panose="02020603050405020304" pitchFamily="18" charset="0"/>
              </a:rPr>
              <a:t>, and S. R. </a:t>
            </a:r>
            <a:r>
              <a:rPr lang="en-US" dirty="0" err="1">
                <a:effectLst/>
                <a:latin typeface="Times New Roman" panose="02020603050405020304" pitchFamily="18" charset="0"/>
                <a:ea typeface="Times New Roman" panose="02020603050405020304" pitchFamily="18" charset="0"/>
              </a:rPr>
              <a:t>Kolhe</a:t>
            </a:r>
            <a:r>
              <a:rPr lang="en-US" dirty="0">
                <a:effectLst/>
                <a:latin typeface="Times New Roman" panose="02020603050405020304" pitchFamily="18" charset="0"/>
                <a:ea typeface="Times New Roman" panose="02020603050405020304" pitchFamily="18" charset="0"/>
              </a:rPr>
              <a:t>, ‘‘Survey on intrusion detection system using machine learning techniques,’’ Int. J. Control Automat., vol. 78, no. 16, pp. 30–37, Sep. 2013.</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N. Sultana, N. </a:t>
            </a:r>
            <a:r>
              <a:rPr lang="en-US" dirty="0" err="1">
                <a:effectLst/>
                <a:latin typeface="Times New Roman" panose="02020603050405020304" pitchFamily="18" charset="0"/>
                <a:ea typeface="Times New Roman" panose="02020603050405020304" pitchFamily="18" charset="0"/>
              </a:rPr>
              <a:t>Chilamkurti</a:t>
            </a:r>
            <a:r>
              <a:rPr lang="en-US" dirty="0">
                <a:effectLst/>
                <a:latin typeface="Times New Roman" panose="02020603050405020304" pitchFamily="18" charset="0"/>
                <a:ea typeface="Times New Roman" panose="02020603050405020304" pitchFamily="18" charset="0"/>
              </a:rPr>
              <a:t>, W. Peng, and R. </a:t>
            </a:r>
            <a:r>
              <a:rPr lang="en-US" dirty="0" err="1">
                <a:effectLst/>
                <a:latin typeface="Times New Roman" panose="02020603050405020304" pitchFamily="18" charset="0"/>
                <a:ea typeface="Times New Roman" panose="02020603050405020304" pitchFamily="18" charset="0"/>
              </a:rPr>
              <a:t>Alhadad</a:t>
            </a:r>
            <a:r>
              <a:rPr lang="en-US" dirty="0">
                <a:effectLst/>
                <a:latin typeface="Times New Roman" panose="02020603050405020304" pitchFamily="18" charset="0"/>
                <a:ea typeface="Times New Roman" panose="02020603050405020304" pitchFamily="18" charset="0"/>
              </a:rPr>
              <a:t>, ‘‘Survey on SDN based network intrusion detection system using machine learning approaches,’’ Peer-to-Peer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Appl., vol. 12, no. 2, pp. 493–501, Mar. 2019.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 M. Panda, A. Abraham, S. Das, and M. R. Patra, ‘‘Network intrusion detection system: A machine learning approach,’’ </a:t>
            </a:r>
            <a:r>
              <a:rPr lang="en-US" dirty="0" err="1">
                <a:effectLst/>
                <a:latin typeface="Times New Roman" panose="02020603050405020304" pitchFamily="18" charset="0"/>
                <a:ea typeface="Times New Roman" panose="02020603050405020304" pitchFamily="18" charset="0"/>
              </a:rPr>
              <a:t>Intell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Decis</a:t>
            </a:r>
            <a:r>
              <a:rPr lang="en-US" dirty="0">
                <a:effectLst/>
                <a:latin typeface="Times New Roman" panose="02020603050405020304" pitchFamily="18" charset="0"/>
                <a:ea typeface="Times New Roman" panose="02020603050405020304" pitchFamily="18" charset="0"/>
              </a:rPr>
              <a:t>. Technol., vol. 5, no. 4, pp. 347–356, 2011.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W. Li, P. Yi, Y. Wu, L. Pan, and J. Li, ‘‘A new intrusion detection system based on KNN classification algorithm in wireless sensor network,’’ J. </a:t>
            </a:r>
            <a:r>
              <a:rPr lang="en-US" dirty="0" err="1">
                <a:effectLst/>
                <a:latin typeface="Times New Roman" panose="02020603050405020304" pitchFamily="18" charset="0"/>
                <a:ea typeface="Times New Roman" panose="02020603050405020304" pitchFamily="18" charset="0"/>
              </a:rPr>
              <a:t>Electr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Comput</a:t>
            </a:r>
            <a:r>
              <a:rPr lang="en-US" dirty="0">
                <a:effectLst/>
                <a:latin typeface="Times New Roman" panose="02020603050405020304" pitchFamily="18" charset="0"/>
                <a:ea typeface="Times New Roman" panose="02020603050405020304" pitchFamily="18" charset="0"/>
              </a:rPr>
              <a:t>. Eng., vol. 2014, pp. 1–8, Jun. 2014.</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52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Objectives : </a:t>
            </a:r>
          </a:p>
        </p:txBody>
      </p:sp>
      <p:sp>
        <p:nvSpPr>
          <p:cNvPr id="3" name="Content Placeholder 2"/>
          <p:cNvSpPr>
            <a:spLocks noGrp="1"/>
          </p:cNvSpPr>
          <p:nvPr>
            <p:ph idx="1"/>
          </p:nvPr>
        </p:nvSpPr>
        <p:spPr/>
        <p:txBody>
          <a:bodyPr>
            <a:normAutofit/>
          </a:bodyPr>
          <a:lstStyle/>
          <a:p>
            <a:r>
              <a:rPr lang="en-IN" sz="2400" dirty="0">
                <a:ea typeface="Calibri" panose="020F0502020204030204" pitchFamily="34" charset="0"/>
                <a:cs typeface="Times New Roman" panose="02020603050405020304" pitchFamily="18" charset="0"/>
              </a:rPr>
              <a:t>Cyber attack</a:t>
            </a:r>
            <a:r>
              <a:rPr lang="en-IN" sz="2400" dirty="0">
                <a:effectLst/>
                <a:ea typeface="Calibri" panose="020F0502020204030204" pitchFamily="34" charset="0"/>
                <a:cs typeface="Times New Roman" panose="02020603050405020304" pitchFamily="18" charset="0"/>
              </a:rPr>
              <a:t> detection can be considered as a classification problem. By improving the performance of classifiers in effectively identifying malicious traffics, intrusion detection accuracy can be largely improved. Machine learning methods  have been widely used in intrusion detection to identify malicious traffic</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However, these methods belong to shallow learning and often emphasize feature engineering and selection. They have difficulty in features selection and cannot effectively solve the massive intrusion data classification problem.</a:t>
            </a: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1</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xmlns=""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2" name="Table 3">
            <a:extLst>
              <a:ext uri="{FF2B5EF4-FFF2-40B4-BE49-F238E27FC236}">
                <a16:creationId xmlns:a16="http://schemas.microsoft.com/office/drawing/2014/main" xmlns="" id="{29BB76F7-175B-4781-BF11-79EB3536D3A3}"/>
              </a:ext>
            </a:extLst>
          </p:cNvPr>
          <p:cNvGraphicFramePr>
            <a:graphicFrameLocks noGrp="1"/>
          </p:cNvGraphicFramePr>
          <p:nvPr/>
        </p:nvGraphicFramePr>
        <p:xfrm>
          <a:off x="444537" y="1031470"/>
          <a:ext cx="11299751" cy="44500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xmlns="" val="1701021518"/>
                    </a:ext>
                  </a:extLst>
                </a:gridCol>
                <a:gridCol w="3331021">
                  <a:extLst>
                    <a:ext uri="{9D8B030D-6E8A-4147-A177-3AD203B41FA5}">
                      <a16:colId xmlns:a16="http://schemas.microsoft.com/office/drawing/2014/main" xmlns="" val="3775612996"/>
                    </a:ext>
                  </a:extLst>
                </a:gridCol>
                <a:gridCol w="3551301">
                  <a:extLst>
                    <a:ext uri="{9D8B030D-6E8A-4147-A177-3AD203B41FA5}">
                      <a16:colId xmlns:a16="http://schemas.microsoft.com/office/drawing/2014/main" xmlns="" val="4216114399"/>
                    </a:ext>
                  </a:extLst>
                </a:gridCol>
                <a:gridCol w="3551301">
                  <a:extLst>
                    <a:ext uri="{9D8B030D-6E8A-4147-A177-3AD203B41FA5}">
                      <a16:colId xmlns:a16="http://schemas.microsoft.com/office/drawing/2014/main" xmlns=""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xmlns="" val="1067671617"/>
                  </a:ext>
                </a:extLst>
              </a:tr>
              <a:tr h="4052784">
                <a:tc>
                  <a:txBody>
                    <a:bodyPr/>
                    <a:lstStyle/>
                    <a:p>
                      <a:pPr algn="ctr"/>
                      <a:r>
                        <a:rPr lang="en-US" sz="2000" dirty="0"/>
                        <a:t>1</a:t>
                      </a:r>
                    </a:p>
                  </a:txBody>
                  <a:tcPr marL="91416" marR="91416" marT="45708" marB="45708" anchor="ctr"/>
                </a:tc>
                <a:tc>
                  <a:txBody>
                    <a:bodyPr/>
                    <a:lstStyle/>
                    <a:p>
                      <a:pPr algn="l"/>
                      <a:r>
                        <a:rPr lang="en-US" sz="2000" b="1" dirty="0"/>
                        <a:t>Title:</a:t>
                      </a:r>
                    </a:p>
                    <a:p>
                      <a:pPr algn="l"/>
                      <a:r>
                        <a:rPr lang="en-US" sz="2000" b="0" dirty="0"/>
                        <a:t>A Deep Learning Approach for Intrusion Detection Using Recurrent Neural Networks</a:t>
                      </a:r>
                    </a:p>
                    <a:p>
                      <a:pPr algn="l"/>
                      <a:r>
                        <a:rPr lang="en-US" sz="2000" b="1" dirty="0"/>
                        <a:t>Author:</a:t>
                      </a:r>
                    </a:p>
                    <a:p>
                      <a:pPr algn="l"/>
                      <a:r>
                        <a:rPr lang="en-US" sz="2000" b="0" dirty="0"/>
                        <a:t>CHUANLONG YIN, YUEFEI ZHU, JINLONG FEI, XINZHENG HE</a:t>
                      </a:r>
                    </a:p>
                    <a:p>
                      <a:pPr algn="l"/>
                      <a:r>
                        <a:rPr lang="en-US" sz="2000" b="1" dirty="0"/>
                        <a:t>Journal:</a:t>
                      </a:r>
                    </a:p>
                    <a:p>
                      <a:pPr algn="l"/>
                      <a:r>
                        <a:rPr lang="en-US" sz="2000" b="0" dirty="0"/>
                        <a:t>IEEE</a:t>
                      </a:r>
                    </a:p>
                    <a:p>
                      <a:pPr algn="l"/>
                      <a:r>
                        <a:rPr lang="en-US" sz="2000" b="1" dirty="0"/>
                        <a:t>Year of Publication:</a:t>
                      </a:r>
                    </a:p>
                    <a:p>
                      <a:pPr algn="l"/>
                      <a:r>
                        <a:rPr lang="en-US" sz="2000" b="0" dirty="0"/>
                        <a:t>2017</a:t>
                      </a:r>
                    </a:p>
                  </a:txBody>
                  <a:tcPr marL="91416" marR="91416" marT="45708" marB="45708"/>
                </a:tc>
                <a:tc>
                  <a:txBody>
                    <a:bodyPr/>
                    <a:lstStyle/>
                    <a:p>
                      <a:pPr marL="342900" indent="-342900" algn="l">
                        <a:buFont typeface="Wingdings" panose="05000000000000000000" pitchFamily="2" charset="2"/>
                        <a:buChar char="v"/>
                      </a:pPr>
                      <a:r>
                        <a:rPr lang="en-US" sz="2000" dirty="0"/>
                        <a:t>A deep learning approach for intrusion detection using recurrent neural networks (RNN-IDS)</a:t>
                      </a:r>
                    </a:p>
                    <a:p>
                      <a:pPr marL="342900" indent="-342900" algn="l">
                        <a:buFont typeface="Wingdings" panose="05000000000000000000" pitchFamily="2" charset="2"/>
                        <a:buChar char="v"/>
                      </a:pPr>
                      <a:r>
                        <a:rPr lang="en-US" sz="2000" dirty="0"/>
                        <a:t>The performance of the model is studied in binary classification and multiclass classification.</a:t>
                      </a:r>
                    </a:p>
                    <a:p>
                      <a:pPr marL="342900" indent="-342900" algn="l">
                        <a:buFont typeface="Wingdings" panose="05000000000000000000" pitchFamily="2" charset="2"/>
                        <a:buChar char="v"/>
                      </a:pPr>
                      <a:r>
                        <a:rPr lang="en-US" sz="2000" dirty="0"/>
                        <a:t>The experimental results show that RNN-IDS is very suitable for modeling a classification model with high accuracy.</a:t>
                      </a:r>
                    </a:p>
                  </a:txBody>
                  <a:tcPr marL="91416" marR="91416" marT="45708" marB="45708"/>
                </a:tc>
                <a:tc>
                  <a:txBody>
                    <a:bodyPr/>
                    <a:lstStyle/>
                    <a:p>
                      <a:pPr marL="342900" indent="-342900" algn="l">
                        <a:buFont typeface="Wingdings" panose="05000000000000000000" pitchFamily="2" charset="2"/>
                        <a:buChar char="v"/>
                      </a:pPr>
                      <a:r>
                        <a:rPr lang="en-US" sz="2000" dirty="0"/>
                        <a:t>The number of neurons and different learning rate impacts on the performance of the proposed model.</a:t>
                      </a:r>
                    </a:p>
                    <a:p>
                      <a:pPr marL="342900" indent="-342900" algn="l">
                        <a:buFont typeface="Wingdings" panose="05000000000000000000" pitchFamily="2" charset="2"/>
                        <a:buChar char="v"/>
                      </a:pPr>
                      <a:r>
                        <a:rPr lang="en-US" sz="2000" dirty="0"/>
                        <a:t>Higher training time with higher GPU utilization.</a:t>
                      </a:r>
                    </a:p>
                  </a:txBody>
                  <a:tcPr marL="91416" marR="91416" marT="45708" marB="45708"/>
                </a:tc>
                <a:extLst>
                  <a:ext uri="{0D108BD9-81ED-4DB2-BD59-A6C34878D82A}">
                    <a16:rowId xmlns:a16="http://schemas.microsoft.com/office/drawing/2014/main" xmlns="" val="2329214035"/>
                  </a:ext>
                </a:extLst>
              </a:tr>
            </a:tbl>
          </a:graphicData>
        </a:graphic>
      </p:graphicFrame>
    </p:spTree>
    <p:extLst>
      <p:ext uri="{BB962C8B-B14F-4D97-AF65-F5344CB8AC3E}">
        <p14:creationId xmlns:p14="http://schemas.microsoft.com/office/powerpoint/2010/main" val="191191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2</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xmlns=""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8" name="Table 3">
            <a:extLst>
              <a:ext uri="{FF2B5EF4-FFF2-40B4-BE49-F238E27FC236}">
                <a16:creationId xmlns:a16="http://schemas.microsoft.com/office/drawing/2014/main" xmlns="" id="{A0C87DC4-EF0B-4C70-98E5-6995E05F3531}"/>
              </a:ext>
            </a:extLst>
          </p:cNvPr>
          <p:cNvGraphicFramePr>
            <a:graphicFrameLocks noGrp="1"/>
          </p:cNvGraphicFramePr>
          <p:nvPr/>
        </p:nvGraphicFramePr>
        <p:xfrm>
          <a:off x="444537" y="1031470"/>
          <a:ext cx="11299751" cy="47548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xmlns="" val="1701021518"/>
                    </a:ext>
                  </a:extLst>
                </a:gridCol>
                <a:gridCol w="3331021">
                  <a:extLst>
                    <a:ext uri="{9D8B030D-6E8A-4147-A177-3AD203B41FA5}">
                      <a16:colId xmlns:a16="http://schemas.microsoft.com/office/drawing/2014/main" xmlns="" val="3775612996"/>
                    </a:ext>
                  </a:extLst>
                </a:gridCol>
                <a:gridCol w="3551301">
                  <a:extLst>
                    <a:ext uri="{9D8B030D-6E8A-4147-A177-3AD203B41FA5}">
                      <a16:colId xmlns:a16="http://schemas.microsoft.com/office/drawing/2014/main" xmlns="" val="4216114399"/>
                    </a:ext>
                  </a:extLst>
                </a:gridCol>
                <a:gridCol w="3551301">
                  <a:extLst>
                    <a:ext uri="{9D8B030D-6E8A-4147-A177-3AD203B41FA5}">
                      <a16:colId xmlns:a16="http://schemas.microsoft.com/office/drawing/2014/main" xmlns=""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xmlns="" val="1067671617"/>
                  </a:ext>
                </a:extLst>
              </a:tr>
              <a:tr h="4357505">
                <a:tc>
                  <a:txBody>
                    <a:bodyPr/>
                    <a:lstStyle/>
                    <a:p>
                      <a:pPr algn="ctr"/>
                      <a:r>
                        <a:rPr lang="en-US" sz="2000" dirty="0"/>
                        <a:t>2</a:t>
                      </a:r>
                    </a:p>
                  </a:txBody>
                  <a:tcPr marL="91416" marR="91416" marT="45708" marB="45708" anchor="ctr"/>
                </a:tc>
                <a:tc>
                  <a:txBody>
                    <a:bodyPr/>
                    <a:lstStyle/>
                    <a:p>
                      <a:pPr algn="l"/>
                      <a:r>
                        <a:rPr lang="en-US" sz="2000" b="1" dirty="0"/>
                        <a:t>Title:</a:t>
                      </a:r>
                    </a:p>
                    <a:p>
                      <a:pPr algn="l"/>
                      <a:r>
                        <a:rPr lang="en-US" sz="2000" b="0" dirty="0"/>
                        <a:t>A Novel Intrusion Detection Model for a Massive Network Using Convolutional Neural Networks</a:t>
                      </a:r>
                    </a:p>
                    <a:p>
                      <a:pPr algn="l"/>
                      <a:r>
                        <a:rPr lang="en-US" sz="2000" b="1" dirty="0"/>
                        <a:t>Author:</a:t>
                      </a:r>
                    </a:p>
                    <a:p>
                      <a:pPr algn="l"/>
                      <a:r>
                        <a:rPr lang="de-DE" sz="2000" b="0" dirty="0"/>
                        <a:t>KEHE WU, ZUGE CHEN, WEI LI</a:t>
                      </a:r>
                      <a:endParaRPr lang="en-US" sz="2000" b="0" dirty="0"/>
                    </a:p>
                    <a:p>
                      <a:pPr algn="l"/>
                      <a:r>
                        <a:rPr lang="en-US" sz="2000" b="1" dirty="0"/>
                        <a:t>Journal:</a:t>
                      </a:r>
                    </a:p>
                    <a:p>
                      <a:pPr algn="l"/>
                      <a:r>
                        <a:rPr lang="en-US" sz="2000" b="0" dirty="0"/>
                        <a:t>IEEE</a:t>
                      </a:r>
                    </a:p>
                    <a:p>
                      <a:pPr algn="l"/>
                      <a:r>
                        <a:rPr lang="en-US" sz="2000" b="1" dirty="0"/>
                        <a:t>Year of Publication:</a:t>
                      </a:r>
                    </a:p>
                    <a:p>
                      <a:pPr algn="l"/>
                      <a:r>
                        <a:rPr lang="en-US" sz="2000" b="0" dirty="0"/>
                        <a:t>2018</a:t>
                      </a:r>
                    </a:p>
                  </a:txBody>
                  <a:tcPr marL="91416" marR="91416" marT="45708" marB="45708"/>
                </a:tc>
                <a:tc>
                  <a:txBody>
                    <a:bodyPr/>
                    <a:lstStyle/>
                    <a:p>
                      <a:pPr marL="342900" indent="-342900" algn="l">
                        <a:buFont typeface="Wingdings" panose="05000000000000000000" pitchFamily="2" charset="2"/>
                        <a:buChar char="v"/>
                      </a:pPr>
                      <a:r>
                        <a:rPr lang="en-US" sz="2000" dirty="0"/>
                        <a:t>A novel network intrusion detection model utilizing convolutional neural networks (CNNs).</a:t>
                      </a:r>
                    </a:p>
                    <a:p>
                      <a:pPr marL="342900" indent="-342900" algn="l">
                        <a:buFont typeface="Wingdings" panose="05000000000000000000" pitchFamily="2" charset="2"/>
                        <a:buChar char="v"/>
                      </a:pPr>
                      <a:r>
                        <a:rPr lang="en-US" sz="2000" dirty="0"/>
                        <a:t>The model not only reduces the false alarm rate (FAR) but also improves the accuracy of the class with small numbers.</a:t>
                      </a:r>
                    </a:p>
                    <a:p>
                      <a:pPr marL="342900" indent="-342900" algn="l">
                        <a:buFont typeface="Wingdings" panose="05000000000000000000" pitchFamily="2" charset="2"/>
                        <a:buChar char="v"/>
                      </a:pPr>
                      <a:r>
                        <a:rPr lang="en-US" sz="2000" dirty="0"/>
                        <a:t>The calculation cost is further reduced by converting the raw traffic vector format into image format.</a:t>
                      </a:r>
                    </a:p>
                  </a:txBody>
                  <a:tcPr marL="91416" marR="91416" marT="45708" marB="45708"/>
                </a:tc>
                <a:tc>
                  <a:txBody>
                    <a:bodyPr/>
                    <a:lstStyle/>
                    <a:p>
                      <a:pPr marL="342900" indent="-342900" algn="l">
                        <a:buFont typeface="Wingdings" panose="05000000000000000000" pitchFamily="2" charset="2"/>
                        <a:buChar char="v"/>
                      </a:pPr>
                      <a:r>
                        <a:rPr lang="en-US" sz="2000" dirty="0"/>
                        <a:t>Lower detection accuracy.</a:t>
                      </a:r>
                    </a:p>
                    <a:p>
                      <a:pPr marL="342900" indent="-342900" algn="l">
                        <a:buFont typeface="Wingdings" panose="05000000000000000000" pitchFamily="2" charset="2"/>
                        <a:buChar char="v"/>
                      </a:pPr>
                      <a:r>
                        <a:rPr lang="en-US" sz="2000" dirty="0"/>
                        <a:t>Lower performance.</a:t>
                      </a:r>
                    </a:p>
                    <a:p>
                      <a:pPr marL="342900" indent="-342900" algn="l">
                        <a:buFont typeface="Wingdings" panose="05000000000000000000" pitchFamily="2" charset="2"/>
                        <a:buChar char="v"/>
                      </a:pPr>
                      <a:r>
                        <a:rPr lang="en-US" sz="2000" dirty="0"/>
                        <a:t>High resource utilization for performing calculations.</a:t>
                      </a:r>
                    </a:p>
                  </a:txBody>
                  <a:tcPr marL="91416" marR="91416" marT="45708" marB="45708"/>
                </a:tc>
                <a:extLst>
                  <a:ext uri="{0D108BD9-81ED-4DB2-BD59-A6C34878D82A}">
                    <a16:rowId xmlns:a16="http://schemas.microsoft.com/office/drawing/2014/main" xmlns="" val="2329214035"/>
                  </a:ext>
                </a:extLst>
              </a:tr>
            </a:tbl>
          </a:graphicData>
        </a:graphic>
      </p:graphicFrame>
    </p:spTree>
    <p:extLst>
      <p:ext uri="{BB962C8B-B14F-4D97-AF65-F5344CB8AC3E}">
        <p14:creationId xmlns:p14="http://schemas.microsoft.com/office/powerpoint/2010/main" val="52682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3</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xmlns=""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8" name="Table 3">
            <a:extLst>
              <a:ext uri="{FF2B5EF4-FFF2-40B4-BE49-F238E27FC236}">
                <a16:creationId xmlns:a16="http://schemas.microsoft.com/office/drawing/2014/main" xmlns="" id="{37F572D4-6618-4518-91B5-73FA3F679BBF}"/>
              </a:ext>
            </a:extLst>
          </p:cNvPr>
          <p:cNvGraphicFramePr>
            <a:graphicFrameLocks noGrp="1"/>
          </p:cNvGraphicFramePr>
          <p:nvPr/>
        </p:nvGraphicFramePr>
        <p:xfrm>
          <a:off x="444537" y="1031470"/>
          <a:ext cx="11299751" cy="50596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xmlns="" val="1701021518"/>
                    </a:ext>
                  </a:extLst>
                </a:gridCol>
                <a:gridCol w="3331021">
                  <a:extLst>
                    <a:ext uri="{9D8B030D-6E8A-4147-A177-3AD203B41FA5}">
                      <a16:colId xmlns:a16="http://schemas.microsoft.com/office/drawing/2014/main" xmlns="" val="3775612996"/>
                    </a:ext>
                  </a:extLst>
                </a:gridCol>
                <a:gridCol w="3551301">
                  <a:extLst>
                    <a:ext uri="{9D8B030D-6E8A-4147-A177-3AD203B41FA5}">
                      <a16:colId xmlns:a16="http://schemas.microsoft.com/office/drawing/2014/main" xmlns="" val="4216114399"/>
                    </a:ext>
                  </a:extLst>
                </a:gridCol>
                <a:gridCol w="3551301">
                  <a:extLst>
                    <a:ext uri="{9D8B030D-6E8A-4147-A177-3AD203B41FA5}">
                      <a16:colId xmlns:a16="http://schemas.microsoft.com/office/drawing/2014/main" xmlns=""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xmlns="" val="1067671617"/>
                  </a:ext>
                </a:extLst>
              </a:tr>
              <a:tr h="4662226">
                <a:tc>
                  <a:txBody>
                    <a:bodyPr/>
                    <a:lstStyle/>
                    <a:p>
                      <a:pPr algn="ctr"/>
                      <a:r>
                        <a:rPr lang="en-US" sz="2000" dirty="0"/>
                        <a:t>3</a:t>
                      </a:r>
                    </a:p>
                  </a:txBody>
                  <a:tcPr marL="91416" marR="91416" marT="45708" marB="45708" anchor="ctr"/>
                </a:tc>
                <a:tc>
                  <a:txBody>
                    <a:bodyPr/>
                    <a:lstStyle/>
                    <a:p>
                      <a:pPr algn="l"/>
                      <a:r>
                        <a:rPr lang="en-US" sz="2000" b="1" dirty="0"/>
                        <a:t>Title:</a:t>
                      </a:r>
                    </a:p>
                    <a:p>
                      <a:pPr algn="l"/>
                      <a:r>
                        <a:rPr lang="en-US" sz="2000" b="0" dirty="0"/>
                        <a:t>Pattern matching of signature-based IDS using Myers algorithm under MapReduce framework</a:t>
                      </a:r>
                    </a:p>
                    <a:p>
                      <a:pPr algn="l"/>
                      <a:r>
                        <a:rPr lang="en-US" sz="2000" b="1" dirty="0"/>
                        <a:t>Author:</a:t>
                      </a:r>
                    </a:p>
                    <a:p>
                      <a:pPr algn="l"/>
                      <a:r>
                        <a:rPr lang="en-US" sz="2000" b="0" dirty="0" err="1"/>
                        <a:t>Monther</a:t>
                      </a:r>
                      <a:r>
                        <a:rPr lang="en-US" sz="2000" b="0" dirty="0"/>
                        <a:t> Aldwairi1, </a:t>
                      </a:r>
                      <a:r>
                        <a:rPr lang="en-US" sz="2000" b="0" dirty="0" err="1"/>
                        <a:t>Ansam</a:t>
                      </a:r>
                      <a:r>
                        <a:rPr lang="en-US" sz="2000" b="0" dirty="0"/>
                        <a:t> M. Abu-Dalo, </a:t>
                      </a:r>
                      <a:r>
                        <a:rPr lang="en-US" sz="2000" b="0" dirty="0" err="1"/>
                        <a:t>Moath</a:t>
                      </a:r>
                      <a:r>
                        <a:rPr lang="en-US" sz="2000" b="0" dirty="0"/>
                        <a:t> Jarrah</a:t>
                      </a:r>
                    </a:p>
                    <a:p>
                      <a:pPr algn="l"/>
                      <a:r>
                        <a:rPr lang="en-US" sz="2000" b="1" dirty="0"/>
                        <a:t>Journal:</a:t>
                      </a:r>
                    </a:p>
                    <a:p>
                      <a:pPr algn="l"/>
                      <a:r>
                        <a:rPr lang="en-US" sz="2000" b="0" dirty="0"/>
                        <a:t>EURASIP Journal on Information Security</a:t>
                      </a:r>
                    </a:p>
                    <a:p>
                      <a:pPr algn="l"/>
                      <a:r>
                        <a:rPr lang="en-US" sz="2000" b="1" dirty="0"/>
                        <a:t>Year of Publication:</a:t>
                      </a:r>
                    </a:p>
                    <a:p>
                      <a:pPr algn="l"/>
                      <a:r>
                        <a:rPr lang="en-US" sz="2000" b="0" dirty="0"/>
                        <a:t>2017</a:t>
                      </a:r>
                    </a:p>
                  </a:txBody>
                  <a:tcPr marL="91416" marR="91416" marT="45708" marB="45708"/>
                </a:tc>
                <a:tc>
                  <a:txBody>
                    <a:bodyPr/>
                    <a:lstStyle/>
                    <a:p>
                      <a:pPr marL="342900" indent="-342900" algn="l">
                        <a:buFont typeface="Wingdings" panose="05000000000000000000" pitchFamily="2" charset="2"/>
                        <a:buChar char="v"/>
                      </a:pPr>
                      <a:r>
                        <a:rPr lang="en-US" sz="2000" dirty="0"/>
                        <a:t>A bit-vector algorithm, Myers algorithm, is parallelized on a multi-core CPU under the MapReduce framework.</a:t>
                      </a:r>
                    </a:p>
                    <a:p>
                      <a:pPr marL="342900" indent="-342900" algn="l">
                        <a:buFont typeface="Wingdings" panose="05000000000000000000" pitchFamily="2" charset="2"/>
                        <a:buChar char="v"/>
                      </a:pPr>
                      <a:r>
                        <a:rPr lang="en-US" sz="2000" dirty="0"/>
                        <a:t>On average, four times speedup is achieved using multi-core implementations when compared to the serial version.</a:t>
                      </a:r>
                    </a:p>
                    <a:p>
                      <a:pPr marL="342900" indent="-342900" algn="l">
                        <a:buFont typeface="Wingdings" panose="05000000000000000000" pitchFamily="2" charset="2"/>
                        <a:buChar char="v"/>
                      </a:pPr>
                      <a:r>
                        <a:rPr lang="en-US" sz="2000" dirty="0"/>
                        <a:t>Two implementations of MapReduce are used to parallelize the Myers algorithm using Phoenix++ and MAPCG.</a:t>
                      </a:r>
                    </a:p>
                  </a:txBody>
                  <a:tcPr marL="91416" marR="91416" marT="45708" marB="45708"/>
                </a:tc>
                <a:tc>
                  <a:txBody>
                    <a:bodyPr/>
                    <a:lstStyle/>
                    <a:p>
                      <a:pPr marL="342900" indent="-342900" algn="l">
                        <a:buFont typeface="Wingdings" panose="05000000000000000000" pitchFamily="2" charset="2"/>
                        <a:buChar char="v"/>
                      </a:pPr>
                      <a:r>
                        <a:rPr lang="en-US" sz="2000" dirty="0"/>
                        <a:t>Many other frameworks exist that have better performance than MapReduce.</a:t>
                      </a:r>
                    </a:p>
                    <a:p>
                      <a:pPr marL="342900" indent="-342900" algn="l">
                        <a:buFont typeface="Wingdings" panose="05000000000000000000" pitchFamily="2" charset="2"/>
                        <a:buChar char="v"/>
                      </a:pPr>
                      <a:r>
                        <a:rPr lang="en-US" sz="2000" dirty="0"/>
                        <a:t>Lower In-memory sharing can lead to lower performance.</a:t>
                      </a:r>
                    </a:p>
                  </a:txBody>
                  <a:tcPr marL="91416" marR="91416" marT="45708" marB="45708"/>
                </a:tc>
                <a:extLst>
                  <a:ext uri="{0D108BD9-81ED-4DB2-BD59-A6C34878D82A}">
                    <a16:rowId xmlns:a16="http://schemas.microsoft.com/office/drawing/2014/main" xmlns="" val="2329214035"/>
                  </a:ext>
                </a:extLst>
              </a:tr>
            </a:tbl>
          </a:graphicData>
        </a:graphic>
      </p:graphicFrame>
    </p:spTree>
    <p:extLst>
      <p:ext uri="{BB962C8B-B14F-4D97-AF65-F5344CB8AC3E}">
        <p14:creationId xmlns:p14="http://schemas.microsoft.com/office/powerpoint/2010/main" val="253007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cs typeface="Times New Roman" pitchFamily="18" charset="0"/>
              </a:rPr>
              <a:t>Existing System</a:t>
            </a:r>
            <a:r>
              <a:rPr lang="en-US" sz="3200" b="1" dirty="0"/>
              <a:t> :</a:t>
            </a:r>
          </a:p>
        </p:txBody>
      </p:sp>
      <p:sp>
        <p:nvSpPr>
          <p:cNvPr id="3" name="Content Placeholder 2"/>
          <p:cNvSpPr>
            <a:spLocks noGrp="1"/>
          </p:cNvSpPr>
          <p:nvPr>
            <p:ph idx="1"/>
          </p:nvPr>
        </p:nvSpPr>
        <p:spPr/>
        <p:txBody>
          <a:bodyPr>
            <a:normAutofit fontScale="92500"/>
          </a:bodyPr>
          <a:lstStyle/>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In existing methods </a:t>
            </a:r>
            <a:r>
              <a:rPr lang="en-IN" sz="2400" dirty="0">
                <a:ea typeface="Calibri" panose="020F0502020204030204" pitchFamily="34" charset="0"/>
                <a:cs typeface="Times New Roman" panose="02020603050405020304" pitchFamily="18" charset="0"/>
              </a:rPr>
              <a:t>network packet sniffing tools are used to track in coming packets and analyse these packets to get find out secure packets and attacked packets.</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Methods like </a:t>
            </a:r>
            <a:r>
              <a:rPr lang="en-IN" sz="2400" dirty="0">
                <a:ea typeface="Calibri" panose="020F0502020204030204" pitchFamily="34" charset="0"/>
                <a:cs typeface="Times New Roman" panose="02020603050405020304" pitchFamily="18" charset="0"/>
              </a:rPr>
              <a:t>Anti phishing tools administration settings , firewall settings are mainly used for detecting incoming packets.</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In machine learning </a:t>
            </a:r>
            <a:r>
              <a:rPr lang="en-IN" sz="2400" dirty="0">
                <a:ea typeface="Calibri" panose="020F0502020204030204" pitchFamily="34" charset="0"/>
                <a:cs typeface="Times New Roman" panose="02020603050405020304" pitchFamily="18" charset="0"/>
              </a:rPr>
              <a:t>Naive bayes, Decision tree algorithms where used to predict cyber attacks </a:t>
            </a:r>
            <a:endParaRPr lang="en-IN" sz="2400" dirty="0">
              <a:effectLst/>
              <a:ea typeface="Calibri" panose="020F0502020204030204" pitchFamily="34" charset="0"/>
              <a:cs typeface="Times New Roman" panose="02020603050405020304" pitchFamily="18" charset="0"/>
            </a:endParaRPr>
          </a:p>
          <a:p>
            <a:pPr marL="0" indent="0" algn="just">
              <a:buNone/>
            </a:pPr>
            <a:endParaRPr lang="en-US" sz="2400" b="1" u="sng"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83F07-15CC-4480-AD5C-F71CCC830013}"/>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xmlns="" id="{F7CF2E01-4852-4E86-A43A-56B688C146AC}"/>
              </a:ext>
            </a:extLst>
          </p:cNvPr>
          <p:cNvSpPr>
            <a:spLocks noGrp="1"/>
          </p:cNvSpPr>
          <p:nvPr>
            <p:ph idx="1"/>
          </p:nvPr>
        </p:nvSpPr>
        <p:spPr/>
        <p:txBody>
          <a:bodyPr/>
          <a:lstStyle/>
          <a:p>
            <a:r>
              <a:rPr lang="en-US" dirty="0"/>
              <a:t>Existing methods are old techniques which use manual settings which are supported to certain extent to protect from cyber attacks.</a:t>
            </a:r>
          </a:p>
          <a:p>
            <a:r>
              <a:rPr lang="en-US" dirty="0"/>
              <a:t>Most of these methods can not automate process of prediction.</a:t>
            </a:r>
          </a:p>
          <a:p>
            <a:r>
              <a:rPr lang="en-US" dirty="0"/>
              <a:t>Time and resources required for more for handling attacks.</a:t>
            </a:r>
            <a:endParaRPr lang="en-IN" dirty="0"/>
          </a:p>
        </p:txBody>
      </p:sp>
    </p:spTree>
    <p:extLst>
      <p:ext uri="{BB962C8B-B14F-4D97-AF65-F5344CB8AC3E}">
        <p14:creationId xmlns:p14="http://schemas.microsoft.com/office/powerpoint/2010/main" val="2140896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414</TotalTime>
  <Words>2177</Words>
  <Application>Microsoft Office PowerPoint</Application>
  <PresentationFormat>Custom</PresentationFormat>
  <Paragraphs>178</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Malgun Gothic</vt:lpstr>
      <vt:lpstr>Arial</vt:lpstr>
      <vt:lpstr>Boulder</vt:lpstr>
      <vt:lpstr>Calibri</vt:lpstr>
      <vt:lpstr>Calibri Light</vt:lpstr>
      <vt:lpstr>Franklin Gothic Medium</vt:lpstr>
      <vt:lpstr>Impact</vt:lpstr>
      <vt:lpstr>Symbol</vt:lpstr>
      <vt:lpstr>Tahoma</vt:lpstr>
      <vt:lpstr>Times New Roman</vt:lpstr>
      <vt:lpstr>urw-din</vt:lpstr>
      <vt:lpstr>Wingdings</vt:lpstr>
      <vt:lpstr>Retrospect</vt:lpstr>
      <vt:lpstr>              </vt:lpstr>
      <vt:lpstr>Abstract:</vt:lpstr>
      <vt:lpstr>Introduction :</vt:lpstr>
      <vt:lpstr>Objectives : </vt:lpstr>
      <vt:lpstr>PowerPoint Presentation</vt:lpstr>
      <vt:lpstr>PowerPoint Presentation</vt:lpstr>
      <vt:lpstr>PowerPoint Presentation</vt:lpstr>
      <vt:lpstr>Existing System :</vt:lpstr>
      <vt:lpstr>Disadvantages</vt:lpstr>
      <vt:lpstr>Proposed System :</vt:lpstr>
      <vt:lpstr>Advantages</vt:lpstr>
      <vt:lpstr>Software &amp; Hardware Requirements : </vt:lpstr>
      <vt:lpstr>System Architecture:</vt:lpstr>
      <vt:lpstr> Modules Implementation </vt:lpstr>
      <vt:lpstr>PowerPoint Presentation</vt:lpstr>
      <vt:lpstr>CNN Algorithm</vt:lpstr>
      <vt:lpstr>PowerPoint Presentation</vt:lpstr>
      <vt:lpstr>ALGORITHM</vt:lpstr>
      <vt:lpstr>PowerPoint Presentation</vt:lpstr>
      <vt:lpstr>PowerPoint Presentation</vt:lpstr>
      <vt:lpstr>PowerPoint Presentation</vt:lpstr>
      <vt:lpstr>ANALYSIS AND DESIGN Use Case Diagram</vt:lpstr>
      <vt:lpstr>SEQUENCE DIAGRAMS</vt:lpstr>
      <vt:lpstr>Class Diagram</vt:lpstr>
      <vt:lpstr>Activity Diagram</vt:lpstr>
      <vt:lpstr>Conclusion</vt:lpstr>
      <vt:lpstr>Limitation and Future Scope</vt:lpstr>
      <vt:lpstr>Result and Discussion</vt:lpstr>
      <vt:lpstr>Data Set Features</vt:lpstr>
      <vt:lpstr>Dataset Analysis</vt:lpstr>
      <vt:lpstr>Data Input</vt:lpstr>
      <vt:lpstr>Data Input</vt:lpstr>
      <vt:lpstr>Result type of attack</vt:lpstr>
      <vt:lpstr>References: </vt:lpstr>
      <vt:lpstr>Bibliography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TAREESH</cp:lastModifiedBy>
  <cp:revision>146</cp:revision>
  <dcterms:created xsi:type="dcterms:W3CDTF">2021-04-01T07:13:23Z</dcterms:created>
  <dcterms:modified xsi:type="dcterms:W3CDTF">2023-03-18T07:04:36Z</dcterms:modified>
</cp:coreProperties>
</file>