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67" r:id="rId2"/>
    <p:sldId id="316" r:id="rId3"/>
    <p:sldId id="257" r:id="rId4"/>
    <p:sldId id="258" r:id="rId5"/>
    <p:sldId id="259" r:id="rId6"/>
    <p:sldId id="309" r:id="rId7"/>
    <p:sldId id="311" r:id="rId8"/>
    <p:sldId id="312" r:id="rId9"/>
    <p:sldId id="313" r:id="rId10"/>
    <p:sldId id="314" r:id="rId11"/>
    <p:sldId id="315" r:id="rId12"/>
    <p:sldId id="317" r:id="rId13"/>
    <p:sldId id="318" r:id="rId14"/>
    <p:sldId id="310" r:id="rId15"/>
    <p:sldId id="308" r:id="rId16"/>
  </p:sldIdLst>
  <p:sldSz cx="9144000" cy="5143500" type="screen16x9"/>
  <p:notesSz cx="6858000" cy="9144000"/>
  <p:embeddedFontLst>
    <p:embeddedFont>
      <p:font typeface="Catamaran Light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Pathway Gothic One" panose="020B0604020202020204" charset="0"/>
      <p:regular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 pos="451">
          <p15:clr>
            <a:srgbClr val="9AA0A6"/>
          </p15:clr>
        </p15:guide>
        <p15:guide id="4" pos="5309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  <p15:guide id="7" orient="horz" pos="514">
          <p15:clr>
            <a:srgbClr val="9AA0A6"/>
          </p15:clr>
        </p15:guide>
        <p15:guide id="8" orient="horz" pos="17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0CEA27-7BCC-47CC-A7D0-81815635E8E6}">
  <a:tblStyle styleId="{C90CEA27-7BCC-47CC-A7D0-81815635E8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1358" autoAdjust="0"/>
  </p:normalViewPr>
  <p:slideViewPr>
    <p:cSldViewPr snapToGrid="0">
      <p:cViewPr varScale="1">
        <p:scale>
          <a:sx n="100" d="100"/>
          <a:sy n="100" d="100"/>
        </p:scale>
        <p:origin x="1075" y="58"/>
      </p:cViewPr>
      <p:guideLst>
        <p:guide orient="horz" pos="1512"/>
        <p:guide pos="2880"/>
        <p:guide pos="451"/>
        <p:guide pos="5309"/>
        <p:guide orient="horz" pos="340"/>
        <p:guide orient="horz" pos="2900"/>
        <p:guide orient="horz" pos="514"/>
        <p:guide orient="horz" pos="17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529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09764f90f_0_4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09764f90f_0_4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56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09764f90f_0_2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09764f90f_0_2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84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9764f90f_0_2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9764f90f_0_2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178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09764f90f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09764f90f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0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09764f90f_0_5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09764f90f_0_5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RCNN The Region-based Convolutional Network method (RCNN) is a combination of region proposals with Convolution Neural Networks (CNNs). R-CNN helps in </a:t>
            </a:r>
            <a:r>
              <a:rPr lang="en-US" dirty="0" err="1"/>
              <a:t>localising</a:t>
            </a:r>
            <a:r>
              <a:rPr lang="en-US" dirty="0"/>
              <a:t> objects with a deep network and training a high-capacity model with only a small quantity of annotated detection.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Fast Region-Based Convolutional Network method or Fast R-CNN is a training algorithm for object detection. This algorithm mainly fixes the disadvantages of R-CNN, while improving on their speed and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Faster R-CNN is an object detection algorithm that is similar to R-CNN. This algorithm </a:t>
            </a:r>
            <a:r>
              <a:rPr lang="en-US" dirty="0" err="1"/>
              <a:t>utilises</a:t>
            </a:r>
            <a:r>
              <a:rPr lang="en-US" dirty="0"/>
              <a:t> the Region Proposal Network (RPN) that shares full-image convolutional features with the detection network in a cost-effective manner than R-CNN and Fast R-CNN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Region-based Fully Convolutional Networks or R-FCN is a region-based detector for object detection. Unlike other region-based detectors that apply a costly per-region </a:t>
            </a:r>
            <a:r>
              <a:rPr lang="en-US" dirty="0" err="1"/>
              <a:t>subnetwork</a:t>
            </a:r>
            <a:r>
              <a:rPr lang="en-US" dirty="0"/>
              <a:t> such as Fast R-CNN or Faster R-CNN, this region-based detector is fully convolutional with almost all computation shared on the entire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09764f90f_0_6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09764f90f_0_6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the operating system and the software programming for controlling the sensors and the image processing will be shown as follows.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Raspbian is the official distribution of Raspberry Pi. Based on Debian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Opencv</a:t>
            </a:r>
            <a:r>
              <a:rPr lang="en-US" dirty="0"/>
              <a:t> is an </a:t>
            </a:r>
            <a:r>
              <a:rPr lang="en-US" dirty="0" err="1"/>
              <a:t>opensource</a:t>
            </a:r>
            <a:r>
              <a:rPr lang="en-US" dirty="0"/>
              <a:t> library for image processing in which it is free and customized with large number of commands and can be integrated in c language and python language.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Tensorflow is a library that can be used for training the dataset using the previous object detection </a:t>
            </a:r>
            <a:r>
              <a:rPr lang="en-US" dirty="0" err="1"/>
              <a:t>nural</a:t>
            </a:r>
            <a:r>
              <a:rPr lang="en-US" dirty="0"/>
              <a:t> network and can be added as library for detection in c and </a:t>
            </a:r>
            <a:r>
              <a:rPr lang="en-US"/>
              <a:t>python language.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261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48596215a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48596215a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6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2" hasCustomPrompt="1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3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5" hasCustomPrompt="1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6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7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8" hasCustomPrompt="1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9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3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4" hasCustomPrompt="1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5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6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7" hasCustomPrompt="1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 idx="1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ctrTitle" idx="2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3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ctrTitle" idx="4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5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ctrTitle" idx="6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7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ctrTitle" idx="8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9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ctrTitle" idx="13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4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ctrTitle" idx="15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2">
  <p:cSld name="CUSTOM_3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60" r:id="rId5"/>
    <p:sldLayoutId id="2147483668" r:id="rId6"/>
    <p:sldLayoutId id="2147483669" r:id="rId7"/>
    <p:sldLayoutId id="2147483677" r:id="rId8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9612" y="666750"/>
            <a:ext cx="75438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Pathway Gothic One"/>
                <a:cs typeface="Times New Roman" pitchFamily="18" charset="0"/>
                <a:sym typeface="Pathway Gothic One"/>
              </a:rPr>
              <a:t>Graduation Project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Pathway Gothic One"/>
                <a:cs typeface="Times New Roman" pitchFamily="18" charset="0"/>
                <a:sym typeface="Pathway Gothic One"/>
              </a:rPr>
            </a:b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Pathway Gothic One"/>
              <a:cs typeface="Times New Roman" pitchFamily="18" charset="0"/>
              <a:sym typeface="Pathway Gothic On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54306" y="3005642"/>
            <a:ext cx="4367840" cy="1933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Prepared By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Tarek Adel Ali </a:t>
            </a:r>
            <a:r>
              <a:rPr lang="en-US" dirty="0" err="1">
                <a:solidFill>
                  <a:schemeClr val="tx1"/>
                </a:solidFill>
              </a:rPr>
              <a:t>Badee</a:t>
            </a:r>
            <a:r>
              <a:rPr lang="en-US" dirty="0">
                <a:solidFill>
                  <a:schemeClr val="tx1"/>
                </a:solidFill>
              </a:rPr>
              <a:t>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 Anthony </a:t>
            </a:r>
            <a:r>
              <a:rPr lang="en-US" dirty="0" err="1">
                <a:solidFill>
                  <a:schemeClr val="tx1"/>
                </a:solidFill>
              </a:rPr>
              <a:t>Albeir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Abdullah Ismail Abdo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Yahia </a:t>
            </a:r>
            <a:r>
              <a:rPr lang="en-US" dirty="0" err="1">
                <a:solidFill>
                  <a:schemeClr val="tx1"/>
                </a:solidFill>
              </a:rPr>
              <a:t>tarek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roushdy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0565" y="2281238"/>
            <a:ext cx="7543800" cy="58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Smart Home </a:t>
            </a:r>
          </a:p>
        </p:txBody>
      </p:sp>
      <p:pic>
        <p:nvPicPr>
          <p:cNvPr id="1026" name="Picture 2" descr="C:\Users\Anthony\OneDrive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724" y="231121"/>
            <a:ext cx="1878947" cy="690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E2A3-BADA-ADCC-CB23-828CC0FC2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Guest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111D8-554E-9553-4B8E-FDE46A69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339315"/>
            <a:ext cx="455168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290C-FE15-BC25-1AC9-4FD8241A6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Keypad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E5C4-CDA5-BC38-C44D-AC3FE176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49680" y="1005840"/>
            <a:ext cx="524256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9522-1596-6278-2A52-0EE76511F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What we Face  in code problems  </a:t>
            </a:r>
            <a:b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6A64-F8A5-8F40-31DA-A650D48F5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make Bluetooth receive string </a:t>
            </a:r>
          </a:p>
          <a:p>
            <a:r>
              <a:rPr lang="en-US" dirty="0"/>
              <a:t>Using DC motor &amp; Servo </a:t>
            </a:r>
          </a:p>
          <a:p>
            <a:r>
              <a:rPr lang="en-US" dirty="0"/>
              <a:t>Make home response </a:t>
            </a:r>
          </a:p>
          <a:p>
            <a:r>
              <a:rPr lang="en-US" dirty="0"/>
              <a:t>Checking the temp to use Fane or AC </a:t>
            </a:r>
          </a:p>
          <a:p>
            <a:r>
              <a:rPr lang="en-US" dirty="0"/>
              <a:t>Choosing right pins to avoid interfacing between sharing components </a:t>
            </a:r>
          </a:p>
          <a:p>
            <a:r>
              <a:rPr lang="en-US" dirty="0"/>
              <a:t>Using timers in right ways </a:t>
            </a:r>
          </a:p>
          <a:p>
            <a:r>
              <a:rPr lang="en-US" dirty="0"/>
              <a:t>Using EEPROM to store and read data from it </a:t>
            </a:r>
          </a:p>
        </p:txBody>
      </p:sp>
    </p:spTree>
    <p:extLst>
      <p:ext uri="{BB962C8B-B14F-4D97-AF65-F5344CB8AC3E}">
        <p14:creationId xmlns:p14="http://schemas.microsoft.com/office/powerpoint/2010/main" val="195358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C023-91AA-1EE3-C1FC-E6C6C0849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C6C1-65ED-D1B1-9E08-40F5A7FD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635" y="1386839"/>
            <a:ext cx="7710600" cy="21793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Anthony (Led &amp; buzzer &amp;Button  drivers)</a:t>
            </a:r>
          </a:p>
          <a:p>
            <a:r>
              <a:rPr lang="en-US" dirty="0">
                <a:solidFill>
                  <a:schemeClr val="tx1"/>
                </a:solidFill>
              </a:rPr>
              <a:t>Yahia (keypad &amp; temp drivers)</a:t>
            </a:r>
          </a:p>
          <a:p>
            <a:r>
              <a:rPr lang="en-US" dirty="0">
                <a:solidFill>
                  <a:schemeClr val="tx1"/>
                </a:solidFill>
              </a:rPr>
              <a:t>Abdullah (DC motor &amp; EEPROM &amp; Servo drivers )</a:t>
            </a:r>
          </a:p>
          <a:p>
            <a:r>
              <a:rPr lang="en-US" dirty="0">
                <a:solidFill>
                  <a:schemeClr val="tx1"/>
                </a:solidFill>
              </a:rPr>
              <a:t>Tarek (Bluetooth &amp; Dimmer &amp; </a:t>
            </a:r>
            <a:r>
              <a:rPr lang="en-US">
                <a:solidFill>
                  <a:schemeClr val="tx1"/>
                </a:solidFill>
              </a:rPr>
              <a:t>LCD &amp; </a:t>
            </a:r>
            <a:r>
              <a:rPr lang="en-US" dirty="0">
                <a:solidFill>
                  <a:schemeClr val="tx1"/>
                </a:solidFill>
              </a:rPr>
              <a:t>Implementing project in </a:t>
            </a:r>
            <a:r>
              <a:rPr lang="en-US" dirty="0" err="1">
                <a:solidFill>
                  <a:schemeClr val="tx1"/>
                </a:solidFill>
              </a:rPr>
              <a:t>main.c</a:t>
            </a:r>
            <a:r>
              <a:rPr lang="en-US" dirty="0">
                <a:solidFill>
                  <a:schemeClr val="tx1"/>
                </a:solidFill>
              </a:rPr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53340" y="4354172"/>
            <a:ext cx="5867400" cy="7289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5653" y="242122"/>
            <a:ext cx="7617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3600" dirty="0">
                <a:solidFill>
                  <a:schemeClr val="tx1"/>
                </a:solidFill>
              </a:rPr>
              <a:t>Software App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nthony\OneDrive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437" y="1409861"/>
            <a:ext cx="2532323" cy="121145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3EC06A-B3CD-3F2E-951F-880695CBF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790" y="1409861"/>
            <a:ext cx="224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>
            <a:spLocks noGrp="1"/>
          </p:cNvSpPr>
          <p:nvPr>
            <p:ph type="title"/>
          </p:nvPr>
        </p:nvSpPr>
        <p:spPr>
          <a:xfrm>
            <a:off x="2094355" y="1850250"/>
            <a:ext cx="4955291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B9BA-A030-FE84-022A-CFF8F7350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43091-4FC6-DF32-F1C3-CEEC905E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5" y="1546860"/>
            <a:ext cx="6721467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199" y="827443"/>
            <a:ext cx="8229600" cy="74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hway Gothic One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athway Gothic One"/>
                <a:ea typeface="Pathway Gothic One"/>
                <a:cs typeface="Pathway Gothic One"/>
                <a:sym typeface="Pathway Gothic One"/>
              </a:rPr>
              <a:t>Definition</a:t>
            </a:r>
            <a:r>
              <a:rPr kumimoji="0" lang="en-US" sz="3600" b="1" i="0" u="none" strike="noStrike" kern="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athway Gothic One"/>
                <a:ea typeface="Pathway Gothic One"/>
                <a:cs typeface="Pathway Gothic One"/>
                <a:sym typeface="Pathway Gothic One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0451" y="1030777"/>
            <a:ext cx="8382000" cy="373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04800" algn="just">
              <a:buClr>
                <a:schemeClr val="dk1"/>
              </a:buClr>
              <a:buSzPts val="1200"/>
              <a:defRPr/>
            </a:pPr>
            <a:r>
              <a:rPr lang="en-US" sz="2400" dirty="0">
                <a:solidFill>
                  <a:schemeClr val="tx1"/>
                </a:solidFill>
              </a:rPr>
              <a:t>• it is a popular project nowadays, it is a very comfortable application for humans, it aims to convert any thing around to be controllable and smart.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PT Sans"/>
              <a:cs typeface="Times New Roman" pitchFamily="18" charset="0"/>
              <a:sym typeface="PT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91440"/>
            <a:ext cx="271041" cy="37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60494E-6 L 0.06059 1.60494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0960" y="612877"/>
            <a:ext cx="6961517" cy="616388"/>
          </a:xfrm>
        </p:spPr>
        <p:txBody>
          <a:bodyPr/>
          <a:lstStyle/>
          <a:p>
            <a:pPr algn="ctr"/>
            <a:r>
              <a:rPr lang="en-US" sz="3600" dirty="0"/>
              <a:t>requirement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91706" y="1229265"/>
            <a:ext cx="6245524" cy="361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>
              <a:buClr>
                <a:schemeClr val="dk1"/>
              </a:buClr>
              <a:buSzPts val="1400"/>
              <a:defRPr/>
            </a:pPr>
            <a:r>
              <a:rPr lang="en-US" sz="2400" dirty="0">
                <a:solidFill>
                  <a:schemeClr val="tx1"/>
                </a:solidFill>
              </a:rPr>
              <a:t> ❑ Remoted controlled by mobile or lab top.</a:t>
            </a:r>
          </a:p>
          <a:p>
            <a:pPr marL="457200" lvl="0" indent="-342900">
              <a:buClr>
                <a:schemeClr val="dk1"/>
              </a:buClr>
              <a:buSzPts val="1400"/>
              <a:defRPr/>
            </a:pPr>
            <a:r>
              <a:rPr lang="en-US" sz="2400" dirty="0">
                <a:solidFill>
                  <a:schemeClr val="tx1"/>
                </a:solidFill>
              </a:rPr>
              <a:t>❑ The controllable things are 6 lamps “5 on/off lamps, one dimming lamp”, door, air-condition according to the ambient temperature. </a:t>
            </a:r>
          </a:p>
          <a:p>
            <a:pPr marL="457200" lvl="0" indent="-342900">
              <a:buClr>
                <a:schemeClr val="dk1"/>
              </a:buClr>
              <a:buSzPts val="1400"/>
              <a:defRPr/>
            </a:pPr>
            <a:r>
              <a:rPr lang="en-US" sz="2400" dirty="0">
                <a:solidFill>
                  <a:schemeClr val="tx1"/>
                </a:solidFill>
              </a:rPr>
              <a:t>❑ Login system admin and user “admin is remoted only”. </a:t>
            </a:r>
            <a:endParaRPr lang="en-US" sz="24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7" name="Google Shape;3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27521" y="563076"/>
            <a:ext cx="2110100" cy="45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81305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❑ Usernames and password must be kept into memory even if the system is powered off.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❑ If admin or any user or passwords are entered wrong more than 3 trial, the system must break down and fire alarm until reset.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❑ Admin and user can access to all applies except user cannot control the door opening.</a:t>
            </a:r>
            <a:endParaRPr lang="en-US" sz="2400" dirty="0">
              <a:solidFill>
                <a:schemeClr val="tx1"/>
              </a:solidFill>
              <a:latin typeface="Pathway Gothic On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4">
            <a:extLst>
              <a:ext uri="{FF2B5EF4-FFF2-40B4-BE49-F238E27FC236}">
                <a16:creationId xmlns:a16="http://schemas.microsoft.com/office/drawing/2014/main" id="{A2841E36-75AC-4C76-A6D5-F4950604D300}"/>
              </a:ext>
            </a:extLst>
          </p:cNvPr>
          <p:cNvSpPr txBox="1">
            <a:spLocks/>
          </p:cNvSpPr>
          <p:nvPr/>
        </p:nvSpPr>
        <p:spPr>
          <a:xfrm>
            <a:off x="68023" y="505225"/>
            <a:ext cx="5553986" cy="342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LCD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keypad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EEPROM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Bluetooth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LEDs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Temperature Sensor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DC motor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Motor Driver 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Servo Motor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Jumpers  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Breadboard </a:t>
            </a:r>
          </a:p>
          <a:p>
            <a:pPr marL="457200" lvl="0" indent="-342900">
              <a:buClr>
                <a:schemeClr val="dk1"/>
              </a:buClr>
              <a:buSzPts val="14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0" y="614363"/>
            <a:ext cx="91440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chemeClr val="tx1"/>
                </a:solidFill>
              </a:rPr>
              <a:t>What we used in our code 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0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2A15045-1E22-91E2-0572-A71A6FD2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6" y="674725"/>
            <a:ext cx="2573973" cy="1301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608AF2-AE0B-D2A9-0A5B-77D99714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94" y="486764"/>
            <a:ext cx="2125026" cy="1870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4E7ACD-6053-09ED-71C3-7C907EB4A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907" y="486764"/>
            <a:ext cx="2286953" cy="1677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FA463B-7EF8-190A-C219-AA35FB5C7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654" y="2892777"/>
            <a:ext cx="1730691" cy="18910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FBA10A-161E-A313-308E-CB554C7E5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089" y="2892777"/>
            <a:ext cx="1984587" cy="14884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9D18EE-5EB4-D39F-91E9-051D82385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97" y="2893059"/>
            <a:ext cx="2650693" cy="17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E0D8-2662-A5DB-7688-4379F77D4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Selcet</a:t>
            </a:r>
            <a:r>
              <a:rPr lang="en-US" dirty="0"/>
              <a:t>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94440-B2E7-3B9A-709E-61A34CD0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59134" y="828832"/>
            <a:ext cx="2907983" cy="38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6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72CD-681C-A132-E204-F1DE79037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A6970-7865-70CB-B546-0D0E3B55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23624" y="522442"/>
            <a:ext cx="3540445" cy="47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3661</TotalTime>
  <Words>568</Words>
  <Application>Microsoft Office PowerPoint</Application>
  <PresentationFormat>On-screen Show (16:9)</PresentationFormat>
  <Paragraphs>69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Pathway Gothic One</vt:lpstr>
      <vt:lpstr>Livvic</vt:lpstr>
      <vt:lpstr>Arial</vt:lpstr>
      <vt:lpstr>Fira Sans Extra Condensed Medium</vt:lpstr>
      <vt:lpstr>PT Sans</vt:lpstr>
      <vt:lpstr>Catamaran Light</vt:lpstr>
      <vt:lpstr>Town Planning</vt:lpstr>
      <vt:lpstr>PowerPoint Presentation</vt:lpstr>
      <vt:lpstr>Project</vt:lpstr>
      <vt:lpstr>PowerPoint Presentation</vt:lpstr>
      <vt:lpstr>requirement</vt:lpstr>
      <vt:lpstr>PowerPoint Presentation</vt:lpstr>
      <vt:lpstr>PowerPoint Presentation</vt:lpstr>
      <vt:lpstr>PowerPoint Presentation</vt:lpstr>
      <vt:lpstr>   Selcet Mode</vt:lpstr>
      <vt:lpstr>Admin Mode</vt:lpstr>
      <vt:lpstr>Guest Mode</vt:lpstr>
      <vt:lpstr>Keypad Mode</vt:lpstr>
      <vt:lpstr>What we Face  in code problems   </vt:lpstr>
      <vt:lpstr>Tasks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Tarek Adel Ali</cp:lastModifiedBy>
  <cp:revision>49</cp:revision>
  <dcterms:modified xsi:type="dcterms:W3CDTF">2022-11-10T11:01:13Z</dcterms:modified>
</cp:coreProperties>
</file>