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77" r:id="rId6"/>
    <p:sldId id="284" r:id="rId7"/>
    <p:sldId id="285" r:id="rId8"/>
    <p:sldId id="287" r:id="rId9"/>
    <p:sldId id="286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91" r:id="rId18"/>
    <p:sldId id="292" r:id="rId19"/>
    <p:sldId id="288" r:id="rId20"/>
    <p:sldId id="294" r:id="rId21"/>
    <p:sldId id="295" r:id="rId22"/>
    <p:sldId id="296" r:id="rId23"/>
    <p:sldId id="297" r:id="rId24"/>
    <p:sldId id="303" r:id="rId25"/>
    <p:sldId id="302" r:id="rId26"/>
    <p:sldId id="301" r:id="rId27"/>
    <p:sldId id="289" r:id="rId28"/>
    <p:sldId id="299" r:id="rId29"/>
    <p:sldId id="298" r:id="rId30"/>
    <p:sldId id="300" r:id="rId31"/>
    <p:sldId id="293" r:id="rId32"/>
    <p:sldId id="304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09C84-CF73-45C9-985E-4548C3338E3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100B-C395-473D-9CF3-B6976DDF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384E-4F6D-B9D0-216C-B45EFF8A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9A84C-BDDE-5B17-F160-C8AC7F190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5741F-3B0F-2D64-45F0-F5212C438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989E-1CFC-68D9-CBE4-067A8D94B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51A9E-28C9-8CA5-4E6A-E0A3D9E6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A0E2-65FD-4DA5-6A69-8BFEDB764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150A5-7D60-EA97-6E72-3B30FF2B0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F38A-3446-4C63-B5F4-5FD99D799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65CA-E020-3ECA-EFBF-AE0225FC6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5B1FB-7118-440C-C7C8-E7724EF4C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B9AB4-0DCD-559D-7D15-01FC0AE3A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5DC7-EEA1-30D1-9B02-05DA78792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815A8-9594-83BC-CD0F-ED026012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0BFEB-C6AE-450B-A811-8FF4657C8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2D070-4CEA-822A-D5F8-697C62F12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4D6A-E946-0A7C-0E6E-EB5D6F16E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6832A-5551-1F88-179D-05D4E056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E3F62-7860-B1C0-DAA0-95FA567C3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770C5-B93F-55B8-9D67-AD3FD7017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82C23-311A-DEE5-7541-C91675701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1780-A0AC-B237-359B-1CCD0B94C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94AA-BABF-280C-A183-677257DAD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45F1C-9B21-8056-63C8-8EE845B3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4AE3-4C2D-4BC4-A42C-CEB76AE6C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9529-D205-3A6A-57A4-2C3E0D1DE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044B9-46AB-5645-DD44-97B4E2715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AC9BA-8880-E3CD-AA9F-F7FDD0E56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14AAC-B4F6-88B2-C3BA-2C40448AB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85C7-C724-B295-4E2C-B81FC74D5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2D34D2-2018-E51A-AA57-77C5483A8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FA824-39FC-C4AE-677D-67812914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FD85-C5E2-A1A1-38CB-414AFE5CC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0F046-417F-914B-AF34-29A8BFC4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33871-A33A-2F74-E6B8-1CFF8650C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361F5D-7484-CFF9-C5C9-9A3858C0C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225F-9979-6026-D94E-762B135BC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898D-6F5E-C5E7-2DEC-FF286AC5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4497-68FC-4517-FB46-325AC223D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EEBD5-3FB9-45B9-D9E1-A555F7C47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3227-EBFB-1966-637C-346955BD4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8709-91DB-EA4F-C564-4DEBE4704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4BB9E-E4AF-9E80-620B-4403580CE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C08C2-568E-11F9-8286-FBE492B1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9F02-4DA3-DB2F-B8A4-75E701E2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6F04-F07D-77C9-D851-50778534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434BD-7A4F-77E5-EE24-64129D542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A5D22-9583-FD82-5179-9460A759F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166-44DC-A4D3-4F26-0EF33F6BA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4BDC-A7A9-7F9C-099E-8609F74A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A9B5C7-C6C1-503D-68D3-7C6622C2A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EA828-EAFB-F301-CE36-354505372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4C01-A018-74F9-6650-6A72EC3DF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3100B-C395-473D-9CF3-B6976DDF05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A08F-0DCA-9A67-BEDE-FEA975F5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27B27-5052-BBE3-3B31-036CBE44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E804-89EC-C32F-4676-B2E44F8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F955-C2D4-488C-B373-BC16CD02E68D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77DB-0E49-800B-7553-4025A2B3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D5C2-97A3-C345-C4C3-BDB99EB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81C2-B5EF-CDA4-A0C2-E71CB4E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D4045-E71F-039E-9832-877FC640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F2B0-63F5-87D2-0D08-AC362C8F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E216-B844-4EDD-B421-174D7838E9A0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3552-9214-D440-F448-00E62AA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5B26-9739-BBBB-10E3-F4DADB52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C1C2E-AF16-9E8F-965E-D267A11C6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9F66D-AD37-7407-444A-7F87CF869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36CF-1C90-09E3-CBBB-4543183B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5CA5-BFA6-487D-8A6D-149BD7E06A0E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7107-4431-1F18-A4BC-A08ADBC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FD13-FB18-2B87-61DE-FAB8C02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10F7-0B5B-5B93-6523-3D6E2F8D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9F37-28B8-9330-4EF6-1B573261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19FF-D80D-6255-B103-4913E846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750E-637C-4B89-B804-1F7FEEA406C0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4351-15C5-F0A1-F62E-AA1CD5E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1BEB-C8BF-19C1-8489-51215DC1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3B9-E271-94F7-DC0E-4F858CD9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DC47-05DB-36EB-EDBA-34048AD8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D061-FF51-B398-2960-9B5E5EA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A1D-BD53-48A7-A58A-3D0142BA993F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6F91-FDF4-3D9E-BB18-AB2AA962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3425-EA6D-B93C-945B-4E169CE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A9D-89CF-A264-D795-7B3A268F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D1E4-A5F7-745A-5A0B-146EBA7E0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0B7D2-47C8-674E-BA25-E55264B8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1B82-18C7-D81E-7D03-54AE8703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F4E-E856-4611-BFB3-7C921344C3E4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FAD9E-90AA-F18D-6929-DFC8F106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1E99-2492-1740-8316-A0EE8903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5124-8F9B-3F33-F189-11BC63E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0A91-9B4E-906F-FF42-43CF88C8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D8FE6-D3A0-838B-4F96-83D27D22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6957-7DF7-C1C1-CF42-1582DC155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C0B83-C429-22E6-B839-35BA8BD6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826A-1B5E-BDD2-B546-79CE9362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A189-3E5B-457A-B8DA-4445C44D692C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A8EC6-5367-0119-7F86-7522242F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5559A-A6AE-74EC-A2DF-BE7B07D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F3E2-D186-3985-547C-35B4D0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BE7B8-63B0-E1DB-C24F-A4996652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1F6C-CA59-482B-A361-08DE131D948B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7B19-D32A-E9E4-8E55-E7442CB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9A53-4D8B-CC06-6C11-524A18F6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494CE-E61C-2F18-FE9B-60A4866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97E9-9207-4C1C-BDE5-B24E6EEB7A74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5ED96-E045-9F62-06C9-4FC7C179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61EA3-3293-02EC-F7EA-A3E59540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1E3D-0979-03BB-A5EC-9F145959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A035-18E0-38D5-5AA2-20CCB84E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CF49D-1CB7-4CB1-3EEC-4D9988294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AA3E-7DA2-6FA5-8382-81D6D7B8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70B-88CF-40BE-A277-B8EE9F8110E4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9DE41-C6EA-1A32-4C71-141E9E6A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D35B-D426-85C2-C00F-BDB2CFA6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7972-5C06-BEDC-0D1A-054DC28C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93C9-DD0D-34BD-F3CA-D1BB81880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41AA-B36C-4B6E-F0E0-06C9A23F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EB35-7999-2952-9D66-9D4B80D6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2A58-71DA-4DC0-BFA1-6452E2630896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AA54-6669-CCE7-8341-892554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B44F-2D0C-DD7D-7250-590D7D95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E2455-4A49-EE14-3CED-05F183E8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1CB3B-9BBF-6D5D-3F65-2D7A7916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EB50-58F2-A8FC-407C-BD08EF1FB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F544D-400A-4B83-B434-42A637E3380E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1ABF-8DF6-F852-A921-6675CA729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90D1-CE83-FE71-0CD0-EEB4F40E9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F09FD-B2D6-45C4-85A7-0A14412C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7969-471B-ED99-262E-95B124D3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755" y="1160055"/>
            <a:ext cx="999449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SystemVerilog Lab 3</a:t>
            </a:r>
            <a:br>
              <a:rPr lang="en-US" sz="4400" b="1" dirty="0"/>
            </a:br>
            <a:r>
              <a:rPr lang="en-US" sz="3600" dirty="0"/>
              <a:t>Single-Cycle Processor Part 2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3ECD-5355-B168-47B7-18A925C9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8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200" i="1" dirty="0"/>
              <a:t>Computer Architecture and Assembly Language – Fall 2024</a:t>
            </a:r>
          </a:p>
          <a:p>
            <a:endParaRPr lang="en-US" dirty="0"/>
          </a:p>
          <a:p>
            <a:r>
              <a:rPr lang="en-US" b="1" dirty="0"/>
              <a:t>By:</a:t>
            </a:r>
          </a:p>
          <a:p>
            <a:r>
              <a:rPr lang="en-US" dirty="0"/>
              <a:t>Eng. Alaa Mohamed – Eng. Mohamed Ali</a:t>
            </a:r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1789446B-EEC3-41D1-801D-E3FBE2F6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857E-027F-3041-D60E-169766F5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9A0D-DF28-E045-5245-2A6E480E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3B37F7-1945-0471-20A5-089E42A6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36" y="4411505"/>
            <a:ext cx="8334527" cy="2081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17C881-D55D-11EC-7220-DFB89961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Extender: Immediate Src2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0D1C-FB96-3064-A463-CE13D95C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5E3984B2-E83B-BD66-774C-C2A78AFCE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CA002-FC3F-C4D6-6077-6D9D5B012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78" y="1460090"/>
            <a:ext cx="7300452" cy="2722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0DD15-1E00-1BA6-9514-D06F29E7DBB7}"/>
              </a:ext>
            </a:extLst>
          </p:cNvPr>
          <p:cNvSpPr txBox="1"/>
          <p:nvPr/>
        </p:nvSpPr>
        <p:spPr>
          <a:xfrm>
            <a:off x="1709604" y="49045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3C63-D5A2-8D36-56E5-27148E5C3618}"/>
              </a:ext>
            </a:extLst>
          </p:cNvPr>
          <p:cNvSpPr txBox="1"/>
          <p:nvPr/>
        </p:nvSpPr>
        <p:spPr>
          <a:xfrm>
            <a:off x="1709604" y="53976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0E79D-582E-0B36-1E0F-6572D54C8C82}"/>
              </a:ext>
            </a:extLst>
          </p:cNvPr>
          <p:cNvSpPr txBox="1"/>
          <p:nvPr/>
        </p:nvSpPr>
        <p:spPr>
          <a:xfrm>
            <a:off x="1709604" y="585711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234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3F721-7CFB-3F2B-6AC7-5B0572FF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76A8-926F-41CA-8672-928F1AA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F2AE-DAF3-A1D5-7FCE-95B6528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856E8A54-BD2B-A21F-84B6-752F9748A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5902D-B8BD-2922-5519-E2975B5F6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862F39-83ED-E087-341F-BD16EE1F1836}"/>
              </a:ext>
            </a:extLst>
          </p:cNvPr>
          <p:cNvSpPr/>
          <p:nvPr/>
        </p:nvSpPr>
        <p:spPr>
          <a:xfrm>
            <a:off x="4748981" y="3888298"/>
            <a:ext cx="1961535" cy="18045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67EF-86D3-C0F7-161F-D8F228EA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D1C8-FC05-A820-F1F1-2992AEEF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Specs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FAB4-4072-FBCE-304D-C04A738E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4FEF7AB8-86C2-6D03-4C86-F9AFB4C38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92C5-E5D9-6F6C-2E21-CC66613B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857271" cy="4895852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400"/>
              </a:spcAft>
            </a:pPr>
            <a:r>
              <a:rPr lang="en-US" dirty="0"/>
              <a:t>Contains fifteen 32-bit register (2D array).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Read operation is done </a:t>
            </a:r>
            <a:r>
              <a:rPr lang="en-US" dirty="0" err="1"/>
              <a:t>combinationally</a:t>
            </a:r>
            <a:r>
              <a:rPr lang="en-US" dirty="0"/>
              <a:t>, while write operation is done at the rising edge of the clock.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Input ports: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 err="1"/>
              <a:t>clk</a:t>
            </a:r>
            <a:endParaRPr lang="en-US" dirty="0"/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A1: read address 1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A2: read address 2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A3: write address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WD3: write data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WE3: write enable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R15: special for reading PC+8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8D9275-DFAD-010A-A30F-BE29E7E2E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43" y="2827416"/>
            <a:ext cx="3508357" cy="35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A2B0C-791E-18CD-C719-B03F6716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65B1-FA1B-9103-EC75-889095E8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Specs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590E2-0BAD-6FEE-E16E-075D2A10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6F88EFF2-4CDB-26D1-4AA5-D29E8C10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E3C705-4847-0BE1-CC76-0D09FC26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857271" cy="4895852"/>
          </a:xfrm>
        </p:spPr>
        <p:txBody>
          <a:bodyPr>
            <a:normAutofit/>
          </a:bodyPr>
          <a:lstStyle/>
          <a:p>
            <a:pPr algn="just">
              <a:spcAft>
                <a:spcPts val="400"/>
              </a:spcAft>
            </a:pPr>
            <a:r>
              <a:rPr lang="en-US" dirty="0"/>
              <a:t>Contains fifteen 32-bit register (2D array).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Read operation is done </a:t>
            </a:r>
            <a:r>
              <a:rPr lang="en-US" dirty="0" err="1"/>
              <a:t>combinationally</a:t>
            </a:r>
            <a:r>
              <a:rPr lang="en-US" dirty="0"/>
              <a:t>, while write operation is done at the rising edge of the clock.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Output ports: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RD1: read data 1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RD2: read data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72A88-74AB-0E48-124D-3671AC43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43" y="2827416"/>
            <a:ext cx="3508357" cy="35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98C-BDE9-A67E-917B-3EFB10D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Sub-Modules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B20A-4794-EE68-AF12-7D6ADBA3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8781" cy="4351338"/>
          </a:xfrm>
        </p:spPr>
        <p:txBody>
          <a:bodyPr/>
          <a:lstStyle/>
          <a:p>
            <a:pPr algn="just"/>
            <a:r>
              <a:rPr lang="en-US" dirty="0"/>
              <a:t>A design can use multiple submodules or a module multiple times. </a:t>
            </a:r>
          </a:p>
          <a:p>
            <a:pPr algn="just"/>
            <a:r>
              <a:rPr lang="en-US" dirty="0"/>
              <a:t>Using a module in another is called “instantiation”. </a:t>
            </a:r>
          </a:p>
          <a:p>
            <a:pPr algn="just"/>
            <a:r>
              <a:rPr lang="en-US" dirty="0"/>
              <a:t>To use a module inside another, it should be explicitly instantiated.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46B93-0543-E45E-E417-08DFC567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12F1A-AC31-E8F6-2A57-2320CBA0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16" y="3429000"/>
            <a:ext cx="6390968" cy="3241139"/>
          </a:xfrm>
          <a:prstGeom prst="rect">
            <a:avLst/>
          </a:prstGeom>
        </p:spPr>
      </p:pic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2B7182E2-31DA-C45B-12C1-472CABF4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064-9085-DC9B-4472-FAFFA100F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5B0-F852-1443-7C5F-FE07433D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Sub-Modules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A8F4-3D60-5267-7407-2BCBB942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8781" cy="4530725"/>
          </a:xfrm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dirty="0"/>
              <a:t>To instantiate a module, two things have to be clearly specified: </a:t>
            </a:r>
          </a:p>
          <a:p>
            <a:pPr lvl="1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dirty="0"/>
              <a:t>Module’s ports </a:t>
            </a:r>
          </a:p>
          <a:p>
            <a:pPr lvl="1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dirty="0"/>
              <a:t>Module’s parameters (considered as default if not specified) </a:t>
            </a:r>
          </a:p>
          <a:p>
            <a:pPr algn="just">
              <a:spcAft>
                <a:spcPts val="400"/>
              </a:spcAft>
            </a:pPr>
            <a:r>
              <a:rPr lang="en-US" b="1" dirty="0"/>
              <a:t>Named Assignment </a:t>
            </a:r>
            <a:r>
              <a:rPr lang="en-US" dirty="0"/>
              <a:t>format:</a:t>
            </a:r>
          </a:p>
          <a:p>
            <a:pPr lvl="1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onsolas" panose="020B0609020204030204" pitchFamily="49" charset="0"/>
              </a:rPr>
              <a:t>Module_name</a:t>
            </a:r>
            <a:r>
              <a:rPr lang="en-US" sz="2000" dirty="0">
                <a:latin typeface="Consolas" panose="020B0609020204030204" pitchFamily="49" charset="0"/>
              </a:rPr>
              <a:t> #(parameter_value) </a:t>
            </a:r>
            <a:r>
              <a:rPr lang="en-US" sz="2000" dirty="0" err="1">
                <a:latin typeface="Consolas" panose="020B0609020204030204" pitchFamily="49" charset="0"/>
              </a:rPr>
              <a:t>instance_name</a:t>
            </a:r>
            <a:r>
              <a:rPr lang="en-US" sz="2000" dirty="0">
                <a:latin typeface="Consolas" panose="020B0609020204030204" pitchFamily="49" charset="0"/>
              </a:rPr>
              <a:t> (.</a:t>
            </a:r>
            <a:r>
              <a:rPr lang="en-US" sz="2000" dirty="0" err="1">
                <a:latin typeface="Consolas" panose="020B0609020204030204" pitchFamily="49" charset="0"/>
              </a:rPr>
              <a:t>port_name</a:t>
            </a:r>
            <a:r>
              <a:rPr lang="en-US" sz="2000" dirty="0">
                <a:latin typeface="Consolas" panose="020B0609020204030204" pitchFamily="49" charset="0"/>
              </a:rPr>
              <a:t>(port-connection), .</a:t>
            </a:r>
            <a:r>
              <a:rPr lang="en-US" sz="2000" dirty="0" err="1">
                <a:latin typeface="Consolas" panose="020B0609020204030204" pitchFamily="49" charset="0"/>
              </a:rPr>
              <a:t>port_name</a:t>
            </a:r>
            <a:r>
              <a:rPr lang="en-US" sz="2000" dirty="0">
                <a:latin typeface="Consolas" panose="020B0609020204030204" pitchFamily="49" charset="0"/>
              </a:rPr>
              <a:t>(port-connection),….)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Ordered Assignment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format: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Module_name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#(parameter_value)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instance_name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(port-connection, port-connection,….)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latin typeface="Consolas" panose="020B0609020204030204" pitchFamily="49" charset="0"/>
              </a:rPr>
              <a:t>Example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flopenr</a:t>
            </a:r>
            <a:r>
              <a:rPr lang="en-US" sz="2000" dirty="0">
                <a:latin typeface="Consolas" panose="020B0609020204030204" pitchFamily="49" charset="0"/>
              </a:rPr>
              <a:t> #(2) flagreg0 (clk, reset, </a:t>
            </a:r>
            <a:r>
              <a:rPr lang="en-US" sz="2000" dirty="0" err="1">
                <a:latin typeface="Consolas" panose="020B0609020204030204" pitchFamily="49" charset="0"/>
              </a:rPr>
              <a:t>FlagWrite</a:t>
            </a:r>
            <a:r>
              <a:rPr lang="en-US" sz="2000" dirty="0">
                <a:latin typeface="Consolas" panose="020B0609020204030204" pitchFamily="49" charset="0"/>
              </a:rPr>
              <a:t>[0], </a:t>
            </a:r>
            <a:r>
              <a:rPr lang="en-US" sz="2000" dirty="0" err="1">
                <a:latin typeface="Consolas" panose="020B0609020204030204" pitchFamily="49" charset="0"/>
              </a:rPr>
              <a:t>ALUFlags</a:t>
            </a:r>
            <a:r>
              <a:rPr lang="en-US" sz="2000" dirty="0">
                <a:latin typeface="Consolas" panose="020B0609020204030204" pitchFamily="49" charset="0"/>
              </a:rPr>
              <a:t>[1:0], Flags[1:0]);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3EDA8-0CAE-F3D4-A31A-AF093F2A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09AF7C9B-19ED-7191-FEFF-63D61953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7779-0133-6404-F908-983C2949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A0AE1E-3D4B-8189-69C6-0FFF868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6632-D12A-0C63-EF5F-A257EE4D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4C284C15-A1D8-3F30-526E-32333B7D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B66EC-E39E-B958-C99A-F427D117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F917-5D64-8817-1C49-7869402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Processor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1E57-D65A-3F4C-2E55-4397DA4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CC3B1AFA-F7D1-143B-3004-ABED5EC6C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91530-6097-7106-5A56-F4E9B5B2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760A04-3130-14FC-887A-A7B8C8552383}"/>
              </a:ext>
            </a:extLst>
          </p:cNvPr>
          <p:cNvSpPr/>
          <p:nvPr/>
        </p:nvSpPr>
        <p:spPr>
          <a:xfrm>
            <a:off x="516194" y="1643165"/>
            <a:ext cx="11159612" cy="50125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3AE584-F04C-73B2-3019-A1745CFFD07C}"/>
              </a:ext>
            </a:extLst>
          </p:cNvPr>
          <p:cNvSpPr/>
          <p:nvPr/>
        </p:nvSpPr>
        <p:spPr>
          <a:xfrm>
            <a:off x="3539613" y="1738211"/>
            <a:ext cx="2344993" cy="20078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219DA-5ED4-304E-CE21-E2352C331188}"/>
              </a:ext>
            </a:extLst>
          </p:cNvPr>
          <p:cNvSpPr txBox="1"/>
          <p:nvPr/>
        </p:nvSpPr>
        <p:spPr>
          <a:xfrm>
            <a:off x="10088162" y="1545635"/>
            <a:ext cx="115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9889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A21F-9130-531C-4EF0-313BDBF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BB541-44EE-95BE-E7D5-33031FD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B63A8-4778-1039-1D18-C1753752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3" y="1445342"/>
            <a:ext cx="7629834" cy="5208796"/>
          </a:xfrm>
          <a:prstGeom prst="rect">
            <a:avLst/>
          </a:prstGeom>
        </p:spPr>
      </p:pic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D9C696F7-43B2-E3B7-E162-A407F283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ECEED-A0C4-CDFB-4799-4079150D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72B7-702A-8B13-007B-2A164296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F6431-F478-0AAF-8E81-5DF6FDAF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5AA98-F24E-5C93-8B77-24DA0918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" y="1512981"/>
            <a:ext cx="10107564" cy="5208494"/>
          </a:xfrm>
          <a:prstGeom prst="rect">
            <a:avLst/>
          </a:prstGeom>
        </p:spPr>
      </p:pic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621F402B-4E26-422E-D3F5-EAE82693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DDED-6066-3A05-86D8-5B919886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F52-5C6F-F35B-104B-470E76BF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D2F63-4356-1E9E-FE9D-5BA7D6D6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F1FC69B5-ECF3-F3F5-8666-60A947A86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5B860-37CF-A818-604F-04107AC5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D024-CF63-99D0-FB70-8B4A4820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A68F-A9B6-01B2-F243-6C9E25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5833-C7DF-DEEB-7341-C3131811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857271" cy="4667251"/>
          </a:xfrm>
        </p:spPr>
        <p:txBody>
          <a:bodyPr>
            <a:normAutofit/>
          </a:bodyPr>
          <a:lstStyle/>
          <a:p>
            <a:pPr algn="just">
              <a:spcAft>
                <a:spcPts val="400"/>
              </a:spcAft>
            </a:pPr>
            <a:r>
              <a:rPr lang="en-US" dirty="0"/>
              <a:t>These modules are given: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Resettable Flip-flop with Enable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Conditional Logic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ALU Decoder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PC Logic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Controller (top-level module)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This lab task include implementing the following modules: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Conditional Check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Main Decoder (</a:t>
            </a:r>
            <a:r>
              <a:rPr lang="en-US" b="1" dirty="0">
                <a:solidFill>
                  <a:srgbClr val="FF0000"/>
                </a:solidFill>
              </a:rPr>
              <a:t>inside decoder module</a:t>
            </a:r>
            <a:r>
              <a:rPr lang="en-US" dirty="0"/>
              <a:t>)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7DB65-23E4-3F74-187E-D6EB51A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7E54EC9A-6060-A760-F9BD-4BE5BB910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876F-46B6-1CBB-487D-1AD1CDBB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54EF-A76C-C485-F124-4D53FBB7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Check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87A5E-DF1E-5CF5-A28E-F3F1BCF3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83" y="1748977"/>
            <a:ext cx="4894755" cy="47438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Inputs: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Cond (4 bits)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Flags (4 bits) </a:t>
            </a:r>
            <a:r>
              <a:rPr lang="en-US" dirty="0">
                <a:sym typeface="Wingdings" panose="05000000000000000000" pitchFamily="2" charset="2"/>
              </a:rPr>
              <a:t> (N, Z, C, V)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Output: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CondEx</a:t>
            </a:r>
            <a:r>
              <a:rPr lang="en-US" dirty="0">
                <a:sym typeface="Wingdings" panose="05000000000000000000" pitchFamily="2" charset="2"/>
              </a:rPr>
              <a:t> (1 bit)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The module checks whether to update (write) the destination register based on the condition mnemonic and saved flags.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8445-C200-9ED2-5867-ECB7812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61002607-B52F-217D-7A4B-433967320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5D73E-3111-FCB9-A51C-671C2808D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2"/>
          <a:stretch/>
        </p:blipFill>
        <p:spPr>
          <a:xfrm>
            <a:off x="6346909" y="1467234"/>
            <a:ext cx="5303011" cy="49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5C516-C988-C695-7770-C5E57ED3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C517-690A-3509-FE2A-C73FE935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Check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EA99D0-E0F0-3D60-46D0-CFAE7A6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83" y="1748977"/>
            <a:ext cx="4894755" cy="47438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Inputs: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Cond (4 bits)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Flags (4 bits) </a:t>
            </a:r>
            <a:r>
              <a:rPr lang="en-US" dirty="0">
                <a:sym typeface="Wingdings" panose="05000000000000000000" pitchFamily="2" charset="2"/>
              </a:rPr>
              <a:t> (N, Z, C, V)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Output: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CondEx</a:t>
            </a:r>
            <a:r>
              <a:rPr lang="en-US" dirty="0">
                <a:sym typeface="Wingdings" panose="05000000000000000000" pitchFamily="2" charset="2"/>
              </a:rPr>
              <a:t> (1 bit)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The module checks whether to update (write) the destination register based on the condition mnemonic and saved flags.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CFFC2-AF10-7D71-1A1C-F66CFE0D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6B16D220-0CD7-62CE-B36C-F2C5949E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80BB7-D527-B1DB-F2B8-677A93D7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38" y="1307536"/>
            <a:ext cx="6332723" cy="52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54918-3E6E-9E04-230D-5E480C08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C5A1-182E-5A9D-7532-6BB704E9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C30E1-FB55-3019-EA3B-CFA1793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4334"/>
            <a:ext cx="2743200" cy="365125"/>
          </a:xfrm>
        </p:spPr>
        <p:txBody>
          <a:bodyPr/>
          <a:lstStyle/>
          <a:p>
            <a:fld id="{B13F09FD-B2D6-45C4-85A7-0A14412C13D9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91A0CD97-0904-01FB-AF7A-221C4067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67407-DA59-8150-FD72-5B6A787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" y="1838321"/>
            <a:ext cx="10756492" cy="466566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867F2C-D4EB-69AA-9BBE-820B1D7ABACC}"/>
              </a:ext>
            </a:extLst>
          </p:cNvPr>
          <p:cNvSpPr/>
          <p:nvPr/>
        </p:nvSpPr>
        <p:spPr>
          <a:xfrm>
            <a:off x="717753" y="1926965"/>
            <a:ext cx="2364659" cy="9194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939468-C29E-B623-3D99-81368E1FDEBD}"/>
              </a:ext>
            </a:extLst>
          </p:cNvPr>
          <p:cNvSpPr/>
          <p:nvPr/>
        </p:nvSpPr>
        <p:spPr>
          <a:xfrm>
            <a:off x="3952566" y="1905790"/>
            <a:ext cx="7521680" cy="9194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F7BD4-AF53-95D7-FE61-8DDD3BC73298}"/>
              </a:ext>
            </a:extLst>
          </p:cNvPr>
          <p:cNvSpPr txBox="1"/>
          <p:nvPr/>
        </p:nvSpPr>
        <p:spPr>
          <a:xfrm>
            <a:off x="1061134" y="1277978"/>
            <a:ext cx="167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EA17E-8108-928C-E435-D455D53016E1}"/>
              </a:ext>
            </a:extLst>
          </p:cNvPr>
          <p:cNvSpPr txBox="1"/>
          <p:nvPr/>
        </p:nvSpPr>
        <p:spPr>
          <a:xfrm>
            <a:off x="6668472" y="1233827"/>
            <a:ext cx="2089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5311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A7A3-371E-E14E-048A-534370863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57971B-161C-2DCD-75A8-436769D3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218"/>
            <a:ext cx="10515600" cy="15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Instruction and Data Memories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5F3FA-BACE-E6DE-1539-60900EA5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0B21DB45-5EB6-4C8B-4C38-06D9932C0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44DA0-7428-06FD-5660-E2FC5325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0212-6EAA-9B97-5919-1D9D9FE2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Processor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BFB3B-DFE8-F92E-DA3A-2FE42420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91D87B03-81E8-81BD-6963-5D6D636A0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48792-CE7F-7B8B-77CF-46266216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160AE7-6CA3-91A9-3069-9F22CFF6A2C1}"/>
              </a:ext>
            </a:extLst>
          </p:cNvPr>
          <p:cNvSpPr/>
          <p:nvPr/>
        </p:nvSpPr>
        <p:spPr>
          <a:xfrm>
            <a:off x="9011265" y="3893574"/>
            <a:ext cx="1769806" cy="15485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8EEAA2-6751-119F-B3F4-18CDE35A242A}"/>
              </a:ext>
            </a:extLst>
          </p:cNvPr>
          <p:cNvSpPr/>
          <p:nvPr/>
        </p:nvSpPr>
        <p:spPr>
          <a:xfrm>
            <a:off x="2255276" y="4055805"/>
            <a:ext cx="1476066" cy="115575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6E78CE-1019-7B77-A83C-7257C2D91919}"/>
              </a:ext>
            </a:extLst>
          </p:cNvPr>
          <p:cNvSpPr/>
          <p:nvPr/>
        </p:nvSpPr>
        <p:spPr>
          <a:xfrm>
            <a:off x="516194" y="1643165"/>
            <a:ext cx="11159612" cy="50125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70D05-F4E4-1440-F45F-50CAD0094188}"/>
              </a:ext>
            </a:extLst>
          </p:cNvPr>
          <p:cNvSpPr txBox="1"/>
          <p:nvPr/>
        </p:nvSpPr>
        <p:spPr>
          <a:xfrm>
            <a:off x="10088162" y="1545635"/>
            <a:ext cx="115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4731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C33C-ABBB-84AD-8414-D2CE9A23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 (64 * 32 bits)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7485-5FCE-472E-165F-ADC8D36E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dirty="0"/>
              <a:t>The test program instructions’ machine code is stored in a hexadecimal file called </a:t>
            </a:r>
            <a:r>
              <a:rPr lang="en-US" b="1" dirty="0"/>
              <a:t>memfile.dat</a:t>
            </a:r>
            <a:r>
              <a:rPr lang="en-US" dirty="0"/>
              <a:t>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The instruction memory module reads this file and outputs the instruction based on the value of PC (input).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PC increases by 4 in hardware, while array index</a:t>
            </a:r>
          </a:p>
          <a:p>
            <a:pPr marL="0" indent="0" algn="just">
              <a:spcAft>
                <a:spcPts val="400"/>
              </a:spcAft>
              <a:buNone/>
            </a:pPr>
            <a:r>
              <a:rPr lang="en-US" dirty="0"/>
              <a:t>should increase by 1 in SystemVerilog module.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Word alignment acts as a two-bit right shifter</a:t>
            </a:r>
          </a:p>
          <a:p>
            <a:pPr marL="0" indent="0" algn="just">
              <a:spcAft>
                <a:spcPts val="400"/>
              </a:spcAft>
              <a:buNone/>
            </a:pPr>
            <a:r>
              <a:rPr lang="en-US" dirty="0"/>
              <a:t>(dividing by 4) as follows:</a:t>
            </a:r>
          </a:p>
          <a:p>
            <a:pPr lvl="1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assign </a:t>
            </a:r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RAM[a[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31:2</a:t>
            </a:r>
            <a:r>
              <a:rPr lang="en-US" dirty="0">
                <a:latin typeface="Consolas" panose="020B0609020204030204" pitchFamily="49" charset="0"/>
              </a:rPr>
              <a:t>]];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0D187-EAFA-FEFC-B2B5-0B2A14F0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51388-80AD-1556-46E5-88BE49C8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69" y="3321955"/>
            <a:ext cx="3132662" cy="29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8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15CC-9723-5667-B96E-838264F1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4C92-C8A5-3F97-61BD-4EFE34C6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 (64 * 32 bits)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7F676-3219-5C27-E679-90843D0E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400"/>
              </a:spcAft>
            </a:pPr>
            <a:r>
              <a:rPr lang="en-US" dirty="0"/>
              <a:t>Read operation is done </a:t>
            </a:r>
            <a:r>
              <a:rPr lang="en-US" dirty="0" err="1"/>
              <a:t>combinationally</a:t>
            </a:r>
            <a:r>
              <a:rPr lang="en-US" dirty="0"/>
              <a:t>, while write operation is done at the rising edge of the clock.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Word alignment should be applied on input address.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Inputs: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 err="1"/>
              <a:t>Clk</a:t>
            </a:r>
            <a:endParaRPr lang="en-US" dirty="0"/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WE (1 bit) </a:t>
            </a:r>
            <a:r>
              <a:rPr lang="en-US" dirty="0">
                <a:sym typeface="Wingdings" panose="05000000000000000000" pitchFamily="2" charset="2"/>
              </a:rPr>
              <a:t> write enable</a:t>
            </a:r>
            <a:endParaRPr lang="en-US" dirty="0"/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 (32 bits) </a:t>
            </a:r>
            <a:r>
              <a:rPr lang="en-US" dirty="0">
                <a:sym typeface="Wingdings" panose="05000000000000000000" pitchFamily="2" charset="2"/>
              </a:rPr>
              <a:t> read or write address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WD (32 bits)  write data</a:t>
            </a:r>
          </a:p>
          <a:p>
            <a:pPr algn="just">
              <a:spcAft>
                <a:spcPts val="400"/>
              </a:spcAft>
            </a:pPr>
            <a:r>
              <a:rPr lang="en-US" dirty="0">
                <a:sym typeface="Wingdings" panose="05000000000000000000" pitchFamily="2" charset="2"/>
              </a:rPr>
              <a:t>Output: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RD (32 bits)  read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CD44E-423C-D6BE-E4A6-6FB4350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88424-0F80-9C46-595E-F8312544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9381" y="3079182"/>
            <a:ext cx="3052916" cy="32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0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0CDB-7552-9527-5210-1D7F8E56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44D5B9-A826-E6F7-1464-FE57FCB4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Top Level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6F7C-00C3-4F69-4727-241C46DD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15BED21E-DA27-6286-32E5-EB14EA68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6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C5C-EDF3-38FB-FEDA-A842EF56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7FFB-C337-43AC-66A9-0D95A7DA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program, stored in instruction memory, exercises hardware by performing a computation that should produce the correct result only if all of the instructions are functioning correctly.</a:t>
            </a:r>
          </a:p>
          <a:p>
            <a:pPr algn="just"/>
            <a:r>
              <a:rPr lang="en-US" dirty="0"/>
              <a:t>Specifically, the program will write the value </a:t>
            </a:r>
            <a:r>
              <a:rPr lang="en-US" b="1" dirty="0"/>
              <a:t>7 to address 100 </a:t>
            </a:r>
            <a:r>
              <a:rPr lang="en-US" dirty="0"/>
              <a:t>if it runs correctly, but it is unlikely to do so if the hardware is buggy.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7CEFE-483C-9501-F65E-A3D7F84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5955C-A4E7-C14F-84BE-9390890F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9" y="1690688"/>
            <a:ext cx="1148562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D8DE1-A11E-2B98-5276-D82CC5ECC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E758-E569-7C03-5093-76600E3B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Processor HDL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BCFB7-AF03-E139-3E31-4352561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2533B5D8-FEAF-7E1D-C164-4C3BC7A2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F7790-C2F4-C03F-8E75-7AB9BB32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555" y="1690688"/>
            <a:ext cx="8622890" cy="49650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CC792-FBC3-0F2C-9985-5F068F812C1B}"/>
              </a:ext>
            </a:extLst>
          </p:cNvPr>
          <p:cNvSpPr/>
          <p:nvPr/>
        </p:nvSpPr>
        <p:spPr>
          <a:xfrm>
            <a:off x="516194" y="1643165"/>
            <a:ext cx="11159612" cy="50125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5A9E5-7E4E-B8A1-555D-4DE6F20D77F7}"/>
              </a:ext>
            </a:extLst>
          </p:cNvPr>
          <p:cNvSpPr txBox="1"/>
          <p:nvPr/>
        </p:nvSpPr>
        <p:spPr>
          <a:xfrm>
            <a:off x="10088162" y="1545635"/>
            <a:ext cx="115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8443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5500A-50B2-D4B8-1F13-1A42A283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597-97E7-FA6B-6061-B98D9B51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24A84-24EB-3672-04B0-A4D2F9D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59682-D4D1-0CC9-ADD4-FCEFF502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1989659"/>
            <a:ext cx="7064477" cy="40677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84E377-2879-5746-AB3B-9A3C15754F50}"/>
              </a:ext>
            </a:extLst>
          </p:cNvPr>
          <p:cNvSpPr/>
          <p:nvPr/>
        </p:nvSpPr>
        <p:spPr>
          <a:xfrm>
            <a:off x="2079520" y="1902799"/>
            <a:ext cx="7801900" cy="42414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8A662-4577-6428-B44E-922CEF8C1D3C}"/>
              </a:ext>
            </a:extLst>
          </p:cNvPr>
          <p:cNvSpPr txBox="1"/>
          <p:nvPr/>
        </p:nvSpPr>
        <p:spPr>
          <a:xfrm>
            <a:off x="8760805" y="2076519"/>
            <a:ext cx="995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82663A-B072-64DC-71B9-6EB435791218}"/>
              </a:ext>
            </a:extLst>
          </p:cNvPr>
          <p:cNvSpPr/>
          <p:nvPr/>
        </p:nvSpPr>
        <p:spPr>
          <a:xfrm>
            <a:off x="838200" y="1448764"/>
            <a:ext cx="10515600" cy="52727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9C4C4-8771-92B5-736E-5E1AEDAC2BDC}"/>
              </a:ext>
            </a:extLst>
          </p:cNvPr>
          <p:cNvSpPr txBox="1"/>
          <p:nvPr/>
        </p:nvSpPr>
        <p:spPr>
          <a:xfrm>
            <a:off x="10201104" y="1548856"/>
            <a:ext cx="995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3F3F-539D-0103-3F16-6896707935D2}"/>
              </a:ext>
            </a:extLst>
          </p:cNvPr>
          <p:cNvSpPr txBox="1"/>
          <p:nvPr/>
        </p:nvSpPr>
        <p:spPr>
          <a:xfrm>
            <a:off x="887228" y="3429000"/>
            <a:ext cx="124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Drive inputs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C20B14-0CC2-3D71-FFD8-602D3E11EEF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507888" y="2536723"/>
            <a:ext cx="1279557" cy="892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BF9152-881E-79CB-1DB1-3F722D4EA5DC}"/>
              </a:ext>
            </a:extLst>
          </p:cNvPr>
          <p:cNvCxnSpPr>
            <a:stCxn id="14" idx="0"/>
          </p:cNvCxnSpPr>
          <p:nvPr/>
        </p:nvCxnSpPr>
        <p:spPr>
          <a:xfrm flipV="1">
            <a:off x="1507888" y="2890684"/>
            <a:ext cx="1171403" cy="5383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FF5ADB-FB55-7F71-53C5-B87C995F155F}"/>
              </a:ext>
            </a:extLst>
          </p:cNvPr>
          <p:cNvSpPr txBox="1"/>
          <p:nvPr/>
        </p:nvSpPr>
        <p:spPr>
          <a:xfrm>
            <a:off x="9860462" y="3429000"/>
            <a:ext cx="1676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Observe outputs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4B0716-B4C5-2C82-82DA-3E6E7612C455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6223819" y="3429000"/>
            <a:ext cx="3636643" cy="4770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8F6F6E-AC03-6DCD-1A7D-C2AED80D25C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919884" y="3906054"/>
            <a:ext cx="1940578" cy="851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B82EF-C867-EFED-53B3-D1B992194C3D}"/>
              </a:ext>
            </a:extLst>
          </p:cNvPr>
          <p:cNvCxnSpPr>
            <a:cxnSpLocks/>
          </p:cNvCxnSpPr>
          <p:nvPr/>
        </p:nvCxnSpPr>
        <p:spPr>
          <a:xfrm flipH="1">
            <a:off x="8042140" y="3906053"/>
            <a:ext cx="1818322" cy="13286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2756-5033-ACA5-4027-768ED52E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FA9B-03B8-6CC5-FC0D-35762855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Processor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06E5-236A-F4D2-FE35-DB86581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9BF6F89E-D9FD-3966-A0ED-3927D0A16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13ABA-2F9E-96B8-F658-B2F13E7C8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FDAB3A-8424-F6A1-BCCE-2E414FEDE9CC}"/>
              </a:ext>
            </a:extLst>
          </p:cNvPr>
          <p:cNvSpPr/>
          <p:nvPr/>
        </p:nvSpPr>
        <p:spPr>
          <a:xfrm>
            <a:off x="9011265" y="3893574"/>
            <a:ext cx="1769806" cy="15485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BB02DA-16F8-5BBC-EE81-FD733F3421C2}"/>
              </a:ext>
            </a:extLst>
          </p:cNvPr>
          <p:cNvSpPr/>
          <p:nvPr/>
        </p:nvSpPr>
        <p:spPr>
          <a:xfrm>
            <a:off x="2255276" y="4055805"/>
            <a:ext cx="1476066" cy="115575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4E96FE-1EC9-BDD3-5CA1-3F5FBB9925BB}"/>
              </a:ext>
            </a:extLst>
          </p:cNvPr>
          <p:cNvSpPr/>
          <p:nvPr/>
        </p:nvSpPr>
        <p:spPr>
          <a:xfrm>
            <a:off x="516194" y="1643165"/>
            <a:ext cx="11159612" cy="50125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72F0E-609B-0877-D174-A591A9B33C89}"/>
              </a:ext>
            </a:extLst>
          </p:cNvPr>
          <p:cNvSpPr/>
          <p:nvPr/>
        </p:nvSpPr>
        <p:spPr>
          <a:xfrm>
            <a:off x="3539613" y="1738211"/>
            <a:ext cx="2344993" cy="20078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3C807-75B1-71B4-8308-27FFC1C39D74}"/>
              </a:ext>
            </a:extLst>
          </p:cNvPr>
          <p:cNvSpPr txBox="1"/>
          <p:nvPr/>
        </p:nvSpPr>
        <p:spPr>
          <a:xfrm>
            <a:off x="10088162" y="1545635"/>
            <a:ext cx="115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2593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F569F7-2377-21C3-2786-3AF9A06F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Datapath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DB73-152F-910E-0084-B5DFF52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1D91F97B-FF35-FAA9-0A78-9E670A26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258D-9ADA-6E1A-42D6-04FE1FED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Processor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A689-96BE-4FA3-D4B1-72F8DED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D444D-1420-BEFB-3C1A-E4DD3112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5CC2EDA-C7C3-6BDE-0B32-763C87D697A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3F09FD-B2D6-45C4-85A7-0A14412C13D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96803-3E95-2E55-7FBB-CB1EB735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B06F71-DC16-BB8E-BF14-0B2E5D80456E}"/>
              </a:ext>
            </a:extLst>
          </p:cNvPr>
          <p:cNvSpPr/>
          <p:nvPr/>
        </p:nvSpPr>
        <p:spPr>
          <a:xfrm>
            <a:off x="516194" y="1643165"/>
            <a:ext cx="11159612" cy="50125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B2C7D-2C75-DFCC-25CA-2C81D1E0B117}"/>
              </a:ext>
            </a:extLst>
          </p:cNvPr>
          <p:cNvSpPr txBox="1"/>
          <p:nvPr/>
        </p:nvSpPr>
        <p:spPr>
          <a:xfrm>
            <a:off x="10088162" y="1545635"/>
            <a:ext cx="115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47366-C933-D079-3174-5D27D11950DF}"/>
              </a:ext>
            </a:extLst>
          </p:cNvPr>
          <p:cNvCxnSpPr/>
          <p:nvPr/>
        </p:nvCxnSpPr>
        <p:spPr>
          <a:xfrm>
            <a:off x="10604090" y="5014452"/>
            <a:ext cx="74971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C140A8-8F47-A50E-A6DE-1BAA5B620FDF}"/>
              </a:ext>
            </a:extLst>
          </p:cNvPr>
          <p:cNvCxnSpPr/>
          <p:nvPr/>
        </p:nvCxnSpPr>
        <p:spPr>
          <a:xfrm>
            <a:off x="11353800" y="5014452"/>
            <a:ext cx="0" cy="13418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19CEA-D54C-8AC5-630A-738AF2C2B5B6}"/>
              </a:ext>
            </a:extLst>
          </p:cNvPr>
          <p:cNvCxnSpPr/>
          <p:nvPr/>
        </p:nvCxnSpPr>
        <p:spPr>
          <a:xfrm flipH="1">
            <a:off x="838200" y="6356350"/>
            <a:ext cx="105156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F0DE16-FC5D-00D0-75C8-D271A22AA1A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38200" y="4001294"/>
            <a:ext cx="0" cy="235505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A09A79-4811-B98A-126B-E3D0C936E9B0}"/>
              </a:ext>
            </a:extLst>
          </p:cNvPr>
          <p:cNvCxnSpPr>
            <a:cxnSpLocks/>
          </p:cNvCxnSpPr>
          <p:nvPr/>
        </p:nvCxnSpPr>
        <p:spPr>
          <a:xfrm flipH="1">
            <a:off x="823452" y="3982064"/>
            <a:ext cx="168377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524888-C7A0-2FA7-9CB7-59240BDC269B}"/>
              </a:ext>
            </a:extLst>
          </p:cNvPr>
          <p:cNvCxnSpPr/>
          <p:nvPr/>
        </p:nvCxnSpPr>
        <p:spPr>
          <a:xfrm>
            <a:off x="10604090" y="5014452"/>
            <a:ext cx="0" cy="69317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B1ED0D-D545-B29C-F2DE-4DDD3BC2B6C6}"/>
              </a:ext>
            </a:extLst>
          </p:cNvPr>
          <p:cNvCxnSpPr>
            <a:cxnSpLocks/>
          </p:cNvCxnSpPr>
          <p:nvPr/>
        </p:nvCxnSpPr>
        <p:spPr>
          <a:xfrm flipH="1">
            <a:off x="9040760" y="5722374"/>
            <a:ext cx="156333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9E25B4-481A-7CBA-3810-7CF2E3CB4A49}"/>
              </a:ext>
            </a:extLst>
          </p:cNvPr>
          <p:cNvCxnSpPr>
            <a:cxnSpLocks/>
          </p:cNvCxnSpPr>
          <p:nvPr/>
        </p:nvCxnSpPr>
        <p:spPr>
          <a:xfrm flipV="1">
            <a:off x="9040760" y="3429000"/>
            <a:ext cx="0" cy="229337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75DF66-A39A-D799-4333-0869AC3EEB33}"/>
              </a:ext>
            </a:extLst>
          </p:cNvPr>
          <p:cNvCxnSpPr/>
          <p:nvPr/>
        </p:nvCxnSpPr>
        <p:spPr>
          <a:xfrm flipH="1">
            <a:off x="5235677" y="3429000"/>
            <a:ext cx="380508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1A086-55BB-A5E1-3D6B-013EBE2F7EB0}"/>
              </a:ext>
            </a:extLst>
          </p:cNvPr>
          <p:cNvCxnSpPr>
            <a:cxnSpLocks/>
          </p:cNvCxnSpPr>
          <p:nvPr/>
        </p:nvCxnSpPr>
        <p:spPr>
          <a:xfrm>
            <a:off x="5220929" y="3443747"/>
            <a:ext cx="0" cy="4572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1D40C4-889D-EB59-5514-7F4266BF5FEE}"/>
              </a:ext>
            </a:extLst>
          </p:cNvPr>
          <p:cNvCxnSpPr/>
          <p:nvPr/>
        </p:nvCxnSpPr>
        <p:spPr>
          <a:xfrm flipH="1">
            <a:off x="3510117" y="3893576"/>
            <a:ext cx="171081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F251AC-745F-0601-5297-A93E1185C1BC}"/>
              </a:ext>
            </a:extLst>
          </p:cNvPr>
          <p:cNvCxnSpPr>
            <a:cxnSpLocks/>
          </p:cNvCxnSpPr>
          <p:nvPr/>
        </p:nvCxnSpPr>
        <p:spPr>
          <a:xfrm>
            <a:off x="3539613" y="3893576"/>
            <a:ext cx="0" cy="13715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13776F-DF64-193D-9CEF-8CE41E879D9E}"/>
              </a:ext>
            </a:extLst>
          </p:cNvPr>
          <p:cNvCxnSpPr>
            <a:cxnSpLocks/>
          </p:cNvCxnSpPr>
          <p:nvPr/>
        </p:nvCxnSpPr>
        <p:spPr>
          <a:xfrm flipH="1">
            <a:off x="2507227" y="5265175"/>
            <a:ext cx="103238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7D0FE-402B-1FC5-FD1F-D2373E6CC2DD}"/>
              </a:ext>
            </a:extLst>
          </p:cNvPr>
          <p:cNvCxnSpPr/>
          <p:nvPr/>
        </p:nvCxnSpPr>
        <p:spPr>
          <a:xfrm flipV="1">
            <a:off x="2507227" y="4001294"/>
            <a:ext cx="0" cy="126388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13215-DB57-ED91-8AAC-04C88E15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D763-0F2E-CE8F-D70F-C71DEEFB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B7FA-CE2E-6EC0-91D0-82CA0D40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857271" cy="4667251"/>
          </a:xfrm>
        </p:spPr>
        <p:txBody>
          <a:bodyPr>
            <a:normAutofit/>
          </a:bodyPr>
          <a:lstStyle/>
          <a:p>
            <a:pPr algn="just">
              <a:spcAft>
                <a:spcPts val="400"/>
              </a:spcAft>
            </a:pPr>
            <a:r>
              <a:rPr lang="en-US" dirty="0"/>
              <a:t>These </a:t>
            </a:r>
            <a:r>
              <a:rPr lang="en-US" b="1" dirty="0"/>
              <a:t>parameterized</a:t>
            </a:r>
            <a:r>
              <a:rPr lang="en-US" dirty="0"/>
              <a:t> modules are either previously done or given: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2-to-1 Multiplexer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Resettable Flip-flop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Adder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ALU (ADD, SUB, AND, ORR)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This lab task include implementing the following modules: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Extender</a:t>
            </a:r>
          </a:p>
          <a:p>
            <a:pPr marL="914400" lvl="1" indent="-457200" algn="just">
              <a:spcAft>
                <a:spcPts val="400"/>
              </a:spcAft>
              <a:buFont typeface="+mj-lt"/>
              <a:buAutoNum type="arabicPeriod"/>
            </a:pPr>
            <a:r>
              <a:rPr lang="en-US" dirty="0"/>
              <a:t>Register File</a:t>
            </a:r>
          </a:p>
          <a:p>
            <a:pPr algn="just">
              <a:spcAft>
                <a:spcPts val="400"/>
              </a:spcAft>
            </a:pPr>
            <a:r>
              <a:rPr lang="en-US" dirty="0"/>
              <a:t>It is also required to integrate the modules to make the </a:t>
            </a:r>
            <a:r>
              <a:rPr lang="en-US" dirty="0" err="1"/>
              <a:t>datapath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4B9ED-3067-5775-7FE8-F19CEEE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C40CC5D0-21FD-CF6D-0972-6A09C59A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E8D8-33AE-A126-7742-EF9E2183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5327-C1A3-B5BA-9DAA-95469B4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C370-7286-522A-4369-8AE106AA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B57BBE6D-C99A-5803-FDEC-9E2E18AA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988E1-C33E-F678-CD3A-17E58373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69023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5B3C0F-76E3-E672-F162-168273AB61AA}"/>
              </a:ext>
            </a:extLst>
          </p:cNvPr>
          <p:cNvSpPr/>
          <p:nvPr/>
        </p:nvSpPr>
        <p:spPr>
          <a:xfrm>
            <a:off x="3421626" y="5633884"/>
            <a:ext cx="3923071" cy="858991"/>
          </a:xfrm>
          <a:custGeom>
            <a:avLst/>
            <a:gdLst>
              <a:gd name="connsiteX0" fmla="*/ 3952121 w 4636461"/>
              <a:gd name="connsiteY0" fmla="*/ 51065 h 1208010"/>
              <a:gd name="connsiteX1" fmla="*/ 383011 w 4636461"/>
              <a:gd name="connsiteY1" fmla="*/ 257542 h 1208010"/>
              <a:gd name="connsiteX2" fmla="*/ 545243 w 4636461"/>
              <a:gd name="connsiteY2" fmla="*/ 1083452 h 1208010"/>
              <a:gd name="connsiteX3" fmla="*/ 4335579 w 4636461"/>
              <a:gd name="connsiteY3" fmla="*/ 1098200 h 1208010"/>
              <a:gd name="connsiteX4" fmla="*/ 3952121 w 4636461"/>
              <a:gd name="connsiteY4" fmla="*/ 51065 h 120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461" h="1208010">
                <a:moveTo>
                  <a:pt x="3952121" y="51065"/>
                </a:moveTo>
                <a:cubicBezTo>
                  <a:pt x="3293360" y="-89045"/>
                  <a:pt x="950824" y="85478"/>
                  <a:pt x="383011" y="257542"/>
                </a:cubicBezTo>
                <a:cubicBezTo>
                  <a:pt x="-184802" y="429606"/>
                  <a:pt x="-113518" y="943342"/>
                  <a:pt x="545243" y="1083452"/>
                </a:cubicBezTo>
                <a:cubicBezTo>
                  <a:pt x="1204004" y="1223562"/>
                  <a:pt x="3770224" y="1267806"/>
                  <a:pt x="4335579" y="1098200"/>
                </a:cubicBezTo>
                <a:cubicBezTo>
                  <a:pt x="4900934" y="928594"/>
                  <a:pt x="4610882" y="191175"/>
                  <a:pt x="3952121" y="5106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DB009-E642-BEB1-D60B-7190561E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864C-3A63-841D-3FC7-5DB289A2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Extender: Immediate Src2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890-7CB6-31CF-7B59-085A97B7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09FD-B2D6-45C4-85A7-0A14412C13D9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36702313-9A68-0F54-97F9-33DEAB88F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496"/>
            <a:ext cx="1278040" cy="127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F849E-67AC-CEA9-C377-6D56F7BC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19" y="1565458"/>
            <a:ext cx="10107562" cy="5156017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8B46DBD-1E90-A766-6158-DD1D03F33076}"/>
              </a:ext>
            </a:extLst>
          </p:cNvPr>
          <p:cNvSpPr/>
          <p:nvPr/>
        </p:nvSpPr>
        <p:spPr>
          <a:xfrm>
            <a:off x="9085007" y="1646444"/>
            <a:ext cx="1106129" cy="698551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D969E28-BCF8-BAD9-7A4D-0C4F645FF468}"/>
              </a:ext>
            </a:extLst>
          </p:cNvPr>
          <p:cNvSpPr/>
          <p:nvPr/>
        </p:nvSpPr>
        <p:spPr>
          <a:xfrm>
            <a:off x="7054646" y="5735205"/>
            <a:ext cx="1106129" cy="698551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AD42FFF-6AD2-85E4-DF8B-AB59053E828A}"/>
              </a:ext>
            </a:extLst>
          </p:cNvPr>
          <p:cNvSpPr/>
          <p:nvPr/>
        </p:nvSpPr>
        <p:spPr>
          <a:xfrm>
            <a:off x="9026014" y="4040230"/>
            <a:ext cx="1106129" cy="698551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805F-C9A4-2D1C-39E6-BFDA1612B872}"/>
              </a:ext>
            </a:extLst>
          </p:cNvPr>
          <p:cNvSpPr txBox="1"/>
          <p:nvPr/>
        </p:nvSpPr>
        <p:spPr>
          <a:xfrm>
            <a:off x="853706" y="260384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F5209-8F2F-C2BA-3121-E872C6E52A9C}"/>
              </a:ext>
            </a:extLst>
          </p:cNvPr>
          <p:cNvSpPr txBox="1"/>
          <p:nvPr/>
        </p:nvSpPr>
        <p:spPr>
          <a:xfrm>
            <a:off x="860322" y="447717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75ECF-2B55-0C23-F1F8-ED593C582756}"/>
              </a:ext>
            </a:extLst>
          </p:cNvPr>
          <p:cNvSpPr txBox="1"/>
          <p:nvPr/>
        </p:nvSpPr>
        <p:spPr>
          <a:xfrm>
            <a:off x="838200" y="582287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1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BE07F9E368B4B8FECA6CBF7D0CBAE" ma:contentTypeVersion="9" ma:contentTypeDescription="Create a new document." ma:contentTypeScope="" ma:versionID="d90dcbf3ca706d0fd81937f59466f176">
  <xsd:schema xmlns:xsd="http://www.w3.org/2001/XMLSchema" xmlns:xs="http://www.w3.org/2001/XMLSchema" xmlns:p="http://schemas.microsoft.com/office/2006/metadata/properties" xmlns:ns3="cffee82f-9516-4020-82e9-d033f8751ba9" xmlns:ns4="1c515048-ce88-424d-a678-5c7ec98a8ee0" targetNamespace="http://schemas.microsoft.com/office/2006/metadata/properties" ma:root="true" ma:fieldsID="48d4dc1f769fec2ee0eebcd7efa37e2c" ns3:_="" ns4:_="">
    <xsd:import namespace="cffee82f-9516-4020-82e9-d033f8751ba9"/>
    <xsd:import namespace="1c515048-ce88-424d-a678-5c7ec98a8e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Details" minOccurs="0"/>
                <xsd:element ref="ns4:SharingHintHash" minOccurs="0"/>
                <xsd:element ref="ns4:SharedWithUser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ee82f-9516-4020-82e9-d033f8751b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15048-ce88-424d-a678-5c7ec98a8ee0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fee82f-9516-4020-82e9-d033f8751ba9" xsi:nil="true"/>
  </documentManagement>
</p:properties>
</file>

<file path=customXml/itemProps1.xml><?xml version="1.0" encoding="utf-8"?>
<ds:datastoreItem xmlns:ds="http://schemas.openxmlformats.org/officeDocument/2006/customXml" ds:itemID="{CF8B3BA4-F377-4BEE-9106-91469D9F73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8DFF6C-E220-4DF0-B53F-DE4BCAE5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ee82f-9516-4020-82e9-d033f8751ba9"/>
    <ds:schemaRef ds:uri="1c515048-ce88-424d-a678-5c7ec98a8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EBC84C-5491-4B56-8C63-3CA0BBBD88BA}">
  <ds:schemaRefs>
    <ds:schemaRef ds:uri="http://purl.org/dc/terms/"/>
    <ds:schemaRef ds:uri="1c515048-ce88-424d-a678-5c7ec98a8ee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ffee82f-9516-4020-82e9-d033f8751b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805</Words>
  <Application>Microsoft Office PowerPoint</Application>
  <PresentationFormat>Widescreen</PresentationFormat>
  <Paragraphs>169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Wingdings</vt:lpstr>
      <vt:lpstr>Office Theme</vt:lpstr>
      <vt:lpstr>SystemVerilog Lab 3 Single-Cycle Processor Part 2 </vt:lpstr>
      <vt:lpstr>Single-Cycle Processor</vt:lpstr>
      <vt:lpstr>Single-Cycle Processor HDL</vt:lpstr>
      <vt:lpstr>Single-Cycle Processor Integration</vt:lpstr>
      <vt:lpstr>Datapath</vt:lpstr>
      <vt:lpstr>Single Cycle Processor Datapath</vt:lpstr>
      <vt:lpstr>Building Modules</vt:lpstr>
      <vt:lpstr>Extender</vt:lpstr>
      <vt:lpstr>Extender: Immediate Src2</vt:lpstr>
      <vt:lpstr>Extender: Immediate Src2</vt:lpstr>
      <vt:lpstr>Register File</vt:lpstr>
      <vt:lpstr>Register File Specs</vt:lpstr>
      <vt:lpstr>Register File Specs</vt:lpstr>
      <vt:lpstr>Recap: Sub-Modules Instantiation</vt:lpstr>
      <vt:lpstr>Recap: Sub-Modules Instantiation</vt:lpstr>
      <vt:lpstr>Controller</vt:lpstr>
      <vt:lpstr>Single-Cycle Processor Controller</vt:lpstr>
      <vt:lpstr>Control Unit</vt:lpstr>
      <vt:lpstr>Control Unit</vt:lpstr>
      <vt:lpstr>Building Modules</vt:lpstr>
      <vt:lpstr>Conditional Check</vt:lpstr>
      <vt:lpstr>Conditional Check</vt:lpstr>
      <vt:lpstr>Main Decoder</vt:lpstr>
      <vt:lpstr>Instruction and Data Memories</vt:lpstr>
      <vt:lpstr>Single-Cycle Processor Integration</vt:lpstr>
      <vt:lpstr>Instruction Memory (64 * 32 bits)</vt:lpstr>
      <vt:lpstr>Data Memory (64 * 32 bits)</vt:lpstr>
      <vt:lpstr>Top Level Module</vt:lpstr>
      <vt:lpstr>Testbench</vt:lpstr>
      <vt:lpstr>Testbench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Alaa Mohamed Taha - 201900983</dc:creator>
  <cp:lastModifiedBy>Alaa Mohamed Taha - 201900983</cp:lastModifiedBy>
  <cp:revision>166</cp:revision>
  <dcterms:created xsi:type="dcterms:W3CDTF">2024-11-09T21:13:43Z</dcterms:created>
  <dcterms:modified xsi:type="dcterms:W3CDTF">2024-12-05T01:35:00Z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0x01010002ABE07F9E368B4B8FECA6CBF7D0CBAE</vt:lpwstr>
  </property>
</Properties>
</file>