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76" r:id="rId6"/>
    <p:sldId id="278" r:id="rId7"/>
    <p:sldId id="279" r:id="rId8"/>
    <p:sldId id="280" r:id="rId9"/>
    <p:sldId id="283" r:id="rId10"/>
    <p:sldId id="282" r:id="rId11"/>
    <p:sldId id="288" r:id="rId12"/>
    <p:sldId id="289" r:id="rId13"/>
    <p:sldId id="290"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AB1"/>
    <a:srgbClr val="FFFFFF"/>
    <a:srgbClr val="13BEDB"/>
    <a:srgbClr val="FF8C7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1" d="100"/>
          <a:sy n="81" d="100"/>
        </p:scale>
        <p:origin x="754" y="6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7/16/2022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08617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058810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586754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7/16/2022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7/16/2022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7/16/2022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7/16/2022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7/16/2022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7/16/2022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7/16/2022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7/16/2022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7/16/2022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7/16/2022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7/16/2022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7/16/2022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489626"/>
            <a:ext cx="9144000" cy="1038746"/>
          </a:xfrm>
        </p:spPr>
        <p:txBody>
          <a:bodyPr lIns="0" tIns="0" rIns="0" bIns="0" anchor="t">
            <a:spAutoFit/>
          </a:bodyPr>
          <a:lstStyle/>
          <a:p>
            <a:r>
              <a:rPr lang="en-US" sz="3500" b="0" i="0" dirty="0">
                <a:solidFill>
                  <a:schemeClr val="bg2"/>
                </a:solidFill>
                <a:effectLst/>
                <a:latin typeface="Raleway" panose="020B0604020202020204" pitchFamily="2" charset="0"/>
              </a:rPr>
              <a:t>Flight Prices Prediction</a:t>
            </a:r>
            <a:br>
              <a:rPr lang="en-US" sz="1100" b="0" i="0" dirty="0">
                <a:solidFill>
                  <a:srgbClr val="00BFA5"/>
                </a:solidFill>
                <a:effectLst/>
                <a:latin typeface="Raleway" panose="020B0604020202020204" pitchFamily="2" charset="0"/>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414817" y="995985"/>
            <a:ext cx="2607364" cy="2160206"/>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3947756" y="75501"/>
            <a:ext cx="3541486" cy="2248250"/>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8FF4CEF-B00C-2225-4030-6BFDA796BC12}"/>
              </a:ext>
            </a:extLst>
          </p:cNvPr>
          <p:cNvSpPr txBox="1"/>
          <p:nvPr/>
        </p:nvSpPr>
        <p:spPr>
          <a:xfrm>
            <a:off x="458598" y="4861807"/>
            <a:ext cx="7241800" cy="1815882"/>
          </a:xfrm>
          <a:prstGeom prst="rect">
            <a:avLst/>
          </a:prstGeom>
          <a:noFill/>
        </p:spPr>
        <p:txBody>
          <a:bodyPr wrap="square">
            <a:spAutoFit/>
          </a:bodyPr>
          <a:lstStyle/>
          <a:p>
            <a:r>
              <a:rPr lang="en-GB" sz="2400" b="1" dirty="0">
                <a:solidFill>
                  <a:schemeClr val="bg1"/>
                </a:solidFill>
                <a:ea typeface="+mj-lt"/>
                <a:cs typeface="+mj-lt"/>
              </a:rPr>
              <a:t>Introduction by:</a:t>
            </a:r>
          </a:p>
          <a:p>
            <a:pPr algn="ctr"/>
            <a:r>
              <a:rPr lang="en-GB" sz="2200" b="1" dirty="0">
                <a:solidFill>
                  <a:schemeClr val="bg1"/>
                </a:solidFill>
                <a:cs typeface="Calibri"/>
              </a:rPr>
              <a:t>Mohamed </a:t>
            </a:r>
            <a:r>
              <a:rPr lang="en-GB" sz="2200" b="1" dirty="0" err="1">
                <a:solidFill>
                  <a:schemeClr val="bg1"/>
                </a:solidFill>
                <a:cs typeface="Calibri"/>
              </a:rPr>
              <a:t>yasser</a:t>
            </a:r>
            <a:endParaRPr lang="en-GB" sz="2200" b="1" dirty="0">
              <a:solidFill>
                <a:schemeClr val="bg1"/>
              </a:solidFill>
              <a:cs typeface="Calibri"/>
            </a:endParaRPr>
          </a:p>
          <a:p>
            <a:pPr algn="ctr"/>
            <a:r>
              <a:rPr lang="en-GB" sz="2200" b="1" dirty="0">
                <a:solidFill>
                  <a:schemeClr val="bg1"/>
                </a:solidFill>
                <a:cs typeface="Calibri"/>
              </a:rPr>
              <a:t>Eslam </a:t>
            </a:r>
            <a:r>
              <a:rPr lang="en-GB" sz="2200" b="1" dirty="0" err="1">
                <a:solidFill>
                  <a:schemeClr val="bg1"/>
                </a:solidFill>
                <a:cs typeface="Calibri"/>
              </a:rPr>
              <a:t>belal</a:t>
            </a:r>
            <a:r>
              <a:rPr lang="en-GB" sz="2200" b="1" dirty="0">
                <a:solidFill>
                  <a:schemeClr val="bg1"/>
                </a:solidFill>
                <a:cs typeface="Calibri"/>
              </a:rPr>
              <a:t> </a:t>
            </a:r>
          </a:p>
          <a:p>
            <a:pPr algn="ctr"/>
            <a:r>
              <a:rPr lang="en-GB" sz="2200" b="1" dirty="0">
                <a:solidFill>
                  <a:schemeClr val="bg1"/>
                </a:solidFill>
                <a:cs typeface="Calibri"/>
              </a:rPr>
              <a:t>Tarek samy</a:t>
            </a:r>
          </a:p>
          <a:p>
            <a:pPr algn="ctr"/>
            <a:r>
              <a:rPr lang="en-GB" sz="2200" b="1" dirty="0">
                <a:solidFill>
                  <a:schemeClr val="bg1"/>
                </a:solidFill>
                <a:cs typeface="Calibri"/>
              </a:rPr>
              <a:t>Ahmed </a:t>
            </a:r>
            <a:r>
              <a:rPr lang="en-GB" sz="2200" b="1" dirty="0" err="1">
                <a:solidFill>
                  <a:schemeClr val="bg1"/>
                </a:solidFill>
                <a:cs typeface="Calibri"/>
              </a:rPr>
              <a:t>galal</a:t>
            </a:r>
            <a:endParaRPr lang="en-GB" sz="2200" b="1" dirty="0">
              <a:solidFill>
                <a:schemeClr val="bg1"/>
              </a:solidFill>
              <a:cs typeface="Calibri"/>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solidFill>
                  <a:srgbClr val="002060"/>
                </a:solidFill>
                <a:ea typeface="+mj-lt"/>
                <a:cs typeface="+mj-lt"/>
              </a:rPr>
              <a:t>Machine learning</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1A836B9-F396-D545-4543-6BD9DC8FC9DD}"/>
              </a:ext>
            </a:extLst>
          </p:cNvPr>
          <p:cNvSpPr txBox="1"/>
          <p:nvPr/>
        </p:nvSpPr>
        <p:spPr>
          <a:xfrm>
            <a:off x="778080" y="1242721"/>
            <a:ext cx="9968217" cy="461665"/>
          </a:xfrm>
          <a:prstGeom prst="rect">
            <a:avLst/>
          </a:prstGeom>
          <a:noFill/>
        </p:spPr>
        <p:txBody>
          <a:bodyPr wrap="square">
            <a:spAutoFit/>
          </a:bodyPr>
          <a:lstStyle/>
          <a:p>
            <a:r>
              <a:rPr lang="en-GB" sz="2400" b="1" dirty="0">
                <a:solidFill>
                  <a:srgbClr val="002060"/>
                </a:solidFill>
                <a:ea typeface="+mj-lt"/>
                <a:cs typeface="+mj-lt"/>
              </a:rPr>
              <a:t> </a:t>
            </a:r>
            <a:endParaRPr lang="en-US" sz="2200" dirty="0"/>
          </a:p>
        </p:txBody>
      </p:sp>
      <p:sp>
        <p:nvSpPr>
          <p:cNvPr id="9" name="TextBox 8">
            <a:extLst>
              <a:ext uri="{FF2B5EF4-FFF2-40B4-BE49-F238E27FC236}">
                <a16:creationId xmlns:a16="http://schemas.microsoft.com/office/drawing/2014/main" id="{773E4369-779C-17AB-88A5-D9EEFED324E5}"/>
              </a:ext>
            </a:extLst>
          </p:cNvPr>
          <p:cNvSpPr txBox="1"/>
          <p:nvPr/>
        </p:nvSpPr>
        <p:spPr>
          <a:xfrm>
            <a:off x="930480" y="1395121"/>
            <a:ext cx="9968217"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GB" sz="2400" b="1" dirty="0">
                <a:ea typeface="+mn-lt"/>
                <a:cs typeface="+mn-lt"/>
              </a:rPr>
              <a:t>is a field of data science that focuses on designing algorithms that can learn from and make predictions on data.</a:t>
            </a:r>
            <a:endParaRPr lang="en-GB" sz="2400" b="1" dirty="0">
              <a:cs typeface="Calibri" panose="020F0502020204030204"/>
            </a:endParaRPr>
          </a:p>
        </p:txBody>
      </p:sp>
      <p:sp>
        <p:nvSpPr>
          <p:cNvPr id="12" name="TextBox 11">
            <a:extLst>
              <a:ext uri="{FF2B5EF4-FFF2-40B4-BE49-F238E27FC236}">
                <a16:creationId xmlns:a16="http://schemas.microsoft.com/office/drawing/2014/main" id="{6626CAFB-4B63-6F4C-4037-DC0F591F2F42}"/>
              </a:ext>
            </a:extLst>
          </p:cNvPr>
          <p:cNvSpPr txBox="1"/>
          <p:nvPr/>
        </p:nvSpPr>
        <p:spPr>
          <a:xfrm>
            <a:off x="2313265" y="2722179"/>
            <a:ext cx="6102990" cy="34778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200" b="1" dirty="0"/>
              <a:t>Model we used in this project :</a:t>
            </a:r>
          </a:p>
          <a:p>
            <a:endParaRPr lang="en-US" sz="2200" b="1" dirty="0">
              <a:cs typeface="Calibri"/>
            </a:endParaRPr>
          </a:p>
          <a:p>
            <a:pPr algn="ctr"/>
            <a:r>
              <a:rPr lang="en-US" sz="2200" b="1" dirty="0">
                <a:solidFill>
                  <a:schemeClr val="accent1">
                    <a:lumMod val="50000"/>
                  </a:schemeClr>
                </a:solidFill>
              </a:rPr>
              <a:t>Linear regression model</a:t>
            </a:r>
            <a:endParaRPr lang="en-US" sz="2200" b="1" dirty="0">
              <a:solidFill>
                <a:schemeClr val="accent1">
                  <a:lumMod val="50000"/>
                </a:schemeClr>
              </a:solidFill>
              <a:cs typeface="Calibri"/>
            </a:endParaRPr>
          </a:p>
          <a:p>
            <a:pPr marL="342900" indent="-342900">
              <a:buFont typeface="Arial"/>
              <a:buChar char="•"/>
            </a:pPr>
            <a:r>
              <a:rPr lang="en-US" sz="2200" b="1" dirty="0"/>
              <a:t>  It used for continuous data</a:t>
            </a:r>
            <a:endParaRPr lang="en-US" sz="2200" b="1" dirty="0">
              <a:cs typeface="Calibri"/>
            </a:endParaRPr>
          </a:p>
          <a:p>
            <a:pPr marL="457200" indent="-457200">
              <a:buFont typeface="Arial"/>
              <a:buChar char="•"/>
            </a:pPr>
            <a:r>
              <a:rPr lang="en-US" sz="2200" b="1" dirty="0"/>
              <a:t>connect two relationship </a:t>
            </a:r>
            <a:endParaRPr lang="en-US" sz="2200" b="1" dirty="0">
              <a:cs typeface="Calibri"/>
            </a:endParaRPr>
          </a:p>
          <a:p>
            <a:pPr marL="457200" indent="-457200">
              <a:buFont typeface="Arial"/>
              <a:buChar char="•"/>
            </a:pPr>
            <a:r>
              <a:rPr lang="en-US" sz="2200" b="1" dirty="0">
                <a:ea typeface="+mn-lt"/>
                <a:cs typeface="+mn-lt"/>
              </a:rPr>
              <a:t>Y=A0+ A1 X</a:t>
            </a:r>
          </a:p>
          <a:p>
            <a:pPr algn="ctr"/>
            <a:endParaRPr lang="en-US" sz="2200" b="1" dirty="0"/>
          </a:p>
          <a:p>
            <a:r>
              <a:rPr lang="en-US" sz="2200" b="1" dirty="0"/>
              <a:t>Accuracy :</a:t>
            </a:r>
            <a:endParaRPr lang="en-US" sz="2200" b="1" dirty="0">
              <a:cs typeface="Calibri"/>
            </a:endParaRPr>
          </a:p>
          <a:p>
            <a:pPr marL="342900" indent="-342900">
              <a:buFont typeface="Arial"/>
              <a:buChar char="•"/>
            </a:pPr>
            <a:r>
              <a:rPr lang="en-US" sz="2200" b="1" dirty="0"/>
              <a:t>If accuracy increase the model LEARN better</a:t>
            </a:r>
            <a:endParaRPr lang="en-US" sz="2200" b="1" dirty="0">
              <a:cs typeface="Calibri"/>
            </a:endParaRPr>
          </a:p>
          <a:p>
            <a:pPr marL="342900" indent="-342900">
              <a:buFont typeface="Arial"/>
              <a:buChar char="•"/>
            </a:pPr>
            <a:r>
              <a:rPr lang="en-US" sz="2200" b="1" dirty="0"/>
              <a:t>cant accuracy will be 100%</a:t>
            </a:r>
            <a:endParaRPr lang="en-US" sz="2200" b="1" dirty="0">
              <a:cs typeface="Calibri"/>
            </a:endParaRPr>
          </a:p>
        </p:txBody>
      </p:sp>
    </p:spTree>
    <p:extLst>
      <p:ext uri="{BB962C8B-B14F-4D97-AF65-F5344CB8AC3E}">
        <p14:creationId xmlns:p14="http://schemas.microsoft.com/office/powerpoint/2010/main" val="116041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bg2"/>
                </a:solidFill>
                <a:ea typeface="+mj-lt"/>
                <a:cs typeface="+mj-lt"/>
              </a:rPr>
              <a:t>Domain</a:t>
            </a:r>
            <a:endParaRPr lang="en-US" sz="1600" dirty="0">
              <a:solidFill>
                <a:schemeClr val="bg2"/>
              </a:solidFill>
            </a:endParaRP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512051" y="4782980"/>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bg2"/>
                </a:solidFill>
                <a:ea typeface="+mj-lt"/>
                <a:cs typeface="+mj-lt"/>
              </a:rPr>
              <a:t>Dataset</a:t>
            </a:r>
            <a:endParaRPr lang="en-US" sz="1600" dirty="0">
              <a:solidFill>
                <a:schemeClr val="bg2"/>
              </a:solidFill>
            </a:endParaRP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7344189" y="4602677"/>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634374" y="3451062"/>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3686681" y="329892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1137813" y="1664155"/>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bg2"/>
                </a:solidFill>
                <a:ea typeface="+mj-lt"/>
                <a:cs typeface="+mj-lt"/>
              </a:rPr>
              <a:t>Questions</a:t>
            </a:r>
            <a:endParaRPr lang="en-US" sz="1600" dirty="0">
              <a:solidFill>
                <a:schemeClr val="bg2"/>
              </a:solidFill>
            </a:endParaRP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4237840" y="157720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330518" y="5171979"/>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Machine learning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380091" y="5025803"/>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001999" y="3674438"/>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7634185" y="4899698"/>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1676" descr="Icon of check box. ">
            <a:extLst>
              <a:ext uri="{FF2B5EF4-FFF2-40B4-BE49-F238E27FC236}">
                <a16:creationId xmlns:a16="http://schemas.microsoft.com/office/drawing/2014/main" id="{06D8309D-22C8-D1B3-24E2-8F7B691E323D}"/>
              </a:ext>
            </a:extLst>
          </p:cNvPr>
          <p:cNvSpPr>
            <a:spLocks noEditPoints="1"/>
          </p:cNvSpPr>
          <p:nvPr/>
        </p:nvSpPr>
        <p:spPr bwMode="auto">
          <a:xfrm>
            <a:off x="4474022" y="187422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6497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solidFill>
                  <a:srgbClr val="002060"/>
                </a:solidFill>
                <a:cs typeface="Calibri Light"/>
              </a:rPr>
              <a:t>Domain of </a:t>
            </a:r>
            <a:br>
              <a:rPr lang="en-GB" sz="2800" b="1" dirty="0">
                <a:cs typeface="Calibri Light"/>
              </a:rPr>
            </a:br>
            <a:r>
              <a:rPr lang="en-GB" sz="2800" b="1" dirty="0">
                <a:solidFill>
                  <a:srgbClr val="002060"/>
                </a:solidFill>
                <a:ea typeface="+mj-lt"/>
                <a:cs typeface="+mj-lt"/>
              </a:rPr>
              <a:t>Predict Price of Airline Tickets data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35" name="TextBox 34">
            <a:extLst>
              <a:ext uri="{FF2B5EF4-FFF2-40B4-BE49-F238E27FC236}">
                <a16:creationId xmlns:a16="http://schemas.microsoft.com/office/drawing/2014/main" id="{4EBA0CE3-8C5D-AB89-8BA0-99EBB3593524}"/>
              </a:ext>
            </a:extLst>
          </p:cNvPr>
          <p:cNvSpPr txBox="1"/>
          <p:nvPr/>
        </p:nvSpPr>
        <p:spPr>
          <a:xfrm>
            <a:off x="1711768" y="1778472"/>
            <a:ext cx="8649050" cy="3939540"/>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r>
              <a:rPr lang="en-GB" sz="2500" b="1" dirty="0">
                <a:solidFill>
                  <a:schemeClr val="tx1">
                    <a:lumMod val="95000"/>
                    <a:lumOff val="5000"/>
                  </a:schemeClr>
                </a:solidFill>
                <a:ea typeface="+mn-lt"/>
                <a:cs typeface="+mn-lt"/>
              </a:rPr>
              <a:t>The price of the ticket varies from flight to flight and according to the month of the trip</a:t>
            </a:r>
          </a:p>
          <a:p>
            <a:endParaRPr lang="en-GB" sz="2500" b="1" dirty="0">
              <a:solidFill>
                <a:schemeClr val="tx1">
                  <a:lumMod val="95000"/>
                  <a:lumOff val="5000"/>
                </a:schemeClr>
              </a:solidFill>
              <a:cs typeface="Calibri"/>
            </a:endParaRPr>
          </a:p>
          <a:p>
            <a:r>
              <a:rPr lang="en-GB" sz="2500" b="1" dirty="0">
                <a:solidFill>
                  <a:schemeClr val="tx1">
                    <a:lumMod val="95000"/>
                    <a:lumOff val="5000"/>
                  </a:schemeClr>
                </a:solidFill>
                <a:ea typeface="+mn-lt"/>
                <a:cs typeface="+mn-lt"/>
              </a:rPr>
              <a:t>For example, in the month of </a:t>
            </a:r>
            <a:r>
              <a:rPr lang="en-GB" sz="2500" b="1" dirty="0" err="1">
                <a:solidFill>
                  <a:schemeClr val="tx1">
                    <a:lumMod val="95000"/>
                    <a:lumOff val="5000"/>
                  </a:schemeClr>
                </a:solidFill>
                <a:ea typeface="+mn-lt"/>
                <a:cs typeface="+mn-lt"/>
              </a:rPr>
              <a:t>june</a:t>
            </a:r>
            <a:r>
              <a:rPr lang="en-GB" sz="2500" b="1" dirty="0">
                <a:solidFill>
                  <a:schemeClr val="tx1">
                    <a:lumMod val="95000"/>
                    <a:lumOff val="5000"/>
                  </a:schemeClr>
                </a:solidFill>
                <a:ea typeface="+mn-lt"/>
                <a:cs typeface="+mn-lt"/>
              </a:rPr>
              <a:t>, we noticed an increase in the number of flights due to the Christmas holidays, so the ticket price increases</a:t>
            </a:r>
          </a:p>
          <a:p>
            <a:endParaRPr lang="en-GB" sz="2500" b="1" dirty="0">
              <a:solidFill>
                <a:schemeClr val="tx1">
                  <a:lumMod val="95000"/>
                  <a:lumOff val="5000"/>
                </a:schemeClr>
              </a:solidFill>
              <a:cs typeface="Calibri"/>
            </a:endParaRPr>
          </a:p>
          <a:p>
            <a:r>
              <a:rPr lang="en-GB" sz="2500" b="1" dirty="0">
                <a:solidFill>
                  <a:schemeClr val="tx1">
                    <a:lumMod val="95000"/>
                    <a:lumOff val="5000"/>
                  </a:schemeClr>
                </a:solidFill>
                <a:ea typeface="+mn-lt"/>
                <a:cs typeface="+mn-lt"/>
              </a:rPr>
              <a:t>Through the data, we also noticed that the ticket price increases if the flight stops more than once in more than one airport(have many hours), but its price is low if it is direct,</a:t>
            </a:r>
            <a:endParaRPr lang="en-GB" sz="2500" b="1" dirty="0">
              <a:solidFill>
                <a:schemeClr val="tx1">
                  <a:lumMod val="95000"/>
                  <a:lumOff val="5000"/>
                </a:schemeClr>
              </a:solidFill>
              <a:cs typeface="Calibri"/>
            </a:endParaRPr>
          </a:p>
        </p:txBody>
      </p:sp>
    </p:spTree>
    <p:extLst>
      <p:ext uri="{BB962C8B-B14F-4D97-AF65-F5344CB8AC3E}">
        <p14:creationId xmlns:p14="http://schemas.microsoft.com/office/powerpoint/2010/main" val="84376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30268" y="522898"/>
            <a:ext cx="386173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799836"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E6A668D-1245-8AFF-4A08-FD69D8605912}"/>
              </a:ext>
            </a:extLst>
          </p:cNvPr>
          <p:cNvSpPr txBox="1"/>
          <p:nvPr/>
        </p:nvSpPr>
        <p:spPr>
          <a:xfrm>
            <a:off x="3693254" y="310427"/>
            <a:ext cx="4314038" cy="1384995"/>
          </a:xfrm>
          <a:prstGeom prst="rect">
            <a:avLst/>
          </a:prstGeom>
          <a:noFill/>
        </p:spPr>
        <p:txBody>
          <a:bodyPr wrap="square">
            <a:spAutoFit/>
          </a:bodyPr>
          <a:lstStyle/>
          <a:p>
            <a:pPr algn="ctr"/>
            <a:r>
              <a:rPr lang="en-GB" sz="2800" b="1" dirty="0">
                <a:solidFill>
                  <a:srgbClr val="002060"/>
                </a:solidFill>
                <a:latin typeface="Century Gothi"/>
                <a:ea typeface="+mj-lt"/>
                <a:cs typeface="+mj-lt"/>
              </a:rPr>
              <a:t>What are the question help us for what we need from this data?</a:t>
            </a:r>
            <a:endParaRPr lang="en-US" sz="2800" b="1" dirty="0">
              <a:latin typeface="Century Gothi"/>
            </a:endParaRPr>
          </a:p>
        </p:txBody>
      </p:sp>
      <p:sp>
        <p:nvSpPr>
          <p:cNvPr id="23" name="TextBox 22">
            <a:extLst>
              <a:ext uri="{FF2B5EF4-FFF2-40B4-BE49-F238E27FC236}">
                <a16:creationId xmlns:a16="http://schemas.microsoft.com/office/drawing/2014/main" id="{D7E1DBAD-5E25-1FFE-45A3-BCFF5FB03A80}"/>
              </a:ext>
            </a:extLst>
          </p:cNvPr>
          <p:cNvSpPr txBox="1"/>
          <p:nvPr/>
        </p:nvSpPr>
        <p:spPr>
          <a:xfrm>
            <a:off x="794855" y="2335162"/>
            <a:ext cx="8498048" cy="3416320"/>
          </a:xfrm>
          <a:prstGeom prst="rect">
            <a:avLst/>
          </a:prstGeom>
          <a:noFill/>
        </p:spPr>
        <p:txBody>
          <a:bodyPr wrap="square">
            <a:spAutoFit/>
          </a:bodyPr>
          <a:lstStyle/>
          <a:p>
            <a:pPr marL="285750" indent="-285750">
              <a:buFont typeface="Arial" panose="020B0604020202020204" pitchFamily="34" charset="0"/>
              <a:buChar char="•"/>
            </a:pPr>
            <a:r>
              <a:rPr lang="en-GB" sz="1800" b="1" dirty="0">
                <a:solidFill>
                  <a:srgbClr val="0F9AB1"/>
                </a:solidFill>
                <a:latin typeface="Arial Black" panose="020B0A04020102020204" pitchFamily="34" charset="0"/>
                <a:ea typeface="+mn-lt"/>
                <a:cs typeface="+mn-lt"/>
              </a:rPr>
              <a:t>Does price vary with Airlines?</a:t>
            </a:r>
          </a:p>
          <a:p>
            <a:endParaRPr lang="en-GB" sz="1800" b="1" dirty="0">
              <a:latin typeface="Arial Black" panose="020B0A04020102020204" pitchFamily="34" charset="0"/>
              <a:cs typeface="Calibri"/>
            </a:endParaRPr>
          </a:p>
          <a:p>
            <a:pPr marL="285750" indent="-285750">
              <a:buFont typeface="Arial" panose="020B0604020202020204" pitchFamily="34" charset="0"/>
              <a:buChar char="•"/>
            </a:pPr>
            <a:r>
              <a:rPr lang="en-GB" sz="1800" b="1" dirty="0">
                <a:solidFill>
                  <a:schemeClr val="accent4">
                    <a:lumMod val="75000"/>
                  </a:schemeClr>
                </a:solidFill>
                <a:latin typeface="Arial Black" panose="020B0A04020102020204" pitchFamily="34" charset="0"/>
                <a:ea typeface="+mn-lt"/>
                <a:cs typeface="+mn-lt"/>
              </a:rPr>
              <a:t>How is the price affected when tickets are bought in just 1 or 2 days before departure?</a:t>
            </a:r>
          </a:p>
          <a:p>
            <a:endParaRPr lang="en-GB" b="1" dirty="0">
              <a:latin typeface="Arial Black" panose="020B0A04020102020204" pitchFamily="34" charset="0"/>
              <a:cs typeface="Calibri"/>
            </a:endParaRPr>
          </a:p>
          <a:p>
            <a:pPr marL="285750" indent="-285750">
              <a:buFont typeface="Arial" panose="020B0604020202020204" pitchFamily="34" charset="0"/>
              <a:buChar char="•"/>
            </a:pPr>
            <a:r>
              <a:rPr lang="en-GB" sz="1800" b="1" dirty="0">
                <a:solidFill>
                  <a:srgbClr val="0F9AB1"/>
                </a:solidFill>
                <a:latin typeface="Arial Black" panose="020B0A04020102020204" pitchFamily="34" charset="0"/>
                <a:ea typeface="+mn-lt"/>
                <a:cs typeface="+mn-lt"/>
              </a:rPr>
              <a:t>Does ticket price change based on the departure time and arrival time?</a:t>
            </a:r>
          </a:p>
          <a:p>
            <a:endParaRPr lang="en-GB" b="1" dirty="0">
              <a:latin typeface="Arial Black" panose="020B0A04020102020204" pitchFamily="34" charset="0"/>
              <a:cs typeface="Calibri"/>
            </a:endParaRPr>
          </a:p>
          <a:p>
            <a:pPr marL="285750" indent="-285750">
              <a:buFont typeface="Arial" panose="020B0604020202020204" pitchFamily="34" charset="0"/>
              <a:buChar char="•"/>
            </a:pPr>
            <a:r>
              <a:rPr lang="en-GB" sz="1800" b="1" dirty="0">
                <a:solidFill>
                  <a:schemeClr val="accent4">
                    <a:lumMod val="75000"/>
                  </a:schemeClr>
                </a:solidFill>
                <a:latin typeface="Arial Black" panose="020B0A04020102020204" pitchFamily="34" charset="0"/>
                <a:ea typeface="+mn-lt"/>
                <a:cs typeface="+mn-lt"/>
              </a:rPr>
              <a:t>How the price changes with change in Source and Destination?</a:t>
            </a:r>
          </a:p>
          <a:p>
            <a:endParaRPr lang="en-GB" b="1" dirty="0">
              <a:latin typeface="Arial Black" panose="020B0A04020102020204" pitchFamily="34" charset="0"/>
              <a:cs typeface="Calibri"/>
            </a:endParaRPr>
          </a:p>
          <a:p>
            <a:pPr marL="285750" indent="-285750">
              <a:buFont typeface="Arial" panose="020B0604020202020204" pitchFamily="34" charset="0"/>
              <a:buChar char="•"/>
            </a:pPr>
            <a:r>
              <a:rPr lang="en-GB" sz="1800" b="1" dirty="0">
                <a:latin typeface="Arial Black" panose="020B0A04020102020204" pitchFamily="34" charset="0"/>
                <a:ea typeface="+mn-lt"/>
                <a:cs typeface="+mn-lt"/>
              </a:rPr>
              <a:t> </a:t>
            </a:r>
            <a:r>
              <a:rPr lang="en-GB" sz="1800" b="1" dirty="0">
                <a:solidFill>
                  <a:srgbClr val="0F9AB1"/>
                </a:solidFill>
                <a:latin typeface="Arial Black" panose="020B0A04020102020204" pitchFamily="34" charset="0"/>
                <a:ea typeface="+mn-lt"/>
                <a:cs typeface="+mn-lt"/>
              </a:rPr>
              <a:t>How does the ticket price vary between Economy and Business class?</a:t>
            </a:r>
            <a:endParaRPr lang="en-GB" b="1" dirty="0">
              <a:solidFill>
                <a:srgbClr val="0F9AB1"/>
              </a:solidFill>
              <a:latin typeface="Arial Black" panose="020B0A04020102020204" pitchFamily="34" charset="0"/>
              <a:cs typeface="Calibri"/>
            </a:endParaRPr>
          </a:p>
        </p:txBody>
      </p:sp>
    </p:spTree>
    <p:extLst>
      <p:ext uri="{BB962C8B-B14F-4D97-AF65-F5344CB8AC3E}">
        <p14:creationId xmlns:p14="http://schemas.microsoft.com/office/powerpoint/2010/main" val="121214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78705" y="3642778"/>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812919" y="1460241"/>
            <a:ext cx="2692213" cy="1441677"/>
          </a:xfrm>
          <a:prstGeom prst="rect">
            <a:avLst/>
          </a:prstGeom>
        </p:spPr>
        <p:txBody>
          <a:bodyPr wrap="square" lIns="0" tIns="0" rIns="0" bIns="0" anchor="t">
            <a:spAutoFit/>
          </a:bodyPr>
          <a:lstStyle/>
          <a:p>
            <a:pPr algn="ctr">
              <a:lnSpc>
                <a:spcPts val="1900"/>
              </a:lnSpc>
            </a:pPr>
            <a:r>
              <a:rPr lang="en-US" i="1" dirty="0">
                <a:effectLst/>
                <a:latin typeface="Inter"/>
              </a:rPr>
              <a:t>Airline</a:t>
            </a:r>
            <a:r>
              <a:rPr lang="en-US" i="0" dirty="0">
                <a:effectLst/>
                <a:latin typeface="Inter"/>
              </a:rPr>
              <a:t>: The name of the airline company is stored in the airline column. It is a categorical feature having 6 different airlines.</a:t>
            </a:r>
          </a:p>
          <a:p>
            <a:pPr algn="r">
              <a:lnSpc>
                <a:spcPts val="1900"/>
              </a:lnSpc>
            </a:pPr>
            <a:r>
              <a:rPr lang="en-US" sz="1400" dirty="0">
                <a:solidFill>
                  <a:schemeClr val="tx1">
                    <a:lumMod val="75000"/>
                    <a:lumOff val="25000"/>
                  </a:schemeClr>
                </a:solidFill>
                <a:cs typeface="Segoe UI" panose="020B0502040204020203" pitchFamily="34" charset="0"/>
              </a:rPr>
              <a:t>.</a:t>
            </a:r>
          </a:p>
        </p:txBody>
      </p:sp>
      <p:sp>
        <p:nvSpPr>
          <p:cNvPr id="33" name="Rectangle 32">
            <a:extLst>
              <a:ext uri="{FF2B5EF4-FFF2-40B4-BE49-F238E27FC236}">
                <a16:creationId xmlns:a16="http://schemas.microsoft.com/office/drawing/2014/main" id="{913AB221-FD8D-4664-9B4C-AE1B1660ECAA}"/>
              </a:ext>
            </a:extLst>
          </p:cNvPr>
          <p:cNvSpPr/>
          <p:nvPr/>
        </p:nvSpPr>
        <p:spPr>
          <a:xfrm>
            <a:off x="4425740" y="1066399"/>
            <a:ext cx="2620882" cy="1231106"/>
          </a:xfrm>
          <a:prstGeom prst="rect">
            <a:avLst/>
          </a:prstGeom>
        </p:spPr>
        <p:txBody>
          <a:bodyPr wrap="square" lIns="0" tIns="0" rIns="0" bIns="0" anchor="t">
            <a:spAutoFit/>
          </a:bodyPr>
          <a:lstStyle/>
          <a:p>
            <a:r>
              <a:rPr lang="en-US" sz="2000" b="0" i="1">
                <a:effectLst/>
                <a:latin typeface="Inter"/>
              </a:rPr>
              <a:t>Source City</a:t>
            </a:r>
            <a:r>
              <a:rPr lang="en-US" sz="2000" b="0" i="0">
                <a:effectLst/>
                <a:latin typeface="Inter"/>
              </a:rPr>
              <a:t>: City from which the flight takes off. It is a categorical feature having 6 unique cities.</a:t>
            </a:r>
            <a:endParaRPr lang="en-US" sz="2000" b="0" i="0" dirty="0">
              <a:effectLst/>
              <a:latin typeface="Inter"/>
            </a:endParaRPr>
          </a:p>
        </p:txBody>
      </p:sp>
      <p:sp>
        <p:nvSpPr>
          <p:cNvPr id="34" name="Rectangle 33">
            <a:extLst>
              <a:ext uri="{FF2B5EF4-FFF2-40B4-BE49-F238E27FC236}">
                <a16:creationId xmlns:a16="http://schemas.microsoft.com/office/drawing/2014/main" id="{53F5EDC0-C02E-4790-A681-CA7AB9133338}"/>
              </a:ext>
            </a:extLst>
          </p:cNvPr>
          <p:cNvSpPr/>
          <p:nvPr/>
        </p:nvSpPr>
        <p:spPr>
          <a:xfrm>
            <a:off x="8077091" y="1100671"/>
            <a:ext cx="3539344" cy="1846659"/>
          </a:xfrm>
          <a:prstGeom prst="rect">
            <a:avLst/>
          </a:prstGeom>
        </p:spPr>
        <p:txBody>
          <a:bodyPr wrap="square" lIns="0" tIns="0" rIns="0" bIns="0" anchor="t">
            <a:spAutoFit/>
          </a:bodyPr>
          <a:lstStyle/>
          <a:p>
            <a:r>
              <a:rPr lang="en-US" sz="2000" b="0" i="1" dirty="0">
                <a:effectLst/>
                <a:latin typeface="Inter"/>
              </a:rPr>
              <a:t>Departure Time</a:t>
            </a:r>
            <a:r>
              <a:rPr lang="en-US" sz="2000" b="0" i="0" dirty="0">
                <a:effectLst/>
                <a:latin typeface="Inter"/>
              </a:rPr>
              <a:t>: This is a derived categorical feature obtained created by grouping time periods into bins. It stores information about the departure time and have 6 unique time labels.</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223394"/>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a:t>
            </a:r>
          </a:p>
        </p:txBody>
      </p:sp>
      <p:sp>
        <p:nvSpPr>
          <p:cNvPr id="48" name="TextBox 47">
            <a:extLst>
              <a:ext uri="{FF2B5EF4-FFF2-40B4-BE49-F238E27FC236}">
                <a16:creationId xmlns:a16="http://schemas.microsoft.com/office/drawing/2014/main" id="{62C59586-B8C4-2AB3-3D11-2EF104A727AE}"/>
              </a:ext>
            </a:extLst>
          </p:cNvPr>
          <p:cNvSpPr txBox="1"/>
          <p:nvPr/>
        </p:nvSpPr>
        <p:spPr>
          <a:xfrm>
            <a:off x="3906495" y="2953276"/>
            <a:ext cx="782951" cy="369332"/>
          </a:xfrm>
          <a:prstGeom prst="rect">
            <a:avLst/>
          </a:prstGeom>
          <a:noFill/>
        </p:spPr>
        <p:txBody>
          <a:bodyPr wrap="square">
            <a:spAutoFit/>
          </a:bodyPr>
          <a:lstStyle/>
          <a:p>
            <a:r>
              <a:rPr lang="en-US" sz="1800" b="0" i="1" dirty="0">
                <a:effectLst/>
                <a:latin typeface="Inter"/>
              </a:rPr>
              <a:t>Airline</a:t>
            </a:r>
            <a:endParaRPr lang="en-US" dirty="0"/>
          </a:p>
        </p:txBody>
      </p:sp>
      <p:sp>
        <p:nvSpPr>
          <p:cNvPr id="50" name="TextBox 49">
            <a:extLst>
              <a:ext uri="{FF2B5EF4-FFF2-40B4-BE49-F238E27FC236}">
                <a16:creationId xmlns:a16="http://schemas.microsoft.com/office/drawing/2014/main" id="{C4BE9023-D491-2C1F-C5EC-BE04A71FAEBB}"/>
              </a:ext>
            </a:extLst>
          </p:cNvPr>
          <p:cNvSpPr txBox="1"/>
          <p:nvPr/>
        </p:nvSpPr>
        <p:spPr>
          <a:xfrm>
            <a:off x="5086194" y="2887070"/>
            <a:ext cx="1314718" cy="369332"/>
          </a:xfrm>
          <a:prstGeom prst="rect">
            <a:avLst/>
          </a:prstGeom>
          <a:noFill/>
        </p:spPr>
        <p:txBody>
          <a:bodyPr wrap="square">
            <a:spAutoFit/>
          </a:bodyPr>
          <a:lstStyle/>
          <a:p>
            <a:r>
              <a:rPr lang="en-US" b="0" i="1" dirty="0">
                <a:effectLst/>
                <a:latin typeface="Inter"/>
              </a:rPr>
              <a:t>Source City</a:t>
            </a:r>
            <a:endParaRPr lang="en-US" dirty="0"/>
          </a:p>
        </p:txBody>
      </p:sp>
      <p:sp>
        <p:nvSpPr>
          <p:cNvPr id="79" name="TextBox 78">
            <a:extLst>
              <a:ext uri="{FF2B5EF4-FFF2-40B4-BE49-F238E27FC236}">
                <a16:creationId xmlns:a16="http://schemas.microsoft.com/office/drawing/2014/main" id="{88E17D82-A187-B85E-F7DF-E741508A2F80}"/>
              </a:ext>
            </a:extLst>
          </p:cNvPr>
          <p:cNvSpPr txBox="1"/>
          <p:nvPr/>
        </p:nvSpPr>
        <p:spPr>
          <a:xfrm>
            <a:off x="6540481" y="2732535"/>
            <a:ext cx="1270226" cy="646331"/>
          </a:xfrm>
          <a:prstGeom prst="rect">
            <a:avLst/>
          </a:prstGeom>
          <a:noFill/>
        </p:spPr>
        <p:txBody>
          <a:bodyPr wrap="square">
            <a:spAutoFit/>
          </a:bodyPr>
          <a:lstStyle/>
          <a:p>
            <a:pPr algn="ctr"/>
            <a:r>
              <a:rPr lang="en-US" sz="1800" b="0" i="1" dirty="0">
                <a:effectLst/>
                <a:latin typeface="Inter"/>
              </a:rPr>
              <a:t>Departure Time</a:t>
            </a:r>
            <a:endParaRPr lang="en-US" dirty="0"/>
          </a:p>
        </p:txBody>
      </p:sp>
      <p:sp>
        <p:nvSpPr>
          <p:cNvPr id="81" name="TextBox 80">
            <a:extLst>
              <a:ext uri="{FF2B5EF4-FFF2-40B4-BE49-F238E27FC236}">
                <a16:creationId xmlns:a16="http://schemas.microsoft.com/office/drawing/2014/main" id="{7435D36A-3C23-1B05-63E5-C83227C1A4FB}"/>
              </a:ext>
            </a:extLst>
          </p:cNvPr>
          <p:cNvSpPr txBox="1"/>
          <p:nvPr/>
        </p:nvSpPr>
        <p:spPr>
          <a:xfrm>
            <a:off x="2984783" y="5350473"/>
            <a:ext cx="3013621" cy="1477328"/>
          </a:xfrm>
          <a:prstGeom prst="rect">
            <a:avLst/>
          </a:prstGeom>
          <a:noFill/>
        </p:spPr>
        <p:txBody>
          <a:bodyPr wrap="square">
            <a:spAutoFit/>
          </a:bodyPr>
          <a:lstStyle/>
          <a:p>
            <a:r>
              <a:rPr lang="en-US" b="0" i="1" dirty="0">
                <a:effectLst/>
                <a:latin typeface="Inter"/>
              </a:rPr>
              <a:t>Stops</a:t>
            </a:r>
            <a:r>
              <a:rPr lang="en-US" b="0" i="0" dirty="0">
                <a:effectLst/>
                <a:latin typeface="Inter"/>
              </a:rPr>
              <a:t>: A categorical feature with 3 distinct values that stores the number of stops between the source and destination cities.</a:t>
            </a:r>
          </a:p>
        </p:txBody>
      </p:sp>
      <p:sp>
        <p:nvSpPr>
          <p:cNvPr id="82" name="TextBox 81">
            <a:extLst>
              <a:ext uri="{FF2B5EF4-FFF2-40B4-BE49-F238E27FC236}">
                <a16:creationId xmlns:a16="http://schemas.microsoft.com/office/drawing/2014/main" id="{DD1A2F4D-3F2F-9DCD-C915-9ECC269FA01E}"/>
              </a:ext>
            </a:extLst>
          </p:cNvPr>
          <p:cNvSpPr txBox="1"/>
          <p:nvPr/>
        </p:nvSpPr>
        <p:spPr>
          <a:xfrm>
            <a:off x="4706519" y="4294969"/>
            <a:ext cx="6102990" cy="369332"/>
          </a:xfrm>
          <a:prstGeom prst="rect">
            <a:avLst/>
          </a:prstGeom>
          <a:noFill/>
        </p:spPr>
        <p:txBody>
          <a:bodyPr wrap="square">
            <a:spAutoFit/>
          </a:bodyPr>
          <a:lstStyle/>
          <a:p>
            <a:r>
              <a:rPr lang="en-US" b="0" i="1" dirty="0">
                <a:effectLst/>
                <a:latin typeface="Inter"/>
              </a:rPr>
              <a:t>Stops</a:t>
            </a:r>
            <a:endParaRPr lang="en-US" dirty="0"/>
          </a:p>
        </p:txBody>
      </p:sp>
      <p:sp>
        <p:nvSpPr>
          <p:cNvPr id="83" name="TextBox 82">
            <a:extLst>
              <a:ext uri="{FF2B5EF4-FFF2-40B4-BE49-F238E27FC236}">
                <a16:creationId xmlns:a16="http://schemas.microsoft.com/office/drawing/2014/main" id="{5F05380C-47FE-CF96-5D15-9B6B1A24FAFE}"/>
              </a:ext>
            </a:extLst>
          </p:cNvPr>
          <p:cNvSpPr txBox="1"/>
          <p:nvPr/>
        </p:nvSpPr>
        <p:spPr>
          <a:xfrm>
            <a:off x="6491754" y="5154349"/>
            <a:ext cx="3614752" cy="1477328"/>
          </a:xfrm>
          <a:prstGeom prst="rect">
            <a:avLst/>
          </a:prstGeom>
          <a:noFill/>
        </p:spPr>
        <p:txBody>
          <a:bodyPr wrap="square">
            <a:spAutoFit/>
          </a:bodyPr>
          <a:lstStyle/>
          <a:p>
            <a:r>
              <a:rPr lang="en-US" b="0" i="1" dirty="0">
                <a:effectLst/>
                <a:latin typeface="Inter"/>
              </a:rPr>
              <a:t>Arrival Time</a:t>
            </a:r>
            <a:r>
              <a:rPr lang="en-US" b="0" i="0" dirty="0">
                <a:effectLst/>
                <a:latin typeface="Inter"/>
              </a:rPr>
              <a:t>: This is a derived categorical feature created by grouping time intervals into bins. It has six distinct time labels and keeps information about the arrival time.</a:t>
            </a:r>
          </a:p>
        </p:txBody>
      </p:sp>
      <p:sp>
        <p:nvSpPr>
          <p:cNvPr id="84" name="TextBox 83">
            <a:extLst>
              <a:ext uri="{FF2B5EF4-FFF2-40B4-BE49-F238E27FC236}">
                <a16:creationId xmlns:a16="http://schemas.microsoft.com/office/drawing/2014/main" id="{0B44DC30-ABDE-C17C-AAC9-4542622768A6}"/>
              </a:ext>
            </a:extLst>
          </p:cNvPr>
          <p:cNvSpPr txBox="1"/>
          <p:nvPr/>
        </p:nvSpPr>
        <p:spPr>
          <a:xfrm>
            <a:off x="5736181" y="4140434"/>
            <a:ext cx="6102990" cy="369332"/>
          </a:xfrm>
          <a:prstGeom prst="rect">
            <a:avLst/>
          </a:prstGeom>
          <a:noFill/>
        </p:spPr>
        <p:txBody>
          <a:bodyPr wrap="square">
            <a:spAutoFit/>
          </a:bodyPr>
          <a:lstStyle/>
          <a:p>
            <a:r>
              <a:rPr lang="en-US" b="0" i="1" dirty="0">
                <a:effectLst/>
                <a:latin typeface="Inter"/>
              </a:rPr>
              <a:t>Arrival Time</a:t>
            </a:r>
            <a:endParaRPr lang="en-US" dirty="0"/>
          </a:p>
        </p:txBody>
      </p:sp>
      <p:sp>
        <p:nvSpPr>
          <p:cNvPr id="85" name="TextBox 84">
            <a:extLst>
              <a:ext uri="{FF2B5EF4-FFF2-40B4-BE49-F238E27FC236}">
                <a16:creationId xmlns:a16="http://schemas.microsoft.com/office/drawing/2014/main" id="{10F1CE36-AB2E-FC4A-B2B0-0FB6E9F461A6}"/>
              </a:ext>
            </a:extLst>
          </p:cNvPr>
          <p:cNvSpPr txBox="1"/>
          <p:nvPr/>
        </p:nvSpPr>
        <p:spPr>
          <a:xfrm>
            <a:off x="8874057" y="3678769"/>
            <a:ext cx="3751131" cy="923330"/>
          </a:xfrm>
          <a:prstGeom prst="rect">
            <a:avLst/>
          </a:prstGeom>
          <a:noFill/>
        </p:spPr>
        <p:txBody>
          <a:bodyPr wrap="square">
            <a:spAutoFit/>
          </a:bodyPr>
          <a:lstStyle/>
          <a:p>
            <a:r>
              <a:rPr lang="en-US" b="0" i="1" dirty="0">
                <a:effectLst/>
                <a:latin typeface="Inter"/>
              </a:rPr>
              <a:t>Destination City</a:t>
            </a:r>
            <a:r>
              <a:rPr lang="en-US" b="0" i="0" dirty="0">
                <a:effectLst/>
                <a:latin typeface="Inter"/>
              </a:rPr>
              <a:t>: City where the flight will land. It is a categorical feature having 6 unique cities.</a:t>
            </a:r>
          </a:p>
        </p:txBody>
      </p:sp>
      <p:sp>
        <p:nvSpPr>
          <p:cNvPr id="86" name="TextBox 85">
            <a:extLst>
              <a:ext uri="{FF2B5EF4-FFF2-40B4-BE49-F238E27FC236}">
                <a16:creationId xmlns:a16="http://schemas.microsoft.com/office/drawing/2014/main" id="{8364AE8A-A248-0ECD-05A3-8588ED06F198}"/>
              </a:ext>
            </a:extLst>
          </p:cNvPr>
          <p:cNvSpPr txBox="1"/>
          <p:nvPr/>
        </p:nvSpPr>
        <p:spPr>
          <a:xfrm>
            <a:off x="7046622" y="4101143"/>
            <a:ext cx="6119768" cy="369332"/>
          </a:xfrm>
          <a:prstGeom prst="rect">
            <a:avLst/>
          </a:prstGeom>
          <a:noFill/>
        </p:spPr>
        <p:txBody>
          <a:bodyPr wrap="square">
            <a:spAutoFit/>
          </a:bodyPr>
          <a:lstStyle/>
          <a:p>
            <a:r>
              <a:rPr lang="en-US" b="0" i="1" dirty="0">
                <a:effectLst/>
                <a:latin typeface="Inter"/>
              </a:rPr>
              <a:t>Destination City</a:t>
            </a:r>
            <a:endParaRPr lang="en-US" dirty="0"/>
          </a:p>
        </p:txBody>
      </p:sp>
      <p:sp>
        <p:nvSpPr>
          <p:cNvPr id="87" name="Circle: Hollow 86">
            <a:extLst>
              <a:ext uri="{FF2B5EF4-FFF2-40B4-BE49-F238E27FC236}">
                <a16:creationId xmlns:a16="http://schemas.microsoft.com/office/drawing/2014/main" id="{C5915D94-401E-78ED-1D8A-B4A0FE98C4C5}"/>
              </a:ext>
              <a:ext uri="{C183D7F6-B498-43B3-948B-1728B52AA6E4}">
                <adec:decorative xmlns:adec="http://schemas.microsoft.com/office/drawing/2017/decorative" val="1"/>
              </a:ext>
            </a:extLst>
          </p:cNvPr>
          <p:cNvSpPr/>
          <p:nvPr/>
        </p:nvSpPr>
        <p:spPr>
          <a:xfrm>
            <a:off x="2717742" y="3322608"/>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8" name="TextBox 87">
            <a:extLst>
              <a:ext uri="{FF2B5EF4-FFF2-40B4-BE49-F238E27FC236}">
                <a16:creationId xmlns:a16="http://schemas.microsoft.com/office/drawing/2014/main" id="{ECE48779-642E-A941-1DD1-DD807150CFA1}"/>
              </a:ext>
            </a:extLst>
          </p:cNvPr>
          <p:cNvSpPr txBox="1"/>
          <p:nvPr/>
        </p:nvSpPr>
        <p:spPr>
          <a:xfrm>
            <a:off x="447686" y="3642315"/>
            <a:ext cx="2227726" cy="2031325"/>
          </a:xfrm>
          <a:prstGeom prst="rect">
            <a:avLst/>
          </a:prstGeom>
          <a:noFill/>
        </p:spPr>
        <p:txBody>
          <a:bodyPr wrap="square">
            <a:spAutoFit/>
          </a:bodyPr>
          <a:lstStyle/>
          <a:p>
            <a:r>
              <a:rPr lang="en-US" b="0" i="1" dirty="0">
                <a:effectLst/>
                <a:latin typeface="Inter"/>
              </a:rPr>
              <a:t>Duration</a:t>
            </a:r>
            <a:r>
              <a:rPr lang="en-US" b="0" i="0" dirty="0">
                <a:effectLst/>
                <a:latin typeface="Inter"/>
              </a:rPr>
              <a:t>: A continuous feature that displays the overall amount of time it takes to travel between cities in hours.</a:t>
            </a:r>
          </a:p>
        </p:txBody>
      </p:sp>
      <p:sp>
        <p:nvSpPr>
          <p:cNvPr id="89" name="TextBox 88">
            <a:extLst>
              <a:ext uri="{FF2B5EF4-FFF2-40B4-BE49-F238E27FC236}">
                <a16:creationId xmlns:a16="http://schemas.microsoft.com/office/drawing/2014/main" id="{7F81C60C-A9ED-3997-7028-8B8B998E6527}"/>
              </a:ext>
            </a:extLst>
          </p:cNvPr>
          <p:cNvSpPr txBox="1"/>
          <p:nvPr/>
        </p:nvSpPr>
        <p:spPr>
          <a:xfrm>
            <a:off x="3024046" y="3887521"/>
            <a:ext cx="6581162" cy="369332"/>
          </a:xfrm>
          <a:prstGeom prst="rect">
            <a:avLst/>
          </a:prstGeom>
          <a:noFill/>
        </p:spPr>
        <p:txBody>
          <a:bodyPr wrap="square">
            <a:spAutoFit/>
          </a:bodyPr>
          <a:lstStyle/>
          <a:p>
            <a:r>
              <a:rPr lang="en-US" b="0" i="1" dirty="0">
                <a:effectLst/>
                <a:latin typeface="Inter"/>
              </a:rPr>
              <a:t>Duration</a:t>
            </a:r>
            <a:endParaRPr lang="en-US" dirty="0"/>
          </a:p>
        </p:txBody>
      </p:sp>
    </p:spTree>
    <p:extLst>
      <p:ext uri="{BB962C8B-B14F-4D97-AF65-F5344CB8AC3E}">
        <p14:creationId xmlns:p14="http://schemas.microsoft.com/office/powerpoint/2010/main" val="388757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95385" y="508901"/>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352337" y="508901"/>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983567" y="373277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096000" y="1450232"/>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842CE6B-862D-4B18-B10B-3436A7D24058}"/>
              </a:ext>
            </a:extLst>
          </p:cNvPr>
          <p:cNvSpPr/>
          <p:nvPr/>
        </p:nvSpPr>
        <p:spPr>
          <a:xfrm>
            <a:off x="1381544" y="1735580"/>
            <a:ext cx="4234829" cy="1538883"/>
          </a:xfrm>
          <a:prstGeom prst="rect">
            <a:avLst/>
          </a:prstGeom>
        </p:spPr>
        <p:txBody>
          <a:bodyPr wrap="square" lIns="0" tIns="0" rIns="0" bIns="0" anchor="t">
            <a:spAutoFit/>
          </a:bodyPr>
          <a:lstStyle/>
          <a:p>
            <a:pPr>
              <a:buFont typeface="Arial" panose="020B0604020202020204" pitchFamily="34" charset="0"/>
              <a:buChar char="•"/>
            </a:pPr>
            <a:r>
              <a:rPr lang="en-US" sz="2000" dirty="0">
                <a:effectLst/>
                <a:latin typeface="Inter"/>
              </a:rPr>
              <a:t> How is the price affected when tickets are bought in just 1 or 2 days before departure?</a:t>
            </a:r>
          </a:p>
          <a:p>
            <a:pPr>
              <a:buFont typeface="Arial" panose="020B0604020202020204" pitchFamily="34" charset="0"/>
              <a:buChar char="•"/>
            </a:pPr>
            <a:r>
              <a:rPr lang="en-US" sz="2000" dirty="0">
                <a:effectLst/>
                <a:latin typeface="Inter"/>
              </a:rPr>
              <a:t> Does ticket price change based on the departure time and arrival time?</a:t>
            </a:r>
          </a:p>
        </p:txBody>
      </p:sp>
      <p:sp>
        <p:nvSpPr>
          <p:cNvPr id="41" name="Rectangle 40">
            <a:extLst>
              <a:ext uri="{FF2B5EF4-FFF2-40B4-BE49-F238E27FC236}">
                <a16:creationId xmlns:a16="http://schemas.microsoft.com/office/drawing/2014/main" id="{D130C0AE-B52E-4C65-A461-AD2F7D2362DE}"/>
              </a:ext>
            </a:extLst>
          </p:cNvPr>
          <p:cNvSpPr/>
          <p:nvPr/>
        </p:nvSpPr>
        <p:spPr>
          <a:xfrm>
            <a:off x="1453503" y="4040548"/>
            <a:ext cx="4162870" cy="1231106"/>
          </a:xfrm>
          <a:prstGeom prst="rect">
            <a:avLst/>
          </a:prstGeom>
        </p:spPr>
        <p:txBody>
          <a:bodyPr wrap="square" lIns="0" tIns="0" rIns="0" bIns="0" anchor="t">
            <a:spAutoFit/>
          </a:bodyPr>
          <a:lstStyle/>
          <a:p>
            <a:pPr>
              <a:buFont typeface="Arial" panose="020B0604020202020204" pitchFamily="34" charset="0"/>
              <a:buChar char="•"/>
            </a:pPr>
            <a:r>
              <a:rPr lang="en-US" sz="2000" dirty="0">
                <a:effectLst/>
                <a:latin typeface="Inter"/>
              </a:rPr>
              <a:t> Does ticket price change based on the departure time and arrival time?</a:t>
            </a:r>
          </a:p>
          <a:p>
            <a:pPr>
              <a:buFont typeface="Arial" panose="020B0604020202020204" pitchFamily="34" charset="0"/>
              <a:buChar char="•"/>
            </a:pPr>
            <a:r>
              <a:rPr lang="en-US" sz="2000" dirty="0">
                <a:effectLst/>
                <a:latin typeface="Inter"/>
              </a:rPr>
              <a:t> How the price changes with change in Source and Destination?</a:t>
            </a:r>
          </a:p>
        </p:txBody>
      </p:sp>
      <p:sp>
        <p:nvSpPr>
          <p:cNvPr id="42" name="Rectangle 41">
            <a:extLst>
              <a:ext uri="{FF2B5EF4-FFF2-40B4-BE49-F238E27FC236}">
                <a16:creationId xmlns:a16="http://schemas.microsoft.com/office/drawing/2014/main" id="{6E783ACB-62DF-4DA3-9240-822BAEA78497}"/>
              </a:ext>
            </a:extLst>
          </p:cNvPr>
          <p:cNvSpPr/>
          <p:nvPr/>
        </p:nvSpPr>
        <p:spPr>
          <a:xfrm>
            <a:off x="6704860" y="3971297"/>
            <a:ext cx="4162870" cy="1354217"/>
          </a:xfrm>
          <a:prstGeom prst="rect">
            <a:avLst/>
          </a:prstGeom>
        </p:spPr>
        <p:txBody>
          <a:bodyPr wrap="square" lIns="0" tIns="0" rIns="0" bIns="0" anchor="t">
            <a:spAutoFit/>
          </a:bodyPr>
          <a:lstStyle/>
          <a:p>
            <a:pPr>
              <a:buFont typeface="Arial" panose="020B0604020202020204" pitchFamily="34" charset="0"/>
              <a:buChar char="•"/>
            </a:pPr>
            <a:r>
              <a:rPr lang="en-US" sz="2200" dirty="0">
                <a:effectLst/>
                <a:latin typeface="Inter"/>
              </a:rPr>
              <a:t> Does the number of stops influences the price?</a:t>
            </a:r>
          </a:p>
          <a:p>
            <a:pPr>
              <a:buFont typeface="Arial" panose="020B0604020202020204" pitchFamily="34" charset="0"/>
              <a:buChar char="•"/>
            </a:pPr>
            <a:r>
              <a:rPr lang="en-US" sz="2200" dirty="0">
                <a:effectLst/>
                <a:latin typeface="Inter"/>
              </a:rPr>
              <a:t> What variables influence most the price?</a:t>
            </a:r>
          </a:p>
        </p:txBody>
      </p:sp>
      <p:sp>
        <p:nvSpPr>
          <p:cNvPr id="20" name="TextBox 19">
            <a:extLst>
              <a:ext uri="{FF2B5EF4-FFF2-40B4-BE49-F238E27FC236}">
                <a16:creationId xmlns:a16="http://schemas.microsoft.com/office/drawing/2014/main" id="{FB55A2C0-2AB6-3B46-8126-792ABA0227CD}"/>
              </a:ext>
            </a:extLst>
          </p:cNvPr>
          <p:cNvSpPr txBox="1"/>
          <p:nvPr/>
        </p:nvSpPr>
        <p:spPr>
          <a:xfrm>
            <a:off x="3811762" y="270374"/>
            <a:ext cx="6102990" cy="477054"/>
          </a:xfrm>
          <a:prstGeom prst="rect">
            <a:avLst/>
          </a:prstGeom>
          <a:noFill/>
        </p:spPr>
        <p:txBody>
          <a:bodyPr wrap="square">
            <a:spAutoFit/>
          </a:bodyPr>
          <a:lstStyle/>
          <a:p>
            <a:r>
              <a:rPr lang="en-US" sz="2500" b="1" dirty="0">
                <a:solidFill>
                  <a:srgbClr val="002060"/>
                </a:solidFill>
                <a:latin typeface="Bahnschrift SemiBold Condensed" panose="020B0502040204020203" pitchFamily="34" charset="0"/>
                <a:cs typeface="Calibri Light"/>
              </a:rPr>
              <a:t>We will answer this questions in predictions</a:t>
            </a:r>
            <a:endParaRPr lang="en-US" sz="2500" dirty="0">
              <a:latin typeface="Bahnschrift SemiBold Condensed" panose="020B0502040204020203" pitchFamily="34" charset="0"/>
            </a:endParaRPr>
          </a:p>
        </p:txBody>
      </p:sp>
      <p:sp>
        <p:nvSpPr>
          <p:cNvPr id="22" name="TextBox 21">
            <a:extLst>
              <a:ext uri="{FF2B5EF4-FFF2-40B4-BE49-F238E27FC236}">
                <a16:creationId xmlns:a16="http://schemas.microsoft.com/office/drawing/2014/main" id="{F70B769D-DB19-E95C-3EB1-8BBE0835205B}"/>
              </a:ext>
            </a:extLst>
          </p:cNvPr>
          <p:cNvSpPr txBox="1"/>
          <p:nvPr/>
        </p:nvSpPr>
        <p:spPr>
          <a:xfrm>
            <a:off x="6704860" y="2043356"/>
            <a:ext cx="4259552" cy="923330"/>
          </a:xfrm>
          <a:prstGeom prst="rect">
            <a:avLst/>
          </a:prstGeom>
          <a:noFill/>
        </p:spPr>
        <p:txBody>
          <a:bodyPr wrap="square">
            <a:spAutoFit/>
          </a:bodyPr>
          <a:lstStyle/>
          <a:p>
            <a:pPr>
              <a:buFont typeface="Arial" panose="020B0604020202020204" pitchFamily="34" charset="0"/>
              <a:buChar char="•"/>
            </a:pPr>
            <a:r>
              <a:rPr lang="en-US" dirty="0">
                <a:effectLst/>
                <a:latin typeface="Inter"/>
              </a:rPr>
              <a:t> How does the ticket price vary between Economy and Business class? </a:t>
            </a:r>
          </a:p>
          <a:p>
            <a:pPr>
              <a:buFont typeface="Arial" panose="020B0604020202020204" pitchFamily="34" charset="0"/>
              <a:buChar char="•"/>
            </a:pPr>
            <a:r>
              <a:rPr lang="en-US" dirty="0">
                <a:effectLst/>
                <a:latin typeface="Inter"/>
              </a:rPr>
              <a:t> Does price vary with Airlines?</a:t>
            </a:r>
          </a:p>
        </p:txBody>
      </p:sp>
    </p:spTree>
    <p:extLst>
      <p:ext uri="{BB962C8B-B14F-4D97-AF65-F5344CB8AC3E}">
        <p14:creationId xmlns:p14="http://schemas.microsoft.com/office/powerpoint/2010/main" val="727364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1A836B9-F396-D545-4543-6BD9DC8FC9DD}"/>
              </a:ext>
            </a:extLst>
          </p:cNvPr>
          <p:cNvSpPr txBox="1"/>
          <p:nvPr/>
        </p:nvSpPr>
        <p:spPr>
          <a:xfrm>
            <a:off x="752913" y="1344121"/>
            <a:ext cx="6102990" cy="430887"/>
          </a:xfrm>
          <a:prstGeom prst="rect">
            <a:avLst/>
          </a:prstGeom>
          <a:noFill/>
        </p:spPr>
        <p:txBody>
          <a:bodyPr wrap="square">
            <a:spAutoFit/>
          </a:bodyPr>
          <a:lstStyle/>
          <a:p>
            <a:r>
              <a:rPr lang="en-GB" sz="2200" b="1" dirty="0">
                <a:solidFill>
                  <a:srgbClr val="002060"/>
                </a:solidFill>
                <a:cs typeface="Calibri Light"/>
              </a:rPr>
              <a:t>Relation between month booking and month price</a:t>
            </a:r>
            <a:endParaRPr lang="en-US" sz="2200" dirty="0"/>
          </a:p>
        </p:txBody>
      </p:sp>
      <p:pic>
        <p:nvPicPr>
          <p:cNvPr id="27" name="Picture 5" descr="Chart, bar chart&#10;&#10;Description automatically generated">
            <a:extLst>
              <a:ext uri="{FF2B5EF4-FFF2-40B4-BE49-F238E27FC236}">
                <a16:creationId xmlns:a16="http://schemas.microsoft.com/office/drawing/2014/main" id="{64796B30-74E2-D240-2922-FC9E72437F6D}"/>
              </a:ext>
            </a:extLst>
          </p:cNvPr>
          <p:cNvPicPr>
            <a:picLocks noChangeAspect="1"/>
          </p:cNvPicPr>
          <p:nvPr/>
        </p:nvPicPr>
        <p:blipFill>
          <a:blip r:embed="rId3"/>
          <a:stretch>
            <a:fillRect/>
          </a:stretch>
        </p:blipFill>
        <p:spPr>
          <a:xfrm>
            <a:off x="1847501" y="2335133"/>
            <a:ext cx="6816801" cy="4188562"/>
          </a:xfrm>
          <a:prstGeom prst="rect">
            <a:avLst/>
          </a:prstGeom>
        </p:spPr>
      </p:pic>
    </p:spTree>
    <p:extLst>
      <p:ext uri="{BB962C8B-B14F-4D97-AF65-F5344CB8AC3E}">
        <p14:creationId xmlns:p14="http://schemas.microsoft.com/office/powerpoint/2010/main" val="1061713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1A836B9-F396-D545-4543-6BD9DC8FC9DD}"/>
              </a:ext>
            </a:extLst>
          </p:cNvPr>
          <p:cNvSpPr txBox="1"/>
          <p:nvPr/>
        </p:nvSpPr>
        <p:spPr>
          <a:xfrm>
            <a:off x="677825" y="1242555"/>
            <a:ext cx="6816800" cy="461665"/>
          </a:xfrm>
          <a:prstGeom prst="rect">
            <a:avLst/>
          </a:prstGeom>
          <a:noFill/>
        </p:spPr>
        <p:txBody>
          <a:bodyPr wrap="square">
            <a:spAutoFit/>
          </a:bodyPr>
          <a:lstStyle/>
          <a:p>
            <a:r>
              <a:rPr lang="en-GB" sz="2400" b="1" dirty="0">
                <a:solidFill>
                  <a:srgbClr val="002060"/>
                </a:solidFill>
                <a:ea typeface="+mj-lt"/>
                <a:cs typeface="+mj-lt"/>
              </a:rPr>
              <a:t>Relation  between count flights and companies</a:t>
            </a:r>
            <a:endParaRPr lang="en-US" sz="2200" dirty="0"/>
          </a:p>
        </p:txBody>
      </p:sp>
      <p:pic>
        <p:nvPicPr>
          <p:cNvPr id="9" name="Picture 13" descr="Chart, bar chart&#10;&#10;Description automatically generated">
            <a:extLst>
              <a:ext uri="{FF2B5EF4-FFF2-40B4-BE49-F238E27FC236}">
                <a16:creationId xmlns:a16="http://schemas.microsoft.com/office/drawing/2014/main" id="{C3D0F46A-762D-11DA-9F2A-40B8674E4B6A}"/>
              </a:ext>
            </a:extLst>
          </p:cNvPr>
          <p:cNvPicPr>
            <a:picLocks noChangeAspect="1"/>
          </p:cNvPicPr>
          <p:nvPr/>
        </p:nvPicPr>
        <p:blipFill>
          <a:blip r:embed="rId3"/>
          <a:stretch>
            <a:fillRect/>
          </a:stretch>
        </p:blipFill>
        <p:spPr>
          <a:xfrm>
            <a:off x="1779733" y="1805786"/>
            <a:ext cx="7228935" cy="4718432"/>
          </a:xfrm>
          <a:prstGeom prst="rect">
            <a:avLst/>
          </a:prstGeom>
        </p:spPr>
      </p:pic>
    </p:spTree>
    <p:extLst>
      <p:ext uri="{BB962C8B-B14F-4D97-AF65-F5344CB8AC3E}">
        <p14:creationId xmlns:p14="http://schemas.microsoft.com/office/powerpoint/2010/main" val="296338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1A836B9-F396-D545-4543-6BD9DC8FC9DD}"/>
              </a:ext>
            </a:extLst>
          </p:cNvPr>
          <p:cNvSpPr txBox="1"/>
          <p:nvPr/>
        </p:nvSpPr>
        <p:spPr>
          <a:xfrm>
            <a:off x="778080" y="1242721"/>
            <a:ext cx="9968217" cy="461665"/>
          </a:xfrm>
          <a:prstGeom prst="rect">
            <a:avLst/>
          </a:prstGeom>
          <a:noFill/>
        </p:spPr>
        <p:txBody>
          <a:bodyPr wrap="square">
            <a:spAutoFit/>
          </a:bodyPr>
          <a:lstStyle/>
          <a:p>
            <a:r>
              <a:rPr lang="en-GB" sz="2400" b="1" dirty="0">
                <a:solidFill>
                  <a:srgbClr val="002060"/>
                </a:solidFill>
                <a:ea typeface="+mj-lt"/>
                <a:cs typeface="+mj-lt"/>
              </a:rPr>
              <a:t> Relation between companies  and airline  Price</a:t>
            </a:r>
            <a:endParaRPr lang="en-US" sz="2200" dirty="0"/>
          </a:p>
        </p:txBody>
      </p:sp>
      <p:pic>
        <p:nvPicPr>
          <p:cNvPr id="10" name="Picture 9">
            <a:extLst>
              <a:ext uri="{FF2B5EF4-FFF2-40B4-BE49-F238E27FC236}">
                <a16:creationId xmlns:a16="http://schemas.microsoft.com/office/drawing/2014/main" id="{9923CB6E-9824-FDE0-B4CE-C64B8051E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004" y="2091810"/>
            <a:ext cx="7473106" cy="4575690"/>
          </a:xfrm>
          <a:prstGeom prst="rect">
            <a:avLst/>
          </a:prstGeom>
        </p:spPr>
      </p:pic>
    </p:spTree>
    <p:extLst>
      <p:ext uri="{BB962C8B-B14F-4D97-AF65-F5344CB8AC3E}">
        <p14:creationId xmlns:p14="http://schemas.microsoft.com/office/powerpoint/2010/main" val="201897386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144</TotalTime>
  <Words>642</Words>
  <Application>Microsoft Office PowerPoint</Application>
  <PresentationFormat>Widescreen</PresentationFormat>
  <Paragraphs>101</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Black</vt:lpstr>
      <vt:lpstr>Bahnschrift SemiBold Condensed</vt:lpstr>
      <vt:lpstr>Calibri</vt:lpstr>
      <vt:lpstr>Century Gothi</vt:lpstr>
      <vt:lpstr>Century Gothic</vt:lpstr>
      <vt:lpstr>Inter</vt:lpstr>
      <vt:lpstr>Raleway</vt:lpstr>
      <vt:lpstr>Segoe UI Light</vt:lpstr>
      <vt:lpstr>Office Theme</vt:lpstr>
      <vt:lpstr>Flight Prices Prediction Presentation</vt:lpstr>
      <vt:lpstr>Project analysis slide 2</vt:lpstr>
      <vt:lpstr>Project analysis slide 4</vt:lpstr>
      <vt:lpstr>Project analysis slide 5</vt:lpstr>
      <vt:lpstr>Project analysis slide 6</vt:lpstr>
      <vt:lpstr>Project analysis slide 8</vt:lpstr>
      <vt:lpstr>Project analysis slide 10</vt:lpstr>
      <vt:lpstr>Project analysis slide 10</vt:lpstr>
      <vt:lpstr>Project analysis slide 10</vt:lpstr>
      <vt:lpstr>Project analysis slide 10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Prices Prediction Presentation</dc:title>
  <dc:creator>tarek samy</dc:creator>
  <cp:lastModifiedBy>tarek samy</cp:lastModifiedBy>
  <cp:revision>3</cp:revision>
  <dcterms:created xsi:type="dcterms:W3CDTF">2022-07-14T10:37:58Z</dcterms:created>
  <dcterms:modified xsi:type="dcterms:W3CDTF">2022-07-16T16:31:33Z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