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1" r:id="rId1"/>
  </p:sldMasterIdLst>
  <p:notesMasterIdLst>
    <p:notesMasterId r:id="rId12"/>
  </p:notesMasterIdLst>
  <p:sldIdLst>
    <p:sldId id="256" r:id="rId2"/>
    <p:sldId id="257" r:id="rId3"/>
    <p:sldId id="267" r:id="rId4"/>
    <p:sldId id="268" r:id="rId5"/>
    <p:sldId id="270" r:id="rId6"/>
    <p:sldId id="269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rek Ayna" initials="TA" lastIdx="1" clrIdx="0">
    <p:extLst>
      <p:ext uri="{19B8F6BF-5375-455C-9EA6-DF929625EA0E}">
        <p15:presenceInfo xmlns:p15="http://schemas.microsoft.com/office/powerpoint/2012/main" userId="efc2e4a5fc138b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54174" autoAdjust="0"/>
  </p:normalViewPr>
  <p:slideViewPr>
    <p:cSldViewPr snapToGrid="0">
      <p:cViewPr varScale="1">
        <p:scale>
          <a:sx n="40" d="100"/>
          <a:sy n="40" d="100"/>
        </p:scale>
        <p:origin x="18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E9DFF-18E5-45FD-B5B6-5DD2C9E7677C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F2143-8F0B-4865-93D8-BB089ACAE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1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App Stores: discoverability is minimal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AppGratis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TradeMob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Fiksu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Facebook / Google Advertising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F2143-8F0B-4865-93D8-BB089ACAEA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32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 coding required: signup and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Facebook ads cost &gt; $1</a:t>
            </a:r>
            <a:r>
              <a:rPr lang="en-US" baseline="0" dirty="0" smtClean="0"/>
              <a:t> / click.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Current prototype is at 60 clicks / month for $20 / month plan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Plans will be targeted to make this a better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F2143-8F0B-4865-93D8-BB089ACAEA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52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>
              <a:buSzPct val="80000"/>
              <a:buFontTx/>
              <a:buChar char="-"/>
            </a:pPr>
            <a:r>
              <a:rPr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other platforms, every app has to optimize for itself</a:t>
            </a:r>
          </a:p>
          <a:p>
            <a:pPr marL="1371600" lvl="2" indent="-457200">
              <a:buSzPct val="80000"/>
              <a:buFontTx/>
              <a:buChar char="-"/>
            </a:pPr>
            <a:r>
              <a:rPr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Optimization tests:</a:t>
            </a:r>
            <a:r>
              <a:rPr lang="en-US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 least 3 versions at one time</a:t>
            </a:r>
          </a:p>
          <a:p>
            <a:pPr marL="1371600" lvl="2" indent="-457200">
              <a:buSzPct val="80000"/>
              <a:buFontTx/>
              <a:buChar char="-"/>
            </a:pPr>
            <a:r>
              <a:rPr lang="en-US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Lessons already learned</a:t>
            </a:r>
            <a:endParaRPr lang="en-US" sz="3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914400" lvl="1" indent="-457200">
              <a:buSzPct val="80000"/>
              <a:buFontTx/>
              <a:buChar char="-"/>
            </a:pPr>
            <a:r>
              <a:rPr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Stays up to date with Facebook developer changes (they happen monthly)</a:t>
            </a:r>
          </a:p>
          <a:p>
            <a:pPr marL="914400" lvl="1" indent="-457200">
              <a:buSzPct val="80000"/>
              <a:buFontTx/>
              <a:buChar char="-"/>
            </a:pPr>
            <a:endParaRPr lang="en-US" sz="3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buSzPct val="80000"/>
              <a:buFont typeface="Wingdings" panose="05000000000000000000" pitchFamily="2" charset="2"/>
              <a:buNone/>
            </a:pPr>
            <a:endParaRPr lang="en-US" sz="3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F2143-8F0B-4865-93D8-BB089ACAEA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3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Pricing is modeled after many existing B2D solutions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MixPanel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Optimizely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Rollbar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Olark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 until May 2013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 altered according to real usage of customers within the next couple of months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F2143-8F0B-4865-93D8-BB089ACAEA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73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F2143-8F0B-4865-93D8-BB089ACAEA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94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Early test end of last year: $7.5 per signup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F2143-8F0B-4865-93D8-BB089ACAEA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71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Full marketing solutions: expensive and take time to onboard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Online ads are cheaper but</a:t>
            </a:r>
            <a:r>
              <a:rPr lang="en-US" baseline="0" dirty="0" smtClean="0"/>
              <a:t> require a long process of learning and optimizing campaigns, except if you hire an external agency then you’re back to #1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AppGratis</a:t>
            </a:r>
            <a:r>
              <a:rPr lang="en-US" baseline="0" dirty="0" smtClean="0"/>
              <a:t> (one free app a day), good but limited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F2143-8F0B-4865-93D8-BB089ACAEA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0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F2143-8F0B-4865-93D8-BB089ACAEA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04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Addressable market: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&gt;12,000 Windows 8 apps (paid apps and free apps with in-app purchases)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release increases the addressable market to &gt;300,000 paid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apps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third &gt;200,000 paid Android apps.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Projected Revenue Assumptions (on average):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12% increase in signups per month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12% monthly churn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$21/month revenue per customer (60% free, 25% $20/month, 10% $80/month, 5% $150/month)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F2143-8F0B-4865-93D8-BB089ACAEA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33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9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3/13/2013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7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3/13/2013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29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3/13/2013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9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99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3/13/2013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3/13/2013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8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3/13/2013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98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3/13/2013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8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3/13/2013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39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69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96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5527" y="2683565"/>
            <a:ext cx="4181061" cy="965546"/>
          </a:xfrm>
        </p:spPr>
        <p:txBody>
          <a:bodyPr/>
          <a:lstStyle/>
          <a:p>
            <a:r>
              <a:rPr lang="en-US" dirty="0" smtClean="0"/>
              <a:t>Refer Engine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644" y="2409469"/>
            <a:ext cx="1513737" cy="151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0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+mj-lt"/>
              </a:rPr>
              <a:t> Total &gt; 1.2M apps (all platforms)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&gt; 30,000 Windows Apps for first release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+mj-lt"/>
              </a:rPr>
              <a:t> Projections:</a:t>
            </a:r>
            <a:endParaRPr lang="en-US" sz="36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Market and Projections</a:t>
            </a:r>
            <a:endParaRPr lang="en-US" sz="4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705387"/>
              </p:ext>
            </p:extLst>
          </p:nvPr>
        </p:nvGraphicFramePr>
        <p:xfrm>
          <a:off x="1081169" y="3924299"/>
          <a:ext cx="10545046" cy="85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0276"/>
                <a:gridCol w="1518954"/>
                <a:gridCol w="1518954"/>
                <a:gridCol w="1518954"/>
                <a:gridCol w="1518954"/>
                <a:gridCol w="1518954"/>
              </a:tblGrid>
              <a:tr h="4268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Year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5263" marR="175263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2014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5263" marR="17526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2015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5263" marR="17526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2016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5263" marR="17526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2017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5263" marR="17526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2018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5263" marR="175263" marT="0" marB="0" anchor="b"/>
                </a:tc>
              </a:tr>
              <a:tr h="4268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Proj. Rev. (in $1000)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5263" marR="175263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62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5263" marR="17526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249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5263" marR="17526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1,220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5263" marR="17526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5,006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5263" marR="175263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19,757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5263" marR="175263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2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+mj-lt"/>
              </a:rPr>
              <a:t> App Stores are broken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+mj-lt"/>
              </a:rPr>
              <a:t> Marketing solutions:</a:t>
            </a:r>
          </a:p>
          <a:p>
            <a:pPr lvl="1">
              <a:buSzPct val="80000"/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+mj-lt"/>
              </a:rPr>
              <a:t> Expensive</a:t>
            </a:r>
          </a:p>
          <a:p>
            <a:pPr lvl="1">
              <a:buSzPct val="80000"/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+mj-lt"/>
              </a:rPr>
              <a:t> Need skills and optimization campaigns </a:t>
            </a:r>
          </a:p>
          <a:p>
            <a:pPr lvl="1">
              <a:buSzPct val="80000"/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+mj-lt"/>
              </a:rPr>
              <a:t> Take time to on-board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+mj-lt"/>
              </a:rPr>
              <a:t> Small development teams: not enough time/money for marketing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Marketing Apps is Hard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1296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+mj-lt"/>
              </a:rPr>
              <a:t> Facebook marketing for Apps: </a:t>
            </a:r>
          </a:p>
          <a:p>
            <a:pPr lvl="1">
              <a:buSzPct val="80000"/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+mj-lt"/>
              </a:rPr>
              <a:t> Customer recommendations using the Graph API</a:t>
            </a:r>
          </a:p>
          <a:p>
            <a:pPr lvl="1">
              <a:buSzPct val="80000"/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+mj-lt"/>
              </a:rPr>
              <a:t> Trusted recommendations only</a:t>
            </a:r>
          </a:p>
          <a:p>
            <a:pPr lvl="1">
              <a:buSzPct val="80000"/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+mj-lt"/>
              </a:rPr>
              <a:t> Custom messages with friend </a:t>
            </a:r>
            <a:r>
              <a:rPr lang="en-US" sz="3200" dirty="0" smtClean="0">
                <a:latin typeface="+mj-lt"/>
              </a:rPr>
              <a:t>tagging</a:t>
            </a:r>
          </a:p>
          <a:p>
            <a:pPr lvl="1">
              <a:buSzPct val="80000"/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+mj-lt"/>
              </a:rPr>
              <a:t> Optional rewards</a:t>
            </a:r>
            <a:endParaRPr lang="en-US" sz="3200" dirty="0" smtClean="0">
              <a:latin typeface="+mj-lt"/>
            </a:endParaRP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+mj-lt"/>
              </a:rPr>
              <a:t> Instant setup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</a:rPr>
              <a:t> </a:t>
            </a:r>
            <a:r>
              <a:rPr lang="en-US" sz="3600" dirty="0" smtClean="0">
                <a:latin typeface="+mj-lt"/>
              </a:rPr>
              <a:t>Low cost per click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endParaRPr lang="en-US" sz="36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Refer Engine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922" y="4147503"/>
            <a:ext cx="4982247" cy="202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0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</a:rPr>
              <a:t> </a:t>
            </a:r>
            <a:r>
              <a:rPr lang="en-US" sz="3600" dirty="0" smtClean="0">
                <a:latin typeface="+mj-lt"/>
              </a:rPr>
              <a:t>Instant-setup marketing: no coding required</a:t>
            </a:r>
            <a:endParaRPr lang="en-US" sz="3600" dirty="0">
              <a:latin typeface="+mj-lt"/>
            </a:endParaRP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+mj-lt"/>
              </a:rPr>
              <a:t> Automatic optimization across apps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</a:rPr>
              <a:t> </a:t>
            </a:r>
            <a:r>
              <a:rPr lang="en-US" sz="3600" dirty="0" smtClean="0">
                <a:latin typeface="+mj-lt"/>
              </a:rPr>
              <a:t>First to market for Windows 8 apps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+mj-lt"/>
              </a:rPr>
              <a:t> Demo</a:t>
            </a:r>
            <a:endParaRPr lang="en-US" sz="36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What’s different?</a:t>
            </a:r>
          </a:p>
        </p:txBody>
      </p:sp>
    </p:spTree>
    <p:extLst>
      <p:ext uri="{BB962C8B-B14F-4D97-AF65-F5344CB8AC3E}">
        <p14:creationId xmlns:p14="http://schemas.microsoft.com/office/powerpoint/2010/main" val="186917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+mj-lt"/>
              </a:rPr>
              <a:t> Monthly </a:t>
            </a:r>
            <a:r>
              <a:rPr lang="en-US" sz="3600" dirty="0">
                <a:latin typeface="+mj-lt"/>
              </a:rPr>
              <a:t>subscription service based on number of active users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+mj-lt"/>
              </a:rPr>
              <a:t> Free </a:t>
            </a:r>
            <a:r>
              <a:rPr lang="en-US" sz="3600" dirty="0">
                <a:latin typeface="+mj-lt"/>
              </a:rPr>
              <a:t>45-day trial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+mj-lt"/>
              </a:rPr>
              <a:t> Plans </a:t>
            </a:r>
            <a:r>
              <a:rPr lang="en-US" sz="3600" dirty="0">
                <a:latin typeface="+mj-lt"/>
              </a:rPr>
              <a:t>at: $20, $80, $150 and </a:t>
            </a:r>
            <a:r>
              <a:rPr lang="en-US" sz="3600" dirty="0" smtClean="0">
                <a:latin typeface="+mj-lt"/>
              </a:rPr>
              <a:t>more</a:t>
            </a:r>
            <a:endParaRPr lang="en-US" sz="36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Business Model</a:t>
            </a:r>
          </a:p>
        </p:txBody>
      </p:sp>
    </p:spTree>
    <p:extLst>
      <p:ext uri="{BB962C8B-B14F-4D97-AF65-F5344CB8AC3E}">
        <p14:creationId xmlns:p14="http://schemas.microsoft.com/office/powerpoint/2010/main" val="285027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544694"/>
              </p:ext>
            </p:extLst>
          </p:nvPr>
        </p:nvGraphicFramePr>
        <p:xfrm>
          <a:off x="2667000" y="1996440"/>
          <a:ext cx="8260080" cy="37490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130040"/>
                <a:gridCol w="41300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+mj-lt"/>
                        </a:rPr>
                        <a:t>11/2012</a:t>
                      </a:r>
                      <a:endParaRPr lang="en-US" sz="2400" b="0" dirty="0">
                        <a:latin typeface="+mj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+mj-lt"/>
                        </a:rPr>
                        <a:t>Start</a:t>
                      </a:r>
                      <a:endParaRPr lang="en-US" sz="2400" b="0" dirty="0">
                        <a:latin typeface="+mj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01/2013</a:t>
                      </a:r>
                      <a:endParaRPr lang="en-US" sz="2400" dirty="0">
                        <a:latin typeface="+mj-lt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Release</a:t>
                      </a:r>
                      <a:r>
                        <a:rPr lang="en-US" sz="2400" baseline="0" dirty="0" smtClean="0">
                          <a:latin typeface="+mj-lt"/>
                        </a:rPr>
                        <a:t> working prototype within Blu Graphing Calculator</a:t>
                      </a:r>
                      <a:endParaRPr lang="en-US" sz="2400" dirty="0">
                        <a:latin typeface="+mj-lt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2400" b="1" dirty="0" smtClean="0">
                          <a:latin typeface="+mj-lt"/>
                        </a:rPr>
                        <a:t>03/2013</a:t>
                      </a:r>
                      <a:endParaRPr lang="en-US" sz="2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b="1" dirty="0" smtClean="0">
                          <a:latin typeface="+mj-lt"/>
                        </a:rPr>
                        <a:t>Release</a:t>
                      </a:r>
                      <a:r>
                        <a:rPr lang="en-US" sz="2400" b="1" baseline="0" dirty="0" smtClean="0">
                          <a:latin typeface="+mj-lt"/>
                        </a:rPr>
                        <a:t> private beta to limited number of developers</a:t>
                      </a:r>
                      <a:endParaRPr lang="en-US" sz="2400" b="1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05/2013</a:t>
                      </a:r>
                      <a:endParaRPr lang="en-US" sz="2400" dirty="0">
                        <a:latin typeface="+mj-lt"/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Release publically</a:t>
                      </a:r>
                      <a:r>
                        <a:rPr lang="en-US" sz="2400" baseline="0" dirty="0" smtClean="0">
                          <a:latin typeface="+mj-lt"/>
                        </a:rPr>
                        <a:t> with payment system</a:t>
                      </a:r>
                      <a:endParaRPr lang="en-US" sz="2400" dirty="0">
                        <a:latin typeface="+mj-lt"/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06/2013</a:t>
                      </a:r>
                      <a:endParaRPr lang="en-US" sz="2400" dirty="0">
                        <a:latin typeface="+mj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Release private beta of </a:t>
                      </a:r>
                      <a:r>
                        <a:rPr lang="en-US" sz="2400" dirty="0" err="1" smtClean="0">
                          <a:latin typeface="+mj-lt"/>
                        </a:rPr>
                        <a:t>iOS</a:t>
                      </a:r>
                      <a:r>
                        <a:rPr lang="en-US" sz="2400" dirty="0" smtClean="0">
                          <a:latin typeface="+mj-lt"/>
                        </a:rPr>
                        <a:t> client</a:t>
                      </a:r>
                      <a:endParaRPr lang="en-US" sz="2400" dirty="0">
                        <a:latin typeface="+mj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Status and Timeline</a:t>
            </a:r>
            <a:endParaRPr lang="en-US" sz="4800" dirty="0"/>
          </a:p>
        </p:txBody>
      </p:sp>
      <p:cxnSp>
        <p:nvCxnSpPr>
          <p:cNvPr id="6" name="Straight Arrow Connector 5"/>
          <p:cNvCxnSpPr>
            <a:stCxn id="8" idx="6"/>
          </p:cNvCxnSpPr>
          <p:nvPr/>
        </p:nvCxnSpPr>
        <p:spPr>
          <a:xfrm>
            <a:off x="1722120" y="3703320"/>
            <a:ext cx="960755" cy="15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72440" y="3078480"/>
            <a:ext cx="1249680" cy="124968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You are here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05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+mj-lt"/>
              </a:rPr>
              <a:t> Very early customers are lined up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</a:rPr>
              <a:t> </a:t>
            </a:r>
            <a:r>
              <a:rPr lang="en-US" sz="3600" dirty="0" smtClean="0">
                <a:latin typeface="+mj-lt"/>
              </a:rPr>
              <a:t>Attend Windows 8 </a:t>
            </a:r>
            <a:r>
              <a:rPr lang="en-US" sz="3600" dirty="0" err="1" smtClean="0">
                <a:latin typeface="+mj-lt"/>
              </a:rPr>
              <a:t>Dev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meetups</a:t>
            </a:r>
            <a:endParaRPr lang="en-US" sz="36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</a:rPr>
              <a:t> </a:t>
            </a:r>
            <a:r>
              <a:rPr lang="en-US" sz="3600" dirty="0" smtClean="0">
                <a:latin typeface="+mj-lt"/>
              </a:rPr>
              <a:t>Targeted email marketing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</a:rPr>
              <a:t> </a:t>
            </a:r>
            <a:r>
              <a:rPr lang="en-US" sz="3600" dirty="0" smtClean="0">
                <a:latin typeface="+mj-lt"/>
              </a:rPr>
              <a:t>Online advertising</a:t>
            </a:r>
            <a:endParaRPr lang="en-US" sz="36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Go To Market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68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+mj-lt"/>
              </a:rPr>
              <a:t> Full marketing solutions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Fiksu</a:t>
            </a:r>
            <a:r>
              <a:rPr lang="en-US" sz="3200" dirty="0" smtClean="0">
                <a:latin typeface="+mj-lt"/>
              </a:rPr>
              <a:t> and </a:t>
            </a:r>
            <a:r>
              <a:rPr lang="en-US" sz="3200" dirty="0" err="1" smtClean="0">
                <a:latin typeface="+mj-lt"/>
              </a:rPr>
              <a:t>TradeMob</a:t>
            </a:r>
            <a:endParaRPr lang="en-US" sz="32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</a:rPr>
              <a:t> </a:t>
            </a:r>
            <a:r>
              <a:rPr lang="en-US" sz="3600" dirty="0" smtClean="0">
                <a:latin typeface="+mj-lt"/>
              </a:rPr>
              <a:t>Do-it-yourself Online Ads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Google and Facebook ads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</a:rPr>
              <a:t> </a:t>
            </a:r>
            <a:r>
              <a:rPr lang="en-US" sz="3600" dirty="0" smtClean="0">
                <a:latin typeface="+mj-lt"/>
              </a:rPr>
              <a:t>Different ideas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AppGratis</a:t>
            </a:r>
            <a:endParaRPr lang="en-US" sz="3200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3200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Competition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1282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+mj-lt"/>
              </a:rPr>
              <a:t> Tarek Ayna, Founder and Developer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+mj-lt"/>
              </a:rPr>
              <a:t> ex-Microsoft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Windows 8 and Web developer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+mj-lt"/>
              </a:rPr>
              <a:t> Blu Graphing Calculator</a:t>
            </a:r>
            <a:endParaRPr lang="en-US" sz="28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Team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5233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</TotalTime>
  <Words>553</Words>
  <Application>Microsoft Office PowerPoint</Application>
  <PresentationFormat>Widescreen</PresentationFormat>
  <Paragraphs>108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Refer Engine</vt:lpstr>
      <vt:lpstr>Marketing Apps is Hard</vt:lpstr>
      <vt:lpstr>Refer Engine</vt:lpstr>
      <vt:lpstr>What’s different?</vt:lpstr>
      <vt:lpstr>Business Model</vt:lpstr>
      <vt:lpstr>Status and Timeline</vt:lpstr>
      <vt:lpstr>Go To Market</vt:lpstr>
      <vt:lpstr>Competition</vt:lpstr>
      <vt:lpstr>Team</vt:lpstr>
      <vt:lpstr>Market and Projections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 Engine</dc:title>
  <dc:creator>Tarek Ayna</dc:creator>
  <cp:lastModifiedBy>Tarek Ayna</cp:lastModifiedBy>
  <cp:revision>23</cp:revision>
  <dcterms:created xsi:type="dcterms:W3CDTF">2013-03-05T07:09:56Z</dcterms:created>
  <dcterms:modified xsi:type="dcterms:W3CDTF">2013-03-14T06:08:00Z</dcterms:modified>
</cp:coreProperties>
</file>