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75" r:id="rId10"/>
    <p:sldId id="271" r:id="rId11"/>
    <p:sldId id="266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94"/>
    <a:srgbClr val="FFB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772D1-B5DC-A237-EBFE-28E9BE80961E}" v="975" dt="2020-05-25T18:55:32.047"/>
    <p1510:client id="{49BDEDE3-673E-6C27-CD4F-6A4F33FCBBFF}" v="101" dt="2020-05-25T17:14:42.586"/>
    <p1510:client id="{B4D317D6-A916-5308-D0C8-7982639B7F09}" v="913" dt="2020-05-23T10:12:4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, white, computer, office&#10;&#10;Description generated with very high confidence">
            <a:extLst>
              <a:ext uri="{FF2B5EF4-FFF2-40B4-BE49-F238E27FC236}">
                <a16:creationId xmlns:a16="http://schemas.microsoft.com/office/drawing/2014/main" id="{F9BE8881-3F21-4BD4-B43F-E67A3A035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7" r="11125" b="5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753" y="1710743"/>
            <a:ext cx="4524929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6600" dirty="0">
                <a:latin typeface="Walbaum Display SemiBold"/>
                <a:ea typeface="+mj-lt"/>
                <a:cs typeface="+mj-lt"/>
              </a:rPr>
              <a:t>Dynamic Workflow Engine</a:t>
            </a:r>
            <a:endParaRPr lang="en-US" sz="6600">
              <a:latin typeface="Walbaum Display SemiBold"/>
              <a:ea typeface="Source Sans Pro Black"/>
              <a:cs typeface="Calibri Light"/>
            </a:endParaRPr>
          </a:p>
          <a:p>
            <a:pPr algn="l"/>
            <a:endParaRPr lang="en-US" sz="4800" dirty="0">
              <a:latin typeface="Walbaum Display SemiBold"/>
              <a:ea typeface="Source Sans Pro Black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/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Live Example … Vehicle flow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cs typeface="Calibri"/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3313AD-3B6C-481C-A8C5-B0FA4045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51" y="2832059"/>
            <a:ext cx="6514617" cy="35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2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status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DD96D0-081F-468F-A6F4-9DCEFFD3CB70}"/>
              </a:ext>
            </a:extLst>
          </p:cNvPr>
          <p:cNvSpPr txBox="1">
            <a:spLocks/>
          </p:cNvSpPr>
          <p:nvPr/>
        </p:nvSpPr>
        <p:spPr>
          <a:xfrm>
            <a:off x="396215" y="3220271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Features already done: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97D685-F5D8-4803-B387-13B9141294F6}"/>
              </a:ext>
            </a:extLst>
          </p:cNvPr>
          <p:cNvSpPr txBox="1">
            <a:spLocks/>
          </p:cNvSpPr>
          <p:nvPr/>
        </p:nvSpPr>
        <p:spPr>
          <a:xfrm>
            <a:off x="393165" y="3868856"/>
            <a:ext cx="10306999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Define workflow within configuration file  -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 Done✔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A3F87E-2008-45DD-9674-EDAAF8FB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109" y="2204014"/>
            <a:ext cx="9012820" cy="46105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BDE10F3-327B-463F-93ED-03956F7AD16E}"/>
              </a:ext>
            </a:extLst>
          </p:cNvPr>
          <p:cNvSpPr txBox="1">
            <a:spLocks/>
          </p:cNvSpPr>
          <p:nvPr/>
        </p:nvSpPr>
        <p:spPr>
          <a:xfrm>
            <a:off x="396214" y="4397030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Define handler for each status 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- Done✔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0413C3-A6F6-4DE8-B348-417990590A84}"/>
              </a:ext>
            </a:extLst>
          </p:cNvPr>
          <p:cNvSpPr txBox="1">
            <a:spLocks/>
          </p:cNvSpPr>
          <p:nvPr/>
        </p:nvSpPr>
        <p:spPr>
          <a:xfrm>
            <a:off x="394285" y="4925607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Define user access for each status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- Done✔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E5F262F-0913-4013-9183-68C6EBCBACBB}"/>
              </a:ext>
            </a:extLst>
          </p:cNvPr>
          <p:cNvSpPr txBox="1">
            <a:spLocks/>
          </p:cNvSpPr>
          <p:nvPr/>
        </p:nvSpPr>
        <p:spPr>
          <a:xfrm>
            <a:off x="394285" y="5456114"/>
            <a:ext cx="9588516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Define automatic/manual run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- Done✔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9F2486C-D174-46CB-ADA9-D548005D141F}"/>
              </a:ext>
            </a:extLst>
          </p:cNvPr>
          <p:cNvSpPr txBox="1">
            <a:spLocks/>
          </p:cNvSpPr>
          <p:nvPr/>
        </p:nvSpPr>
        <p:spPr>
          <a:xfrm>
            <a:off x="392356" y="5955755"/>
            <a:ext cx="9588516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Define running priority 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- Done✔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1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status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DD96D0-081F-468F-A6F4-9DCEFFD3CB70}"/>
              </a:ext>
            </a:extLst>
          </p:cNvPr>
          <p:cNvSpPr txBox="1">
            <a:spLocks/>
          </p:cNvSpPr>
          <p:nvPr/>
        </p:nvSpPr>
        <p:spPr>
          <a:xfrm>
            <a:off x="724164" y="3220271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Features need to be implemented: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97D685-F5D8-4803-B387-13B9141294F6}"/>
              </a:ext>
            </a:extLst>
          </p:cNvPr>
          <p:cNvSpPr txBox="1">
            <a:spLocks/>
          </p:cNvSpPr>
          <p:nvPr/>
        </p:nvSpPr>
        <p:spPr>
          <a:xfrm>
            <a:off x="721114" y="3868856"/>
            <a:ext cx="10306999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Pass data throw status handler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DE10F3-327B-463F-93ED-03956F7AD16E}"/>
              </a:ext>
            </a:extLst>
          </p:cNvPr>
          <p:cNvSpPr txBox="1">
            <a:spLocks/>
          </p:cNvSpPr>
          <p:nvPr/>
        </p:nvSpPr>
        <p:spPr>
          <a:xfrm>
            <a:off x="724163" y="4397030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More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abstraction between layers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ea typeface="+mj-lt"/>
              <a:cs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65302D-BD12-45A0-B366-08850712A02C}"/>
              </a:ext>
            </a:extLst>
          </p:cNvPr>
          <p:cNvSpPr txBox="1">
            <a:spLocks/>
          </p:cNvSpPr>
          <p:nvPr/>
        </p:nvSpPr>
        <p:spPr>
          <a:xfrm>
            <a:off x="722234" y="4935253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More performance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optimization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32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1562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Live Example … ATM Process</a:t>
            </a:r>
            <a:endParaRPr lang="en-US" sz="3200" dirty="0">
              <a:ea typeface="+mn-lt"/>
              <a:cs typeface="+mn-lt"/>
            </a:endParaRPr>
          </a:p>
        </p:txBody>
      </p:sp>
      <p:pic>
        <p:nvPicPr>
          <p:cNvPr id="5" name="Picture 2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9F20CB02-83AD-4856-909E-CFDDBFE7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413" y="2078365"/>
            <a:ext cx="3177249" cy="46593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4B5AE4-30CD-4F46-B18A-409598AEFD63}"/>
              </a:ext>
            </a:extLst>
          </p:cNvPr>
          <p:cNvSpPr txBox="1">
            <a:spLocks/>
          </p:cNvSpPr>
          <p:nvPr/>
        </p:nvSpPr>
        <p:spPr>
          <a:xfrm>
            <a:off x="396215" y="3220271"/>
            <a:ext cx="8836162" cy="881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To Prove that the system able to work with any </a:t>
            </a:r>
            <a:endParaRPr lang="en-US" sz="280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Kind of workflow </a:t>
            </a:r>
          </a:p>
        </p:txBody>
      </p:sp>
    </p:spTree>
    <p:extLst>
      <p:ext uri="{BB962C8B-B14F-4D97-AF65-F5344CB8AC3E}">
        <p14:creationId xmlns:p14="http://schemas.microsoft.com/office/powerpoint/2010/main" val="28724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3334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   Discussion ….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3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AB5102-D511-4C13-8979-C266BAEA3120}"/>
              </a:ext>
            </a:extLst>
          </p:cNvPr>
          <p:cNvSpPr txBox="1">
            <a:spLocks/>
          </p:cNvSpPr>
          <p:nvPr/>
        </p:nvSpPr>
        <p:spPr>
          <a:xfrm>
            <a:off x="236841" y="688312"/>
            <a:ext cx="11662650" cy="1014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Let's see workflow examples</a:t>
            </a:r>
            <a:endParaRPr lang="en-US" sz="60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148163-FF07-432A-A271-561FBD71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3" y="1708151"/>
            <a:ext cx="10430718" cy="47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8027FC-C7C5-4976-9763-2E275046DA55}"/>
              </a:ext>
            </a:extLst>
          </p:cNvPr>
          <p:cNvSpPr txBox="1">
            <a:spLocks/>
          </p:cNvSpPr>
          <p:nvPr/>
        </p:nvSpPr>
        <p:spPr>
          <a:xfrm>
            <a:off x="198258" y="177096"/>
            <a:ext cx="4679258" cy="1014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Another 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8D2233-AC66-4217-94F0-C544F13CF858}"/>
              </a:ext>
            </a:extLst>
          </p:cNvPr>
          <p:cNvGrpSpPr/>
          <p:nvPr/>
        </p:nvGrpSpPr>
        <p:grpSpPr>
          <a:xfrm>
            <a:off x="198257" y="139606"/>
            <a:ext cx="9140582" cy="6424458"/>
            <a:chOff x="198257" y="139606"/>
            <a:chExt cx="9140582" cy="6424458"/>
          </a:xfrm>
        </p:grpSpPr>
        <p:pic>
          <p:nvPicPr>
            <p:cNvPr id="2" name="Picture 2" descr="A close up of text on a black background&#10;&#10;Description generated with very high confidence">
              <a:extLst>
                <a:ext uri="{FF2B5EF4-FFF2-40B4-BE49-F238E27FC236}">
                  <a16:creationId xmlns:a16="http://schemas.microsoft.com/office/drawing/2014/main" id="{C50C294D-2E21-4667-B0A5-0A451A8E6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6602" y="139606"/>
              <a:ext cx="4402237" cy="6424458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14D5DD9-9EAC-4B33-BF5E-49053A13AD55}"/>
                </a:ext>
              </a:extLst>
            </p:cNvPr>
            <p:cNvSpPr txBox="1">
              <a:spLocks/>
            </p:cNvSpPr>
            <p:nvPr/>
          </p:nvSpPr>
          <p:spPr>
            <a:xfrm>
              <a:off x="198257" y="1045197"/>
              <a:ext cx="4679258" cy="10145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haroni"/>
                  <a:cs typeface="Calibri Light"/>
                </a:rPr>
                <a:t>ATM Process</a:t>
              </a:r>
              <a:endParaRPr lang="en-US" dirty="0"/>
            </a:p>
          </p:txBody>
        </p:sp>
        <p:pic>
          <p:nvPicPr>
            <p:cNvPr id="4" name="Picture 9" descr="A close up of a machine&#10;&#10;Description generated with very high confidence">
              <a:extLst>
                <a:ext uri="{FF2B5EF4-FFF2-40B4-BE49-F238E27FC236}">
                  <a16:creationId xmlns:a16="http://schemas.microsoft.com/office/drawing/2014/main" id="{A2C307D5-30E8-4DD6-A11C-DFA8DD0B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167" y="3111795"/>
              <a:ext cx="27432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71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8027FC-C7C5-4976-9763-2E275046DA55}"/>
              </a:ext>
            </a:extLst>
          </p:cNvPr>
          <p:cNvSpPr txBox="1">
            <a:spLocks/>
          </p:cNvSpPr>
          <p:nvPr/>
        </p:nvSpPr>
        <p:spPr>
          <a:xfrm>
            <a:off x="198258" y="177096"/>
            <a:ext cx="4679258" cy="1014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Another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CF223-B853-4EA2-94E9-505583AFD6D0}"/>
              </a:ext>
            </a:extLst>
          </p:cNvPr>
          <p:cNvGrpSpPr/>
          <p:nvPr/>
        </p:nvGrpSpPr>
        <p:grpSpPr>
          <a:xfrm>
            <a:off x="198257" y="1045197"/>
            <a:ext cx="11793115" cy="5369650"/>
            <a:chOff x="198257" y="1045197"/>
            <a:chExt cx="11793115" cy="5369650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14D5DD9-9EAC-4B33-BF5E-49053A13AD55}"/>
                </a:ext>
              </a:extLst>
            </p:cNvPr>
            <p:cNvSpPr txBox="1">
              <a:spLocks/>
            </p:cNvSpPr>
            <p:nvPr/>
          </p:nvSpPr>
          <p:spPr>
            <a:xfrm>
              <a:off x="198257" y="1045197"/>
              <a:ext cx="4679258" cy="10145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6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haroni"/>
                  <a:ea typeface="+mj-lt"/>
                  <a:cs typeface="+mj-lt"/>
                </a:rPr>
                <a:t>Vehicle running flow</a:t>
              </a:r>
              <a:endParaRPr 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endParaRPr>
            </a:p>
          </p:txBody>
        </p:sp>
        <p:pic>
          <p:nvPicPr>
            <p:cNvPr id="4" name="Picture 4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94DF4855-C4F9-44AB-B753-C33C5C549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5312" y="2070058"/>
              <a:ext cx="7836060" cy="4232239"/>
            </a:xfrm>
            <a:prstGeom prst="rect">
              <a:avLst/>
            </a:prstGeom>
          </p:spPr>
        </p:pic>
        <p:pic>
          <p:nvPicPr>
            <p:cNvPr id="7" name="Picture 7" descr="A picture containing outdoor, road, water, transport&#10;&#10;Description generated with very high confidence">
              <a:extLst>
                <a:ext uri="{FF2B5EF4-FFF2-40B4-BE49-F238E27FC236}">
                  <a16:creationId xmlns:a16="http://schemas.microsoft.com/office/drawing/2014/main" id="{1A60480A-F93C-4583-B5D0-95025C0A3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62" y="3143913"/>
              <a:ext cx="3355212" cy="3270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AB5102-D511-4C13-8979-C266BAEA3120}"/>
              </a:ext>
            </a:extLst>
          </p:cNvPr>
          <p:cNvSpPr txBox="1">
            <a:spLocks/>
          </p:cNvSpPr>
          <p:nvPr/>
        </p:nvSpPr>
        <p:spPr>
          <a:xfrm>
            <a:off x="263422" y="-38247"/>
            <a:ext cx="11662650" cy="784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So with a deep look in all pervious example</a:t>
            </a:r>
            <a:endParaRPr lang="en-US" sz="2000">
              <a:solidFill>
                <a:schemeClr val="accent4">
                  <a:lumMod val="20000"/>
                  <a:lumOff val="80000"/>
                </a:schemeClr>
              </a:solidFill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844749" y="994144"/>
            <a:ext cx="850250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Workflow Features</a:t>
            </a:r>
            <a:endParaRPr lang="en-US" sz="6600" dirty="0">
              <a:solidFill>
                <a:schemeClr val="accent4">
                  <a:lumMod val="20000"/>
                  <a:lumOff val="80000"/>
                </a:schemeClr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904A78-EE6C-4D2E-B837-F007E8663E5B}"/>
              </a:ext>
            </a:extLst>
          </p:cNvPr>
          <p:cNvSpPr txBox="1">
            <a:spLocks/>
          </p:cNvSpPr>
          <p:nvPr/>
        </p:nvSpPr>
        <p:spPr>
          <a:xfrm>
            <a:off x="192538" y="3195823"/>
            <a:ext cx="11405696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Any workflow </a:t>
            </a:r>
            <a:r>
              <a:rPr lang="e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Consists of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multiple Status 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8B6ABA-6D03-4EBD-94F2-067E4EAFE6BD}"/>
              </a:ext>
            </a:extLst>
          </p:cNvPr>
          <p:cNvSpPr txBox="1">
            <a:spLocks/>
          </p:cNvSpPr>
          <p:nvPr/>
        </p:nvSpPr>
        <p:spPr>
          <a:xfrm>
            <a:off x="192538" y="3895798"/>
            <a:ext cx="11405696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Each Status could lead to one or more status or end the flow.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2D33DE-87B6-452D-BEB7-7D561A0A450E}"/>
              </a:ext>
            </a:extLst>
          </p:cNvPr>
          <p:cNvSpPr txBox="1">
            <a:spLocks/>
          </p:cNvSpPr>
          <p:nvPr/>
        </p:nvSpPr>
        <p:spPr>
          <a:xfrm>
            <a:off x="192537" y="2398377"/>
            <a:ext cx="11405696" cy="527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Any workflow </a:t>
            </a:r>
            <a:r>
              <a:rPr lang="e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manage different objects with different features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69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666308" y="1091610"/>
            <a:ext cx="1085938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Workflow Change Status</a:t>
            </a:r>
            <a:endParaRPr lang="en-US" sz="6600" dirty="0">
              <a:solidFill>
                <a:schemeClr val="accent4">
                  <a:lumMod val="20000"/>
                  <a:lumOff val="80000"/>
                </a:schemeClr>
              </a:solidFill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BCB910-63C8-4016-947B-E86690BCBF4D}"/>
              </a:ext>
            </a:extLst>
          </p:cNvPr>
          <p:cNvSpPr txBox="1">
            <a:spLocks/>
          </p:cNvSpPr>
          <p:nvPr/>
        </p:nvSpPr>
        <p:spPr>
          <a:xfrm>
            <a:off x="210259" y="2292054"/>
            <a:ext cx="7702246" cy="934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Condition to move form status to another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 panose="020F0302020204030204"/>
              </a:rPr>
              <a:t> 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 panose="020F0302020204030204"/>
              </a:rPr>
              <a:t>This condition could be: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F1C662-EA84-4C9B-9015-92DF6484565E}"/>
              </a:ext>
            </a:extLst>
          </p:cNvPr>
          <p:cNvSpPr txBox="1">
            <a:spLocks/>
          </p:cNvSpPr>
          <p:nvPr/>
        </p:nvSpPr>
        <p:spPr>
          <a:xfrm>
            <a:off x="2726630" y="3337589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Human Execution 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61D0AB-3DD9-4302-8777-E822E7333E8E}"/>
              </a:ext>
            </a:extLst>
          </p:cNvPr>
          <p:cNvSpPr txBox="1">
            <a:spLocks/>
          </p:cNvSpPr>
          <p:nvPr/>
        </p:nvSpPr>
        <p:spPr>
          <a:xfrm>
            <a:off x="2726630" y="3860356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Automatic Execution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9F99A1-FFE3-4141-9D79-ECA9A959F32D}"/>
              </a:ext>
            </a:extLst>
          </p:cNvPr>
          <p:cNvSpPr txBox="1">
            <a:spLocks/>
          </p:cNvSpPr>
          <p:nvPr/>
        </p:nvSpPr>
        <p:spPr>
          <a:xfrm>
            <a:off x="3320281" y="4294518"/>
            <a:ext cx="8836162" cy="908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Logical Execution 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Timing Execution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DD96D0-081F-468F-A6F4-9DCEFFD3CB70}"/>
              </a:ext>
            </a:extLst>
          </p:cNvPr>
          <p:cNvSpPr txBox="1">
            <a:spLocks/>
          </p:cNvSpPr>
          <p:nvPr/>
        </p:nvSpPr>
        <p:spPr>
          <a:xfrm>
            <a:off x="2726630" y="5399944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- Admin Force Change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5517605" y="1744368"/>
            <a:ext cx="6728692" cy="31206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solidFill>
                  <a:srgbClr val="FFD694"/>
                </a:solidFill>
                <a:latin typeface="Aharoni"/>
                <a:ea typeface="+mj-ea"/>
                <a:cs typeface="Aharoni"/>
              </a:rPr>
              <a:t>Introduction to </a:t>
            </a:r>
            <a:endParaRPr lang="en-US" sz="4500">
              <a:solidFill>
                <a:srgbClr val="FFD694"/>
              </a:solidFill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solidFill>
                  <a:srgbClr val="FFD694"/>
                </a:solidFill>
                <a:latin typeface="Aharoni"/>
                <a:ea typeface="+mj-ea"/>
                <a:cs typeface="Aharoni"/>
              </a:rPr>
              <a:t>Dynamic-Workflow-Engine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solidFill>
                  <a:srgbClr val="FFD694"/>
                </a:solidFill>
                <a:latin typeface="Aharoni"/>
                <a:ea typeface="+mj-ea"/>
                <a:cs typeface="Aharoni"/>
              </a:rPr>
              <a:t>(DWE)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AFEF86F9-A1A6-4CF6-A7A5-0881D7B2E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8" r="4" b="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530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  <a:p>
            <a:pPr algn="ctr"/>
            <a:r>
              <a:rPr lang="en-US" sz="6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(DWE)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DD96D0-081F-468F-A6F4-9DCEFFD3CB70}"/>
              </a:ext>
            </a:extLst>
          </p:cNvPr>
          <p:cNvSpPr txBox="1">
            <a:spLocks/>
          </p:cNvSpPr>
          <p:nvPr/>
        </p:nvSpPr>
        <p:spPr>
          <a:xfrm>
            <a:off x="1681095" y="4097457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Engine to make your life easy with any workflow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F5997-E46B-4ED5-B77A-3E4644542C57}"/>
              </a:ext>
            </a:extLst>
          </p:cNvPr>
          <p:cNvSpPr txBox="1"/>
          <p:nvPr/>
        </p:nvSpPr>
        <p:spPr>
          <a:xfrm>
            <a:off x="134681" y="1091610"/>
            <a:ext cx="11391011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n-lt"/>
                <a:cs typeface="+mn-lt"/>
              </a:rPr>
              <a:t>Dynamic Workflow Engine</a:t>
            </a:r>
          </a:p>
          <a:p>
            <a:pPr algn="ctr"/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Status flow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Aharoni"/>
              </a:rPr>
              <a:t> strategy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DD96D0-081F-468F-A6F4-9DCEFFD3CB70}"/>
              </a:ext>
            </a:extLst>
          </p:cNvPr>
          <p:cNvSpPr txBox="1">
            <a:spLocks/>
          </p:cNvSpPr>
          <p:nvPr/>
        </p:nvSpPr>
        <p:spPr>
          <a:xfrm>
            <a:off x="449490" y="3282294"/>
            <a:ext cx="8836162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cs typeface="Calibri Light"/>
              </a:rPr>
              <a:t>Status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 is the base unit to the flow system.</a:t>
            </a:r>
            <a:endParaRPr lang="en-US" sz="320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Aharon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C1C8C8-BBA0-4A94-8B0D-2578E75F6107}"/>
              </a:ext>
            </a:extLst>
          </p:cNvPr>
          <p:cNvSpPr txBox="1">
            <a:spLocks/>
          </p:cNvSpPr>
          <p:nvPr/>
        </p:nvSpPr>
        <p:spPr>
          <a:xfrm>
            <a:off x="451263" y="3868857"/>
            <a:ext cx="11299370" cy="438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Status contains name and available status.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cs typeface="Calibri Light" panose="020F03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44F3B2-2DF8-489E-BE4A-347268793811}"/>
              </a:ext>
            </a:extLst>
          </p:cNvPr>
          <p:cNvSpPr txBox="1">
            <a:spLocks/>
          </p:cNvSpPr>
          <p:nvPr/>
        </p:nvSpPr>
        <p:spPr>
          <a:xfrm>
            <a:off x="453034" y="4304792"/>
            <a:ext cx="11299370" cy="633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Two conditions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Calibri Light"/>
              </a:rPr>
              <a:t>t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Aharoni"/>
              </a:rPr>
              <a:t>o move 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138E4B-A36B-4287-AB3F-DD659E455A8F}"/>
              </a:ext>
            </a:extLst>
          </p:cNvPr>
          <p:cNvSpPr txBox="1">
            <a:spLocks/>
          </p:cNvSpPr>
          <p:nvPr/>
        </p:nvSpPr>
        <p:spPr>
          <a:xfrm>
            <a:off x="2138294" y="4935658"/>
            <a:ext cx="4574278" cy="580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Function Condition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cs typeface="Calibri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EE2AB1-C8A4-4F2F-8FEA-7F58EAC14FD7}"/>
              </a:ext>
            </a:extLst>
          </p:cNvPr>
          <p:cNvSpPr txBox="1">
            <a:spLocks/>
          </p:cNvSpPr>
          <p:nvPr/>
        </p:nvSpPr>
        <p:spPr>
          <a:xfrm>
            <a:off x="2264113" y="5522221"/>
            <a:ext cx="4574278" cy="580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haroni"/>
                <a:ea typeface="+mj-lt"/>
                <a:cs typeface="+mj-lt"/>
              </a:rPr>
              <a:t>Authority Condition</a:t>
            </a:r>
            <a:endParaRPr lang="en-US" sz="2800">
              <a:solidFill>
                <a:schemeClr val="accent4">
                  <a:lumMod val="20000"/>
                  <a:lumOff val="80000"/>
                </a:schemeClr>
              </a:solidFill>
              <a:latin typeface="Aharon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Dynamic Workflow Engine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757</cp:revision>
  <dcterms:created xsi:type="dcterms:W3CDTF">2020-05-23T08:55:55Z</dcterms:created>
  <dcterms:modified xsi:type="dcterms:W3CDTF">2020-05-25T18:56:14Z</dcterms:modified>
</cp:coreProperties>
</file>