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72" r:id="rId6"/>
    <p:sldId id="265" r:id="rId7"/>
    <p:sldId id="278" r:id="rId8"/>
    <p:sldId id="261" r:id="rId9"/>
    <p:sldId id="277" r:id="rId10"/>
    <p:sldId id="268" r:id="rId11"/>
    <p:sldId id="279" r:id="rId12"/>
    <p:sldId id="274" r:id="rId13"/>
    <p:sldId id="269" r:id="rId14"/>
    <p:sldId id="275" r:id="rId15"/>
    <p:sldId id="259" r:id="rId16"/>
    <p:sldId id="276" r:id="rId17"/>
    <p:sldId id="28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1BADE-30BC-26A1-F9C9-ECBFB1903B6D}" v="851" dt="2022-04-09T19:21:03.556"/>
    <p1510:client id="{3E752EAC-60FE-30F1-363D-24C361B8A041}" v="128" dt="2022-04-11T09:00:31.718"/>
    <p1510:client id="{4891721B-6B97-3909-0883-6A604272BF47}" v="98" dt="2022-04-11T10:37:23.258"/>
    <p1510:client id="{580A0DA7-F230-2B7A-D46F-391BEA8B8A3B}" v="170" dt="2022-04-09T17:22:15.759"/>
    <p1510:client id="{6877F472-8A17-4644-8946-B29782C558BD}" v="168" dt="2022-04-11T10:55:58.278"/>
    <p1510:client id="{7337CCDB-FD4B-8104-6B81-083E8862F547}" v="3" dt="2022-04-11T13:36:00.007"/>
    <p1510:client id="{A6ACE37C-D802-8266-DE36-DFE7D6897AD1}" v="262" dt="2022-04-11T08:46:01.166"/>
    <p1510:client id="{BC9F64E6-7B1A-4C60-8D25-FE8B3CA3C21E}" v="93" dt="2022-04-06T11:03:14.392"/>
    <p1510:client id="{C0EAFB7F-2EBB-7403-DD85-963375A8B70E}" v="90" dt="2022-04-08T09:59:14.911"/>
    <p1510:client id="{C618F360-6435-D36E-0918-625F1E6081CE}" v="11" dt="2022-04-10T09:52:1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44F06340-640A-58C1-0A18-0E5EB6A8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6" r="12137" b="-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4CC0-608B-EDA5-D355-A7633C1B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66" y="305594"/>
            <a:ext cx="7771209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Main Kubernetes Components:</a:t>
            </a:r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12F3C9F-9D7D-3665-AA6F-CA338C09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181" y="19200"/>
            <a:ext cx="3433763" cy="1830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C25C94-44B5-53F8-8BD6-164D3903654B}"/>
              </a:ext>
            </a:extLst>
          </p:cNvPr>
          <p:cNvSpPr txBox="1"/>
          <p:nvPr/>
        </p:nvSpPr>
        <p:spPr>
          <a:xfrm>
            <a:off x="586978" y="1747836"/>
            <a:ext cx="39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1- Pod (Deployment + service + ingress)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6B57F-93EA-EB46-E5B2-470095F8BADF}"/>
              </a:ext>
            </a:extLst>
          </p:cNvPr>
          <p:cNvSpPr txBox="1"/>
          <p:nvPr/>
        </p:nvSpPr>
        <p:spPr>
          <a:xfrm>
            <a:off x="586978" y="2146695"/>
            <a:ext cx="39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2- Volume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BE242-AAAF-4514-1420-E88B4C5850CA}"/>
              </a:ext>
            </a:extLst>
          </p:cNvPr>
          <p:cNvSpPr txBox="1"/>
          <p:nvPr/>
        </p:nvSpPr>
        <p:spPr>
          <a:xfrm>
            <a:off x="586978" y="2557461"/>
            <a:ext cx="39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3- </a:t>
            </a:r>
            <a:r>
              <a:rPr lang="en-US" err="1">
                <a:ea typeface="+mn-lt"/>
                <a:cs typeface="+mn-lt"/>
              </a:rPr>
              <a:t>ConfigMap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49DF1-2E62-E8AD-9A49-0B4EF1698E73}"/>
              </a:ext>
            </a:extLst>
          </p:cNvPr>
          <p:cNvSpPr txBox="1"/>
          <p:nvPr/>
        </p:nvSpPr>
        <p:spPr>
          <a:xfrm>
            <a:off x="586978" y="2956321"/>
            <a:ext cx="39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4- Secrets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EC36C-6221-ECF3-2CD7-8E1198E455F5}"/>
              </a:ext>
            </a:extLst>
          </p:cNvPr>
          <p:cNvSpPr txBox="1"/>
          <p:nvPr/>
        </p:nvSpPr>
        <p:spPr>
          <a:xfrm>
            <a:off x="586978" y="3373039"/>
            <a:ext cx="39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5- </a:t>
            </a:r>
            <a:r>
              <a:rPr lang="en-US" err="1">
                <a:ea typeface="+mn-lt"/>
                <a:cs typeface="+mn-lt"/>
              </a:rPr>
              <a:t>StatefulSet</a:t>
            </a:r>
          </a:p>
        </p:txBody>
      </p:sp>
    </p:spTree>
    <p:extLst>
      <p:ext uri="{BB962C8B-B14F-4D97-AF65-F5344CB8AC3E}">
        <p14:creationId xmlns:p14="http://schemas.microsoft.com/office/powerpoint/2010/main" val="153288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4CC0-608B-EDA5-D355-A7633C1B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794" y="1986"/>
            <a:ext cx="3907632" cy="132556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Live example ...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9DB14F9-F7A1-729C-1B0B-2AD63F002B39}"/>
              </a:ext>
            </a:extLst>
          </p:cNvPr>
          <p:cNvSpPr/>
          <p:nvPr/>
        </p:nvSpPr>
        <p:spPr>
          <a:xfrm>
            <a:off x="487632" y="352758"/>
            <a:ext cx="1256109" cy="83939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5B3219E-50F4-59FC-D239-22C3D168D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3" r="24267" b="-2"/>
          <a:stretch/>
        </p:blipFill>
        <p:spPr>
          <a:xfrm>
            <a:off x="555721" y="1492710"/>
            <a:ext cx="3941064" cy="409651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C152F5-37DC-5CBA-B34D-C5B4864AD17C}"/>
              </a:ext>
            </a:extLst>
          </p:cNvPr>
          <p:cNvSpPr/>
          <p:nvPr/>
        </p:nvSpPr>
        <p:spPr>
          <a:xfrm>
            <a:off x="4799408" y="2144316"/>
            <a:ext cx="3292075" cy="301823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C6474-D421-0A06-D337-ADC8438039E4}"/>
              </a:ext>
            </a:extLst>
          </p:cNvPr>
          <p:cNvSpPr txBox="1"/>
          <p:nvPr/>
        </p:nvSpPr>
        <p:spPr>
          <a:xfrm>
            <a:off x="8272463" y="2902742"/>
            <a:ext cx="3820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need the application to be able to: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A55BC-7BA0-811D-324A-5B4B263B343D}"/>
              </a:ext>
            </a:extLst>
          </p:cNvPr>
          <p:cNvSpPr txBox="1"/>
          <p:nvPr/>
        </p:nvSpPr>
        <p:spPr>
          <a:xfrm>
            <a:off x="8457009" y="33373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1- Automatically </a:t>
            </a:r>
            <a:r>
              <a:rPr lang="en-US" b="1">
                <a:ea typeface="+mn-lt"/>
                <a:cs typeface="+mn-lt"/>
              </a:rPr>
              <a:t>Deploy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756BD-9840-0C80-A205-4D4A6BC4F82A}"/>
              </a:ext>
            </a:extLst>
          </p:cNvPr>
          <p:cNvSpPr txBox="1"/>
          <p:nvPr/>
        </p:nvSpPr>
        <p:spPr>
          <a:xfrm>
            <a:off x="8457009" y="37064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2- Automatically </a:t>
            </a:r>
            <a:r>
              <a:rPr lang="en-US" b="1">
                <a:ea typeface="+mn-lt"/>
                <a:cs typeface="+mn-lt"/>
              </a:rPr>
              <a:t>Configure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DA4E1-54CA-2126-3A68-5A7998224B94}"/>
              </a:ext>
            </a:extLst>
          </p:cNvPr>
          <p:cNvSpPr txBox="1"/>
          <p:nvPr/>
        </p:nvSpPr>
        <p:spPr>
          <a:xfrm>
            <a:off x="8457009" y="40755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3- Automatically </a:t>
            </a:r>
            <a:r>
              <a:rPr lang="en-US" b="1">
                <a:ea typeface="+mn-lt"/>
                <a:cs typeface="+mn-lt"/>
              </a:rPr>
              <a:t>Scale</a:t>
            </a:r>
            <a:endParaRPr lang="en-US">
              <a:ea typeface="+mn-lt"/>
              <a:cs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2B9668-946B-5C96-1C74-1DB6A55CF31C}"/>
              </a:ext>
            </a:extLst>
          </p:cNvPr>
          <p:cNvGrpSpPr/>
          <p:nvPr/>
        </p:nvGrpSpPr>
        <p:grpSpPr>
          <a:xfrm>
            <a:off x="4669771" y="2682444"/>
            <a:ext cx="2799580" cy="1805139"/>
            <a:chOff x="4669771" y="2682444"/>
            <a:chExt cx="2799580" cy="1805139"/>
          </a:xfrm>
        </p:grpSpPr>
        <p:pic>
          <p:nvPicPr>
            <p:cNvPr id="13" name="Graphic 5">
              <a:extLst>
                <a:ext uri="{FF2B5EF4-FFF2-40B4-BE49-F238E27FC236}">
                  <a16:creationId xmlns:a16="http://schemas.microsoft.com/office/drawing/2014/main" id="{221046F6-1136-9009-B00D-EE357F4AB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9771" y="3706699"/>
              <a:ext cx="2408467" cy="780884"/>
            </a:xfrm>
            <a:prstGeom prst="rect">
              <a:avLst/>
            </a:prstGeom>
          </p:spPr>
        </p:pic>
        <p:pic>
          <p:nvPicPr>
            <p:cNvPr id="14" name="Picture 7" descr="Icon&#10;&#10;Description automatically generated">
              <a:extLst>
                <a:ext uri="{FF2B5EF4-FFF2-40B4-BE49-F238E27FC236}">
                  <a16:creationId xmlns:a16="http://schemas.microsoft.com/office/drawing/2014/main" id="{0C6C08D7-7349-1CC3-88BB-261B1EC8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894" y="3706413"/>
              <a:ext cx="848457" cy="764784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BBC2BBD-F387-CF92-2E73-E8BEB92CEEB7}"/>
                </a:ext>
              </a:extLst>
            </p:cNvPr>
            <p:cNvSpPr/>
            <p:nvPr/>
          </p:nvSpPr>
          <p:spPr>
            <a:xfrm>
              <a:off x="6455402" y="4208497"/>
              <a:ext cx="179318" cy="105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EACCFB10-C3B4-E76B-8991-5F6B40DB1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2595" y="2682444"/>
              <a:ext cx="1214392" cy="1004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2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961066E-4325-765C-4B00-816610826EBB}"/>
              </a:ext>
            </a:extLst>
          </p:cNvPr>
          <p:cNvSpPr/>
          <p:nvPr/>
        </p:nvSpPr>
        <p:spPr>
          <a:xfrm>
            <a:off x="2333101" y="2597087"/>
            <a:ext cx="2339577" cy="16668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6BC995-9F72-216E-F2E7-BE96C066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Live example ...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38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93-F381-CA23-1800-2B69A6FD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Issues with using just Kubernetes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3FD7-9841-AAE6-672C-4D46F4CD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Manual update &amp; Manual Configure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961066E-4325-765C-4B00-816610826EBB}"/>
              </a:ext>
            </a:extLst>
          </p:cNvPr>
          <p:cNvSpPr/>
          <p:nvPr/>
        </p:nvSpPr>
        <p:spPr>
          <a:xfrm>
            <a:off x="2333101" y="2597087"/>
            <a:ext cx="2339577" cy="16668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6BC995-9F72-216E-F2E7-BE96C066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Live example ...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76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D8E3-7D93-C48F-13D0-E384E410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What's Argocd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E13A-E3FB-C632-2D95-98800D40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Argo CD </a:t>
            </a:r>
            <a:r>
              <a:rPr lang="en-US" sz="2000" b="1">
                <a:ea typeface="+mn-lt"/>
                <a:cs typeface="+mn-lt"/>
              </a:rPr>
              <a:t>automates the deployment of the desired application states in the specified target environments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6D3C77-2CD5-B803-8A37-DAD02063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40998"/>
            <a:ext cx="6019331" cy="39727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843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961066E-4325-765C-4B00-816610826EBB}"/>
              </a:ext>
            </a:extLst>
          </p:cNvPr>
          <p:cNvSpPr/>
          <p:nvPr/>
        </p:nvSpPr>
        <p:spPr>
          <a:xfrm>
            <a:off x="2333101" y="2597087"/>
            <a:ext cx="2339577" cy="16668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6BC995-9F72-216E-F2E7-BE96C066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Live example ...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74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3746DC-BB61-D104-3456-60F53BC21E43}"/>
              </a:ext>
            </a:extLst>
          </p:cNvPr>
          <p:cNvGrpSpPr/>
          <p:nvPr/>
        </p:nvGrpSpPr>
        <p:grpSpPr>
          <a:xfrm>
            <a:off x="8182116" y="2837659"/>
            <a:ext cx="2228081" cy="593722"/>
            <a:chOff x="-1610775" y="379020"/>
            <a:chExt cx="10383861" cy="3010689"/>
          </a:xfrm>
        </p:grpSpPr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3056670D-5F55-6B1D-D6DC-ED01E057B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610775" y="379020"/>
              <a:ext cx="6878170" cy="2486062"/>
            </a:xfrm>
            <a:prstGeom prst="rect">
              <a:avLst/>
            </a:prstGeom>
          </p:spPr>
        </p:pic>
        <p:pic>
          <p:nvPicPr>
            <p:cNvPr id="7" name="Picture 7" descr="Icon&#10;&#10;Description automatically generated">
              <a:extLst>
                <a:ext uri="{FF2B5EF4-FFF2-40B4-BE49-F238E27FC236}">
                  <a16:creationId xmlns:a16="http://schemas.microsoft.com/office/drawing/2014/main" id="{4C391BBA-83AB-94FC-0040-6E0A6DE2D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9886" y="646509"/>
              <a:ext cx="2743200" cy="274320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A395A8E-D65C-9CFB-9D5A-2C34CD4E816B}"/>
                </a:ext>
              </a:extLst>
            </p:cNvPr>
            <p:cNvSpPr/>
            <p:nvPr/>
          </p:nvSpPr>
          <p:spPr>
            <a:xfrm>
              <a:off x="3713703" y="1775793"/>
              <a:ext cx="2220515" cy="7560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D404C5-90C2-C5EF-EDAC-62B7C5AB6F7A}"/>
              </a:ext>
            </a:extLst>
          </p:cNvPr>
          <p:cNvGrpSpPr/>
          <p:nvPr/>
        </p:nvGrpSpPr>
        <p:grpSpPr>
          <a:xfrm>
            <a:off x="7218236" y="2144315"/>
            <a:ext cx="3218781" cy="1881187"/>
            <a:chOff x="7218236" y="2144315"/>
            <a:chExt cx="3218781" cy="1881187"/>
          </a:xfrm>
        </p:grpSpPr>
        <p:pic>
          <p:nvPicPr>
            <p:cNvPr id="1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AB387AFB-6341-DCC3-701E-50CEFB154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8236" y="2634819"/>
              <a:ext cx="1214392" cy="100495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F3289D-AB51-777A-03EB-9C04C4E8F936}"/>
                </a:ext>
              </a:extLst>
            </p:cNvPr>
            <p:cNvSpPr/>
            <p:nvPr/>
          </p:nvSpPr>
          <p:spPr>
            <a:xfrm>
              <a:off x="8526065" y="2144315"/>
              <a:ext cx="1910952" cy="188118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CABF8C-4F73-5CB3-28AF-94C470D3D2F1}"/>
              </a:ext>
            </a:extLst>
          </p:cNvPr>
          <p:cNvGrpSpPr/>
          <p:nvPr/>
        </p:nvGrpSpPr>
        <p:grpSpPr>
          <a:xfrm>
            <a:off x="5115816" y="1418033"/>
            <a:ext cx="5315248" cy="3143250"/>
            <a:chOff x="5139628" y="1429939"/>
            <a:chExt cx="5315248" cy="3143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689484-35C8-7CA5-3DD1-9D3A4F0CA1C7}"/>
                </a:ext>
              </a:extLst>
            </p:cNvPr>
            <p:cNvSpPr/>
            <p:nvPr/>
          </p:nvSpPr>
          <p:spPr>
            <a:xfrm>
              <a:off x="7121126" y="1429939"/>
              <a:ext cx="3333750" cy="314325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7" descr="Logo, company name&#10;&#10;Description automatically generated">
              <a:extLst>
                <a:ext uri="{FF2B5EF4-FFF2-40B4-BE49-F238E27FC236}">
                  <a16:creationId xmlns:a16="http://schemas.microsoft.com/office/drawing/2014/main" id="{94D6D862-8F7D-4926-5FC6-03764B51C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503" r="24267" b="-2"/>
            <a:stretch/>
          </p:blipFill>
          <p:spPr>
            <a:xfrm>
              <a:off x="5139628" y="2141601"/>
              <a:ext cx="1809846" cy="188195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5E04E2-A14E-2EDA-7C70-D746C7A32D68}"/>
              </a:ext>
            </a:extLst>
          </p:cNvPr>
          <p:cNvGrpSpPr/>
          <p:nvPr/>
        </p:nvGrpSpPr>
        <p:grpSpPr>
          <a:xfrm>
            <a:off x="3000395" y="947736"/>
            <a:ext cx="7436620" cy="4036218"/>
            <a:chOff x="3000395" y="947736"/>
            <a:chExt cx="7436620" cy="403621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962AE7-6774-F6F0-92AD-1B317F5E35BD}"/>
                </a:ext>
              </a:extLst>
            </p:cNvPr>
            <p:cNvSpPr/>
            <p:nvPr/>
          </p:nvSpPr>
          <p:spPr>
            <a:xfrm>
              <a:off x="4722016" y="947736"/>
              <a:ext cx="5714999" cy="403621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8" descr="Icon&#10;&#10;Description automatically generated">
              <a:extLst>
                <a:ext uri="{FF2B5EF4-FFF2-40B4-BE49-F238E27FC236}">
                  <a16:creationId xmlns:a16="http://schemas.microsoft.com/office/drawing/2014/main" id="{148330D3-1D37-1F92-1097-21CBCB126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499" r="15908"/>
            <a:stretch/>
          </p:blipFill>
          <p:spPr>
            <a:xfrm>
              <a:off x="3000395" y="2006213"/>
              <a:ext cx="1450650" cy="2149069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3295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Wood human figure">
            <a:extLst>
              <a:ext uri="{FF2B5EF4-FFF2-40B4-BE49-F238E27FC236}">
                <a16:creationId xmlns:a16="http://schemas.microsoft.com/office/drawing/2014/main" id="{C1FB881C-CD6C-DCEE-1543-B9CC1A7C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1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DB755-B38F-4EBC-0B42-CDEDAA27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…!? 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74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B667-C860-3ABD-A594-E354A5D9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ArgoCD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20EE1-CC9C-26EF-20A2-E456D8B5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ArgoCD is </a:t>
            </a:r>
            <a:r>
              <a:rPr lang="en-US" sz="2000" b="1">
                <a:ea typeface="+mn-lt"/>
                <a:cs typeface="+mn-lt"/>
              </a:rPr>
              <a:t>a declarative GitOps tool built to deploy applications to Kubernetes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053041B-6AA5-A42C-AA71-B83AA4C31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9" r="1590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69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4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47708E-9CDD-0344-90F2-2DA1DF3BA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99" y="158750"/>
            <a:ext cx="9822351" cy="6482555"/>
          </a:xfrm>
        </p:spPr>
      </p:pic>
    </p:spTree>
    <p:extLst>
      <p:ext uri="{BB962C8B-B14F-4D97-AF65-F5344CB8AC3E}">
        <p14:creationId xmlns:p14="http://schemas.microsoft.com/office/powerpoint/2010/main" val="80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graffiti, painting&#10;&#10;Description automatically generated">
            <a:extLst>
              <a:ext uri="{FF2B5EF4-FFF2-40B4-BE49-F238E27FC236}">
                <a16:creationId xmlns:a16="http://schemas.microsoft.com/office/drawing/2014/main" id="{75A49A18-A48A-1D58-5909-0BB7B932A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DB755-B38F-4EBC-0B42-CDEDAA27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End of the presentation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Questions …!?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33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2BCECEC-709A-4446-98B5-401197AD004C}"/>
              </a:ext>
            </a:extLst>
          </p:cNvPr>
          <p:cNvGrpSpPr/>
          <p:nvPr/>
        </p:nvGrpSpPr>
        <p:grpSpPr>
          <a:xfrm>
            <a:off x="910733" y="610314"/>
            <a:ext cx="3610404" cy="2430860"/>
            <a:chOff x="910733" y="610314"/>
            <a:chExt cx="3610404" cy="243086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6F31A74-D462-0F35-7C1C-4810F4E408A3}"/>
                </a:ext>
              </a:extLst>
            </p:cNvPr>
            <p:cNvSpPr txBox="1">
              <a:spLocks/>
            </p:cNvSpPr>
            <p:nvPr/>
          </p:nvSpPr>
          <p:spPr>
            <a:xfrm>
              <a:off x="910733" y="610314"/>
              <a:ext cx="3610404" cy="148132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What's Docker 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34B50065-1EC2-5ACB-D569-EBB8F626D3A6}"/>
                </a:ext>
              </a:extLst>
            </p:cNvPr>
            <p:cNvSpPr txBox="1">
              <a:spLocks/>
            </p:cNvSpPr>
            <p:nvPr/>
          </p:nvSpPr>
          <p:spPr>
            <a:xfrm>
              <a:off x="978923" y="2238233"/>
              <a:ext cx="3470776" cy="80294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>
                  <a:ea typeface="+mn-lt"/>
                  <a:cs typeface="+mn-lt"/>
                </a:rPr>
                <a:t>Level virtualization to deliver software in packages called containers.</a:t>
              </a:r>
              <a:endParaRPr lang="en-US"/>
            </a:p>
            <a:p>
              <a:endParaRPr lang="en-US" sz="2200">
                <a:ea typeface="+mn-lt"/>
                <a:cs typeface="+mn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04FCCF-88D8-B540-FF52-64014BA5C84E}"/>
              </a:ext>
            </a:extLst>
          </p:cNvPr>
          <p:cNvGrpSpPr/>
          <p:nvPr/>
        </p:nvGrpSpPr>
        <p:grpSpPr>
          <a:xfrm>
            <a:off x="1216291" y="579258"/>
            <a:ext cx="10341725" cy="5108389"/>
            <a:chOff x="1216291" y="579258"/>
            <a:chExt cx="10341725" cy="5108389"/>
          </a:xfrm>
        </p:grpSpPr>
        <p:pic>
          <p:nvPicPr>
            <p:cNvPr id="9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CDF9C462-BE21-2439-40FC-BFC342BE0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9048" y="1170352"/>
              <a:ext cx="5458968" cy="4517295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D3D4D99-4E61-17E7-CEF8-9E93CC4C356B}"/>
                </a:ext>
              </a:extLst>
            </p:cNvPr>
            <p:cNvSpPr txBox="1">
              <a:spLocks/>
            </p:cNvSpPr>
            <p:nvPr/>
          </p:nvSpPr>
          <p:spPr>
            <a:xfrm>
              <a:off x="1216291" y="579258"/>
              <a:ext cx="2804026" cy="37864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>
                  <a:cs typeface="Calibri"/>
                </a:rPr>
                <a:t>Let's start with Docker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8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4CC0-608B-EDA5-D355-A7633C1B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794" y="1986"/>
            <a:ext cx="3907632" cy="132556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Live example ...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3056670D-5F55-6B1D-D6DC-ED01E057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88041" y="1855395"/>
            <a:ext cx="6878170" cy="2486062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4C391BBA-83AB-94FC-0040-6E0A6DE2D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635" y="2057400"/>
            <a:ext cx="2743200" cy="2743200"/>
          </a:xfrm>
          <a:prstGeom prst="rect">
            <a:avLst/>
          </a:prstGeom>
        </p:spPr>
      </p:pic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9DB14F9-F7A1-729C-1B0B-2AD63F002B39}"/>
              </a:ext>
            </a:extLst>
          </p:cNvPr>
          <p:cNvSpPr/>
          <p:nvPr/>
        </p:nvSpPr>
        <p:spPr>
          <a:xfrm>
            <a:off x="487632" y="352758"/>
            <a:ext cx="1256109" cy="83939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F6786-A351-556A-A195-53D8F0C7FCA6}"/>
              </a:ext>
            </a:extLst>
          </p:cNvPr>
          <p:cNvSpPr txBox="1"/>
          <p:nvPr/>
        </p:nvSpPr>
        <p:spPr>
          <a:xfrm>
            <a:off x="956072" y="4694634"/>
            <a:ext cx="47136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End Points:</a:t>
            </a:r>
          </a:p>
          <a:p>
            <a:r>
              <a:rPr lang="en-US">
                <a:ea typeface="+mn-lt"/>
                <a:cs typeface="+mn-lt"/>
              </a:rPr>
              <a:t>1- /Hello-world return </a:t>
            </a:r>
            <a:r>
              <a:rPr lang="en-US" b="1">
                <a:ea typeface="+mn-lt"/>
                <a:cs typeface="+mn-lt"/>
              </a:rPr>
              <a:t>Hello world!</a:t>
            </a:r>
            <a:endParaRPr lang="en-US">
              <a:ea typeface="+mn-lt"/>
              <a:cs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FE20A9-9F7A-5FA8-E764-6BADDC1DB910}"/>
              </a:ext>
            </a:extLst>
          </p:cNvPr>
          <p:cNvGrpSpPr/>
          <p:nvPr/>
        </p:nvGrpSpPr>
        <p:grpSpPr>
          <a:xfrm>
            <a:off x="956072" y="3192637"/>
            <a:ext cx="6347364" cy="2496406"/>
            <a:chOff x="956072" y="3192637"/>
            <a:chExt cx="6347364" cy="24964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D09D85-5563-443B-C15D-74CFE1FB239B}"/>
                </a:ext>
              </a:extLst>
            </p:cNvPr>
            <p:cNvSpPr txBox="1"/>
            <p:nvPr/>
          </p:nvSpPr>
          <p:spPr>
            <a:xfrm>
              <a:off x="956072" y="5319711"/>
              <a:ext cx="35944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2- /insert-into-</a:t>
              </a:r>
              <a:r>
                <a:rPr lang="en-US" b="1">
                  <a:cs typeface="Calibri"/>
                </a:rPr>
                <a:t>Database</a:t>
              </a:r>
              <a:endParaRPr lang="en-US">
                <a:cs typeface="Calibri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A395A8E-D65C-9CFB-9D5A-2C34CD4E816B}"/>
                </a:ext>
              </a:extLst>
            </p:cNvPr>
            <p:cNvSpPr/>
            <p:nvPr/>
          </p:nvSpPr>
          <p:spPr>
            <a:xfrm>
              <a:off x="5082921" y="3192637"/>
              <a:ext cx="2220515" cy="7560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961066E-4325-765C-4B00-816610826EBB}"/>
              </a:ext>
            </a:extLst>
          </p:cNvPr>
          <p:cNvSpPr/>
          <p:nvPr/>
        </p:nvSpPr>
        <p:spPr>
          <a:xfrm>
            <a:off x="2333101" y="2597087"/>
            <a:ext cx="2339577" cy="16668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6BC995-9F72-216E-F2E7-BE96C066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Live example ...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03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93-F381-CA23-1800-2B69A6FD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Issues with using just docker standalone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3FD7-9841-AAE6-672C-4D46F4CD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34" y="1420813"/>
            <a:ext cx="10521553" cy="4103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Hard to scale.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8F3104-8762-88EA-F3A3-15440A1724C2}"/>
              </a:ext>
            </a:extLst>
          </p:cNvPr>
          <p:cNvSpPr txBox="1">
            <a:spLocks/>
          </p:cNvSpPr>
          <p:nvPr/>
        </p:nvSpPr>
        <p:spPr>
          <a:xfrm>
            <a:off x="800100" y="1948260"/>
            <a:ext cx="10521553" cy="4103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A lot of manual steps which leads to many other issues.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D625D2-A8EC-1E79-C9CB-8105D06EFF73}"/>
              </a:ext>
            </a:extLst>
          </p:cNvPr>
          <p:cNvSpPr txBox="1">
            <a:spLocks/>
          </p:cNvSpPr>
          <p:nvPr/>
        </p:nvSpPr>
        <p:spPr>
          <a:xfrm>
            <a:off x="806053" y="2460229"/>
            <a:ext cx="10521553" cy="4103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Not valid for a production environment. 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D44EFE-3E1D-0372-9935-ACA349263F6E}"/>
              </a:ext>
            </a:extLst>
          </p:cNvPr>
          <p:cNvSpPr txBox="1">
            <a:spLocks/>
          </p:cNvSpPr>
          <p:nvPr/>
        </p:nvSpPr>
        <p:spPr>
          <a:xfrm>
            <a:off x="806053" y="2984103"/>
            <a:ext cx="10521553" cy="4103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Instead, we can use Docker-Compose or Kubernetes. 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601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E06C059-66BD-E160-678C-528C437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What's </a:t>
            </a:r>
            <a:r>
              <a:rPr lang="en-US" sz="5400">
                <a:ea typeface="+mj-lt"/>
                <a:cs typeface="+mj-lt"/>
              </a:rPr>
              <a:t>Kubernetes</a:t>
            </a:r>
            <a:endParaRPr lang="en-US" sz="540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02C84EA-9FAC-4CF6-C10A-AB419D255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Kubernetes is a container orchestration system for automating software deployment, scaling, and management.</a:t>
            </a:r>
            <a:endParaRPr lang="en-US" sz="2200">
              <a:cs typeface="Calibri" panose="020F0502020204030204"/>
            </a:endParaRPr>
          </a:p>
        </p:txBody>
      </p:sp>
      <p:pic>
        <p:nvPicPr>
          <p:cNvPr id="15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C909C7E-B75F-BEDF-6EFA-F266A9AC3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3" r="24267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ArgoCD</vt:lpstr>
      <vt:lpstr>PowerPoint Presentation</vt:lpstr>
      <vt:lpstr>End of the presentation  Questions …!? </vt:lpstr>
      <vt:lpstr>PowerPoint Presentation</vt:lpstr>
      <vt:lpstr>Live example ...</vt:lpstr>
      <vt:lpstr>PowerPoint Presentation</vt:lpstr>
      <vt:lpstr>Issues with using just docker standalone </vt:lpstr>
      <vt:lpstr>What's Kubernetes</vt:lpstr>
      <vt:lpstr>Main Kubernetes Components:</vt:lpstr>
      <vt:lpstr>Live example ...</vt:lpstr>
      <vt:lpstr>PowerPoint Presentation</vt:lpstr>
      <vt:lpstr>Issues with using just Kubernetes</vt:lpstr>
      <vt:lpstr>PowerPoint Presentation</vt:lpstr>
      <vt:lpstr>What's Argocd </vt:lpstr>
      <vt:lpstr>PowerPoint Presentation</vt:lpstr>
      <vt:lpstr>PowerPoint Presentation</vt:lpstr>
      <vt:lpstr>Questions …!?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84</cp:revision>
  <dcterms:created xsi:type="dcterms:W3CDTF">2022-04-06T10:47:53Z</dcterms:created>
  <dcterms:modified xsi:type="dcterms:W3CDTF">2022-04-19T09:58:39Z</dcterms:modified>
</cp:coreProperties>
</file>