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72531"/>
            <a:ext cx="9449991" cy="2707052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083977"/>
            <a:ext cx="9449991" cy="187729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13978"/>
            <a:ext cx="2716872" cy="6589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13978"/>
            <a:ext cx="7993117" cy="65894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938495"/>
            <a:ext cx="10867490" cy="3234423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203517"/>
            <a:ext cx="10867490" cy="1700906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069887"/>
            <a:ext cx="5354995" cy="49335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069887"/>
            <a:ext cx="5354995" cy="49335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13978"/>
            <a:ext cx="10867490" cy="1502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906097"/>
            <a:ext cx="5330385" cy="934148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840245"/>
            <a:ext cx="5330385" cy="4177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906097"/>
            <a:ext cx="5356636" cy="934148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840245"/>
            <a:ext cx="5356636" cy="4177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18372"/>
            <a:ext cx="4063824" cy="181430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19539"/>
            <a:ext cx="6378744" cy="552569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32673"/>
            <a:ext cx="4063824" cy="4321564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18372"/>
            <a:ext cx="4063824" cy="181430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19539"/>
            <a:ext cx="6378744" cy="552569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32673"/>
            <a:ext cx="4063824" cy="4321564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13978"/>
            <a:ext cx="10867490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069887"/>
            <a:ext cx="10867490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206807"/>
            <a:ext cx="2834997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EC1B-BD4D-48C3-BDF2-45FA13C7902C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206807"/>
            <a:ext cx="4252496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206807"/>
            <a:ext cx="2834997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8DF-F2A3-4C5D-8A69-3E66FAE1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338"/>
              </p:ext>
            </p:extLst>
          </p:nvPr>
        </p:nvGraphicFramePr>
        <p:xfrm>
          <a:off x="7819468" y="2526394"/>
          <a:ext cx="4136911" cy="13805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13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59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Gradient Boosting Classifier with PCA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Voting Classifier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effectLst/>
                          <a:latin typeface="Bahnschrift" pitchFamily="34" charset="0"/>
                        </a:rPr>
                        <a:t>Four Machine </a:t>
                      </a:r>
                      <a:r>
                        <a:rPr lang="en-US" sz="1400" b="1" baseline="0" dirty="0" smtClean="0">
                          <a:effectLst/>
                          <a:latin typeface="Bahnschrift" pitchFamily="34" charset="0"/>
                        </a:rPr>
                        <a:t>Learning  </a:t>
                      </a:r>
                      <a:r>
                        <a:rPr lang="en-US" sz="1400" b="1" baseline="0" dirty="0" err="1" smtClean="0">
                          <a:effectLst/>
                          <a:latin typeface="Bahnschrift" pitchFamily="34" charset="0"/>
                        </a:rPr>
                        <a:t>Regressors</a:t>
                      </a:r>
                      <a:endParaRPr lang="en-US" sz="1400" b="1" dirty="0" smtClean="0">
                        <a:effectLst/>
                        <a:latin typeface="Bahnschrift" pitchFamily="34" charset="0"/>
                        <a:ea typeface="Calibri"/>
                        <a:cs typeface="Arial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03" y="2046456"/>
            <a:ext cx="3396343" cy="1947553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19934"/>
              </p:ext>
            </p:extLst>
          </p:nvPr>
        </p:nvGraphicFramePr>
        <p:xfrm>
          <a:off x="7713153" y="615319"/>
          <a:ext cx="4219473" cy="45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37">
                  <a:extLst>
                    <a:ext uri="{9D8B030D-6E8A-4147-A177-3AD203B41FA5}">
                      <a16:colId xmlns:a16="http://schemas.microsoft.com/office/drawing/2014/main" val="1052701581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1183503940"/>
                    </a:ext>
                  </a:extLst>
                </a:gridCol>
                <a:gridCol w="683588">
                  <a:extLst>
                    <a:ext uri="{9D8B030D-6E8A-4147-A177-3AD203B41FA5}">
                      <a16:colId xmlns:a16="http://schemas.microsoft.com/office/drawing/2014/main" val="486754625"/>
                    </a:ext>
                  </a:extLst>
                </a:gridCol>
                <a:gridCol w="855351">
                  <a:extLst>
                    <a:ext uri="{9D8B030D-6E8A-4147-A177-3AD203B41FA5}">
                      <a16:colId xmlns:a16="http://schemas.microsoft.com/office/drawing/2014/main" val="390974138"/>
                    </a:ext>
                  </a:extLst>
                </a:gridCol>
                <a:gridCol w="665184">
                  <a:extLst>
                    <a:ext uri="{9D8B030D-6E8A-4147-A177-3AD203B41FA5}">
                      <a16:colId xmlns:a16="http://schemas.microsoft.com/office/drawing/2014/main" val="2820084466"/>
                    </a:ext>
                  </a:extLst>
                </a:gridCol>
              </a:tblGrid>
              <a:tr h="45454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Accuracy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Precision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Recall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F1 Score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effectLst/>
                          <a:latin typeface="Arial Black" panose="020B0A04020102020204" pitchFamily="34" charset="0"/>
                        </a:rPr>
                        <a:t>Time</a:t>
                      </a:r>
                      <a:endParaRPr lang="en-US" sz="105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90421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8381339" y="1532239"/>
            <a:ext cx="2664822" cy="4952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Performance Evaluation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272208" y="447654"/>
            <a:ext cx="914400" cy="126274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Dataset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63995"/>
              </p:ext>
            </p:extLst>
          </p:nvPr>
        </p:nvGraphicFramePr>
        <p:xfrm>
          <a:off x="1574845" y="757077"/>
          <a:ext cx="2504059" cy="859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059">
                  <a:extLst>
                    <a:ext uri="{9D8B030D-6E8A-4147-A177-3AD203B41FA5}">
                      <a16:colId xmlns:a16="http://schemas.microsoft.com/office/drawing/2014/main" val="3100143135"/>
                    </a:ext>
                  </a:extLst>
                </a:gridCol>
              </a:tblGrid>
              <a:tr h="429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Data Pre-Processing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60201"/>
                  </a:ext>
                </a:extLst>
              </a:tr>
              <a:tr h="4299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StandardScaler</a:t>
                      </a:r>
                      <a:r>
                        <a:rPr lang="en-US" sz="1400" b="1" dirty="0" smtClean="0"/>
                        <a:t>,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LabelEncoder</a:t>
                      </a:r>
                      <a:r>
                        <a:rPr lang="en-US" sz="1400" b="1" baseline="0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1842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28834"/>
              </p:ext>
            </p:extLst>
          </p:nvPr>
        </p:nvGraphicFramePr>
        <p:xfrm>
          <a:off x="1011290" y="2689344"/>
          <a:ext cx="2632714" cy="420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14">
                  <a:extLst>
                    <a:ext uri="{9D8B030D-6E8A-4147-A177-3AD203B41FA5}">
                      <a16:colId xmlns:a16="http://schemas.microsoft.com/office/drawing/2014/main" val="310014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Feature Selection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60201"/>
                  </a:ext>
                </a:extLst>
              </a:tr>
              <a:tr h="2113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F-value selector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118422"/>
                  </a:ext>
                </a:extLst>
              </a:tr>
              <a:tr h="1801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Mutual information selector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599738"/>
                  </a:ext>
                </a:extLst>
              </a:tr>
              <a:tr h="2099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RFE with logistic regression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321789"/>
                  </a:ext>
                </a:extLst>
              </a:tr>
              <a:tr h="230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PCA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50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Select from model with random forests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44943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Variance thresholding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412332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RFE with random forests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0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Feature importance with random forests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287196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601818" y="712782"/>
            <a:ext cx="2386150" cy="8273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Split Dataset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39468"/>
              </p:ext>
            </p:extLst>
          </p:nvPr>
        </p:nvGraphicFramePr>
        <p:xfrm>
          <a:off x="10055752" y="4290101"/>
          <a:ext cx="2270570" cy="31427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5866">
                  <a:extLst>
                    <a:ext uri="{9D8B030D-6E8A-4147-A177-3AD203B41FA5}">
                      <a16:colId xmlns:a16="http://schemas.microsoft.com/office/drawing/2014/main" val="1586470266"/>
                    </a:ext>
                  </a:extLst>
                </a:gridCol>
                <a:gridCol w="1594704">
                  <a:extLst>
                    <a:ext uri="{9D8B030D-6E8A-4147-A177-3AD203B41FA5}">
                      <a16:colId xmlns:a16="http://schemas.microsoft.com/office/drawing/2014/main" val="4248578279"/>
                    </a:ext>
                  </a:extLst>
                </a:gridCol>
              </a:tblGrid>
              <a:tr h="635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VLQ </a:t>
                      </a:r>
                      <a:r>
                        <a:rPr lang="en-US" sz="1350" b="1" dirty="0" smtClean="0">
                          <a:effectLst/>
                        </a:rPr>
                        <a:t>Scale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VLQ Scale classification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15975294"/>
                  </a:ext>
                </a:extLst>
              </a:tr>
              <a:tr h="296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Very loose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9353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Slightly loose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86565525"/>
                  </a:ext>
                </a:extLst>
              </a:tr>
              <a:tr h="21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Moderate loose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51474644"/>
                  </a:ext>
                </a:extLst>
              </a:tr>
              <a:tr h="249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 smtClean="0">
                          <a:effectLst/>
                        </a:rPr>
                        <a:t>Neither loose/tight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1527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Slightly 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914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Moderate 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0224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Very tight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5291301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21336"/>
              </p:ext>
            </p:extLst>
          </p:nvPr>
        </p:nvGraphicFramePr>
        <p:xfrm>
          <a:off x="7728197" y="4290101"/>
          <a:ext cx="2011681" cy="24391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06385">
                  <a:extLst>
                    <a:ext uri="{9D8B030D-6E8A-4147-A177-3AD203B41FA5}">
                      <a16:colId xmlns:a16="http://schemas.microsoft.com/office/drawing/2014/main" val="619264609"/>
                    </a:ext>
                  </a:extLst>
                </a:gridCol>
                <a:gridCol w="1305296">
                  <a:extLst>
                    <a:ext uri="{9D8B030D-6E8A-4147-A177-3AD203B41FA5}">
                      <a16:colId xmlns:a16="http://schemas.microsoft.com/office/drawing/2014/main" val="1741928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Qxford scale 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</a:rPr>
                        <a:t>Qxford scale Classification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549262832"/>
                  </a:ext>
                </a:extLst>
              </a:tr>
              <a:tr h="286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Flicker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78790509"/>
                  </a:ext>
                </a:extLst>
              </a:tr>
              <a:tr h="3327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Weak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5744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Moderate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7468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Good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2465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50" b="1" dirty="0">
                          <a:effectLst/>
                        </a:rPr>
                        <a:t>Strong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45796279"/>
                  </a:ext>
                </a:extLst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2328882" y="1710396"/>
            <a:ext cx="296087" cy="8159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221444" y="1105583"/>
            <a:ext cx="323668" cy="23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233879" y="1079024"/>
            <a:ext cx="323668" cy="23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641221" y="1540097"/>
            <a:ext cx="232044" cy="5036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381945" y="3141568"/>
            <a:ext cx="415920" cy="3739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660013" y="3906990"/>
            <a:ext cx="235132" cy="3831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1006064" y="3906990"/>
            <a:ext cx="235132" cy="3831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9507014" y="2043742"/>
            <a:ext cx="315875" cy="43429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9496044" y="1034539"/>
            <a:ext cx="315875" cy="43429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101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</dc:creator>
  <cp:lastModifiedBy>Tarek</cp:lastModifiedBy>
  <cp:revision>16</cp:revision>
  <dcterms:created xsi:type="dcterms:W3CDTF">2024-03-09T10:46:09Z</dcterms:created>
  <dcterms:modified xsi:type="dcterms:W3CDTF">2024-03-09T11:40:43Z</dcterms:modified>
</cp:coreProperties>
</file>