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599988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272531"/>
            <a:ext cx="9449991" cy="2707052"/>
          </a:xfrm>
        </p:spPr>
        <p:txBody>
          <a:bodyPr anchor="b"/>
          <a:lstStyle>
            <a:lvl1pPr algn="ctr">
              <a:defRPr sz="6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083977"/>
            <a:ext cx="9449991" cy="1877297"/>
          </a:xfrm>
        </p:spPr>
        <p:txBody>
          <a:bodyPr/>
          <a:lstStyle>
            <a:lvl1pPr marL="0" indent="0" algn="ctr">
              <a:buNone/>
              <a:defRPr sz="2480"/>
            </a:lvl1pPr>
            <a:lvl2pPr marL="472516" indent="0" algn="ctr">
              <a:buNone/>
              <a:defRPr sz="2067"/>
            </a:lvl2pPr>
            <a:lvl3pPr marL="945032" indent="0" algn="ctr">
              <a:buNone/>
              <a:defRPr sz="1860"/>
            </a:lvl3pPr>
            <a:lvl4pPr marL="1417549" indent="0" algn="ctr">
              <a:buNone/>
              <a:defRPr sz="1654"/>
            </a:lvl4pPr>
            <a:lvl5pPr marL="1890065" indent="0" algn="ctr">
              <a:buNone/>
              <a:defRPr sz="1654"/>
            </a:lvl5pPr>
            <a:lvl6pPr marL="2362581" indent="0" algn="ctr">
              <a:buNone/>
              <a:defRPr sz="1654"/>
            </a:lvl6pPr>
            <a:lvl7pPr marL="2835097" indent="0" algn="ctr">
              <a:buNone/>
              <a:defRPr sz="1654"/>
            </a:lvl7pPr>
            <a:lvl8pPr marL="3307613" indent="0" algn="ctr">
              <a:buNone/>
              <a:defRPr sz="1654"/>
            </a:lvl8pPr>
            <a:lvl9pPr marL="3780130" indent="0" algn="ctr">
              <a:buNone/>
              <a:defRPr sz="165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4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1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13978"/>
            <a:ext cx="2716872" cy="6589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413978"/>
            <a:ext cx="7993117" cy="658944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4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938495"/>
            <a:ext cx="10867490" cy="3234423"/>
          </a:xfrm>
        </p:spPr>
        <p:txBody>
          <a:bodyPr anchor="b"/>
          <a:lstStyle>
            <a:lvl1pPr>
              <a:defRPr sz="6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203517"/>
            <a:ext cx="10867490" cy="1700906"/>
          </a:xfrm>
        </p:spPr>
        <p:txBody>
          <a:bodyPr/>
          <a:lstStyle>
            <a:lvl1pPr marL="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1pPr>
            <a:lvl2pPr marL="472516" indent="0">
              <a:buNone/>
              <a:defRPr sz="2067">
                <a:solidFill>
                  <a:schemeClr val="tx1">
                    <a:tint val="75000"/>
                  </a:schemeClr>
                </a:solidFill>
              </a:defRPr>
            </a:lvl2pPr>
            <a:lvl3pPr marL="945032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3pPr>
            <a:lvl4pPr marL="141754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189006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36258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28350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3076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378013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069887"/>
            <a:ext cx="5354995" cy="49335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069887"/>
            <a:ext cx="5354995" cy="49335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0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13978"/>
            <a:ext cx="10867490" cy="15029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906097"/>
            <a:ext cx="5330385" cy="934148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840245"/>
            <a:ext cx="5330385" cy="4177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906097"/>
            <a:ext cx="5356636" cy="934148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840245"/>
            <a:ext cx="5356636" cy="4177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0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1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518372"/>
            <a:ext cx="4063824" cy="1814301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119539"/>
            <a:ext cx="6378744" cy="5525698"/>
          </a:xfrm>
        </p:spPr>
        <p:txBody>
          <a:bodyPr/>
          <a:lstStyle>
            <a:lvl1pPr>
              <a:defRPr sz="3307"/>
            </a:lvl1pPr>
            <a:lvl2pPr>
              <a:defRPr sz="2894"/>
            </a:lvl2pPr>
            <a:lvl3pPr>
              <a:defRPr sz="2480"/>
            </a:lvl3pPr>
            <a:lvl4pPr>
              <a:defRPr sz="2067"/>
            </a:lvl4pPr>
            <a:lvl5pPr>
              <a:defRPr sz="2067"/>
            </a:lvl5pPr>
            <a:lvl6pPr>
              <a:defRPr sz="2067"/>
            </a:lvl6pPr>
            <a:lvl7pPr>
              <a:defRPr sz="2067"/>
            </a:lvl7pPr>
            <a:lvl8pPr>
              <a:defRPr sz="2067"/>
            </a:lvl8pPr>
            <a:lvl9pPr>
              <a:defRPr sz="20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332673"/>
            <a:ext cx="4063824" cy="4321564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518372"/>
            <a:ext cx="4063824" cy="1814301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119539"/>
            <a:ext cx="6378744" cy="5525698"/>
          </a:xfrm>
        </p:spPr>
        <p:txBody>
          <a:bodyPr anchor="t"/>
          <a:lstStyle>
            <a:lvl1pPr marL="0" indent="0">
              <a:buNone/>
              <a:defRPr sz="3307"/>
            </a:lvl1pPr>
            <a:lvl2pPr marL="472516" indent="0">
              <a:buNone/>
              <a:defRPr sz="2894"/>
            </a:lvl2pPr>
            <a:lvl3pPr marL="945032" indent="0">
              <a:buNone/>
              <a:defRPr sz="2480"/>
            </a:lvl3pPr>
            <a:lvl4pPr marL="1417549" indent="0">
              <a:buNone/>
              <a:defRPr sz="2067"/>
            </a:lvl4pPr>
            <a:lvl5pPr marL="1890065" indent="0">
              <a:buNone/>
              <a:defRPr sz="2067"/>
            </a:lvl5pPr>
            <a:lvl6pPr marL="2362581" indent="0">
              <a:buNone/>
              <a:defRPr sz="2067"/>
            </a:lvl6pPr>
            <a:lvl7pPr marL="2835097" indent="0">
              <a:buNone/>
              <a:defRPr sz="2067"/>
            </a:lvl7pPr>
            <a:lvl8pPr marL="3307613" indent="0">
              <a:buNone/>
              <a:defRPr sz="2067"/>
            </a:lvl8pPr>
            <a:lvl9pPr marL="3780130" indent="0">
              <a:buNone/>
              <a:defRPr sz="2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332673"/>
            <a:ext cx="4063824" cy="4321564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13978"/>
            <a:ext cx="10867490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069887"/>
            <a:ext cx="10867490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7206807"/>
            <a:ext cx="2834997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7206807"/>
            <a:ext cx="4252496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7206807"/>
            <a:ext cx="2834997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0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45032" rtl="0" eaLnBrk="1" latinLnBrk="0" hangingPunct="1">
        <a:lnSpc>
          <a:spcPct val="90000"/>
        </a:lnSpc>
        <a:spcBef>
          <a:spcPct val="0"/>
        </a:spcBef>
        <a:buNone/>
        <a:defRPr sz="4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258" indent="-236258" algn="l" defTabSz="945032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2894" kern="1200">
          <a:solidFill>
            <a:schemeClr val="tx1"/>
          </a:solidFill>
          <a:latin typeface="+mn-lt"/>
          <a:ea typeface="+mn-ea"/>
          <a:cs typeface="+mn-cs"/>
        </a:defRPr>
      </a:lvl1pPr>
      <a:lvl2pPr marL="708774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181291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3pPr>
      <a:lvl4pPr marL="1653807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2126323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598839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3071355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543872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4016388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72516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17549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1890065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362581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2835097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378013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36910"/>
              </p:ext>
            </p:extLst>
          </p:nvPr>
        </p:nvGraphicFramePr>
        <p:xfrm>
          <a:off x="7819468" y="2526394"/>
          <a:ext cx="4136911" cy="138059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13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6593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Gradient Boosting Classifier with PCA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23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Voting Classifier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err="1" smtClean="0">
                          <a:effectLst/>
                          <a:latin typeface="Bahnschrift" pitchFamily="34" charset="0"/>
                        </a:rPr>
                        <a:t>FourMachine</a:t>
                      </a:r>
                      <a:r>
                        <a:rPr lang="en-US" sz="1400" b="1" baseline="0" dirty="0" smtClean="0">
                          <a:effectLst/>
                          <a:latin typeface="Bahnschrift" pitchFamily="34" charset="0"/>
                        </a:rPr>
                        <a:t> </a:t>
                      </a:r>
                      <a:r>
                        <a:rPr lang="en-US" sz="1400" b="1" baseline="0" dirty="0" smtClean="0">
                          <a:effectLst/>
                          <a:latin typeface="Bahnschrift" pitchFamily="34" charset="0"/>
                        </a:rPr>
                        <a:t>Learning  </a:t>
                      </a:r>
                      <a:r>
                        <a:rPr lang="en-US" sz="1400" b="1" baseline="0" dirty="0" err="1" smtClean="0">
                          <a:effectLst/>
                          <a:latin typeface="Bahnschrift" pitchFamily="34" charset="0"/>
                        </a:rPr>
                        <a:t>Regressors</a:t>
                      </a:r>
                      <a:endParaRPr lang="en-US" sz="1400" b="1" dirty="0" smtClean="0">
                        <a:effectLst/>
                        <a:latin typeface="Bahnschrift" pitchFamily="34" charset="0"/>
                        <a:ea typeface="Calibri"/>
                        <a:cs typeface="Arial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603" y="2046456"/>
            <a:ext cx="3396343" cy="1947553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19934"/>
              </p:ext>
            </p:extLst>
          </p:nvPr>
        </p:nvGraphicFramePr>
        <p:xfrm>
          <a:off x="7713153" y="615319"/>
          <a:ext cx="4219473" cy="45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237">
                  <a:extLst>
                    <a:ext uri="{9D8B030D-6E8A-4147-A177-3AD203B41FA5}">
                      <a16:colId xmlns:a16="http://schemas.microsoft.com/office/drawing/2014/main" val="1052701581"/>
                    </a:ext>
                  </a:extLst>
                </a:gridCol>
                <a:gridCol w="1027113">
                  <a:extLst>
                    <a:ext uri="{9D8B030D-6E8A-4147-A177-3AD203B41FA5}">
                      <a16:colId xmlns:a16="http://schemas.microsoft.com/office/drawing/2014/main" val="1183503940"/>
                    </a:ext>
                  </a:extLst>
                </a:gridCol>
                <a:gridCol w="683588">
                  <a:extLst>
                    <a:ext uri="{9D8B030D-6E8A-4147-A177-3AD203B41FA5}">
                      <a16:colId xmlns:a16="http://schemas.microsoft.com/office/drawing/2014/main" val="486754625"/>
                    </a:ext>
                  </a:extLst>
                </a:gridCol>
                <a:gridCol w="855351">
                  <a:extLst>
                    <a:ext uri="{9D8B030D-6E8A-4147-A177-3AD203B41FA5}">
                      <a16:colId xmlns:a16="http://schemas.microsoft.com/office/drawing/2014/main" val="390974138"/>
                    </a:ext>
                  </a:extLst>
                </a:gridCol>
                <a:gridCol w="665184">
                  <a:extLst>
                    <a:ext uri="{9D8B030D-6E8A-4147-A177-3AD203B41FA5}">
                      <a16:colId xmlns:a16="http://schemas.microsoft.com/office/drawing/2014/main" val="2820084466"/>
                    </a:ext>
                  </a:extLst>
                </a:gridCol>
              </a:tblGrid>
              <a:tr h="45454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effectLst/>
                          <a:latin typeface="Arial Black" panose="020B0A04020102020204" pitchFamily="34" charset="0"/>
                        </a:rPr>
                        <a:t>Accuracy</a:t>
                      </a:r>
                      <a:endParaRPr lang="en-US" sz="1050" b="1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effectLst/>
                          <a:latin typeface="Arial Black" panose="020B0A04020102020204" pitchFamily="34" charset="0"/>
                        </a:rPr>
                        <a:t>Precision</a:t>
                      </a:r>
                      <a:endParaRPr lang="en-US" sz="1050" b="1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effectLst/>
                          <a:latin typeface="Arial Black" panose="020B0A04020102020204" pitchFamily="34" charset="0"/>
                        </a:rPr>
                        <a:t>Recall</a:t>
                      </a:r>
                      <a:endParaRPr lang="en-US" sz="1050" b="1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effectLst/>
                          <a:latin typeface="Arial Black" panose="020B0A04020102020204" pitchFamily="34" charset="0"/>
                        </a:rPr>
                        <a:t>F1 Score</a:t>
                      </a:r>
                      <a:endParaRPr lang="en-US" sz="1050" b="1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effectLst/>
                          <a:latin typeface="Arial Black" panose="020B0A04020102020204" pitchFamily="34" charset="0"/>
                        </a:rPr>
                        <a:t>Time</a:t>
                      </a:r>
                      <a:endParaRPr lang="en-US" sz="1050" b="1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90421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8381339" y="1532239"/>
            <a:ext cx="2664822" cy="4952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Performance Evaluation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272208" y="447654"/>
            <a:ext cx="914400" cy="1262743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Dataset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63995"/>
              </p:ext>
            </p:extLst>
          </p:nvPr>
        </p:nvGraphicFramePr>
        <p:xfrm>
          <a:off x="1574845" y="757077"/>
          <a:ext cx="2504059" cy="859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4059">
                  <a:extLst>
                    <a:ext uri="{9D8B030D-6E8A-4147-A177-3AD203B41FA5}">
                      <a16:colId xmlns:a16="http://schemas.microsoft.com/office/drawing/2014/main" val="3100143135"/>
                    </a:ext>
                  </a:extLst>
                </a:gridCol>
              </a:tblGrid>
              <a:tr h="42997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Data Pre-Processing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60201"/>
                  </a:ext>
                </a:extLst>
              </a:tr>
              <a:tr h="4299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(</a:t>
                      </a:r>
                      <a:r>
                        <a:rPr lang="en-US" sz="1400" b="1" dirty="0" err="1" smtClean="0"/>
                        <a:t>StandardScaler</a:t>
                      </a:r>
                      <a:r>
                        <a:rPr lang="en-US" sz="1400" b="1" dirty="0" smtClean="0"/>
                        <a:t>,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baseline="0" dirty="0" err="1" smtClean="0"/>
                        <a:t>LabelEncoder</a:t>
                      </a:r>
                      <a:r>
                        <a:rPr lang="en-US" sz="1400" b="1" baseline="0" dirty="0" smtClean="0"/>
                        <a:t>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1842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528834"/>
              </p:ext>
            </p:extLst>
          </p:nvPr>
        </p:nvGraphicFramePr>
        <p:xfrm>
          <a:off x="1011290" y="2689344"/>
          <a:ext cx="2632714" cy="38562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2714">
                  <a:extLst>
                    <a:ext uri="{9D8B030D-6E8A-4147-A177-3AD203B41FA5}">
                      <a16:colId xmlns:a16="http://schemas.microsoft.com/office/drawing/2014/main" val="310014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Feature Selection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60201"/>
                  </a:ext>
                </a:extLst>
              </a:tr>
              <a:tr h="2113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F-value selector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4118422"/>
                  </a:ext>
                </a:extLst>
              </a:tr>
              <a:tr h="1801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Mutual information selector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2599738"/>
                  </a:ext>
                </a:extLst>
              </a:tr>
              <a:tr h="2099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RFE with logistic regression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321789"/>
                  </a:ext>
                </a:extLst>
              </a:tr>
              <a:tr h="230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PCA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50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Select from model with random forests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449434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Variance thresholding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7412332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RFE with random forests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00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Feature importance with random forests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287196"/>
                  </a:ext>
                </a:extLst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4601818" y="712782"/>
            <a:ext cx="2386150" cy="8273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Split Dataset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39468"/>
              </p:ext>
            </p:extLst>
          </p:nvPr>
        </p:nvGraphicFramePr>
        <p:xfrm>
          <a:off x="10055752" y="4290101"/>
          <a:ext cx="2270570" cy="31427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75866">
                  <a:extLst>
                    <a:ext uri="{9D8B030D-6E8A-4147-A177-3AD203B41FA5}">
                      <a16:colId xmlns:a16="http://schemas.microsoft.com/office/drawing/2014/main" val="1586470266"/>
                    </a:ext>
                  </a:extLst>
                </a:gridCol>
                <a:gridCol w="1594704">
                  <a:extLst>
                    <a:ext uri="{9D8B030D-6E8A-4147-A177-3AD203B41FA5}">
                      <a16:colId xmlns:a16="http://schemas.microsoft.com/office/drawing/2014/main" val="4248578279"/>
                    </a:ext>
                  </a:extLst>
                </a:gridCol>
              </a:tblGrid>
              <a:tr h="635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VLQ </a:t>
                      </a:r>
                      <a:r>
                        <a:rPr lang="en-US" sz="1350" b="1" dirty="0" smtClean="0">
                          <a:effectLst/>
                        </a:rPr>
                        <a:t>Scale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VLQ Scale classification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015975294"/>
                  </a:ext>
                </a:extLst>
              </a:tr>
              <a:tr h="296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Very loose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93537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Slightly loose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86565525"/>
                  </a:ext>
                </a:extLst>
              </a:tr>
              <a:tr h="215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Moderate loose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51474644"/>
                  </a:ext>
                </a:extLst>
              </a:tr>
              <a:tr h="2496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4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 smtClean="0">
                          <a:effectLst/>
                        </a:rPr>
                        <a:t>Neither loose/tight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15276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Slightly tight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9146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6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Moderate tight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0224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Very tight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5291301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21336"/>
              </p:ext>
            </p:extLst>
          </p:nvPr>
        </p:nvGraphicFramePr>
        <p:xfrm>
          <a:off x="7728197" y="4290101"/>
          <a:ext cx="2011681" cy="243910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06385">
                  <a:extLst>
                    <a:ext uri="{9D8B030D-6E8A-4147-A177-3AD203B41FA5}">
                      <a16:colId xmlns:a16="http://schemas.microsoft.com/office/drawing/2014/main" val="619264609"/>
                    </a:ext>
                  </a:extLst>
                </a:gridCol>
                <a:gridCol w="1305296">
                  <a:extLst>
                    <a:ext uri="{9D8B030D-6E8A-4147-A177-3AD203B41FA5}">
                      <a16:colId xmlns:a16="http://schemas.microsoft.com/office/drawing/2014/main" val="1741928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</a:rPr>
                        <a:t>Qxford scale 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</a:rPr>
                        <a:t>Qxford scale Classification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3549262832"/>
                  </a:ext>
                </a:extLst>
              </a:tr>
              <a:tr h="286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Flicker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78790509"/>
                  </a:ext>
                </a:extLst>
              </a:tr>
              <a:tr h="3327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2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Weak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5744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3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Moderate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74680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4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Good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24654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Strong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45796279"/>
                  </a:ext>
                </a:extLst>
              </a:tr>
            </a:tbl>
          </a:graphicData>
        </a:graphic>
      </p:graphicFrame>
      <p:sp>
        <p:nvSpPr>
          <p:cNvPr id="29" name="Down Arrow 28"/>
          <p:cNvSpPr/>
          <p:nvPr/>
        </p:nvSpPr>
        <p:spPr>
          <a:xfrm>
            <a:off x="2328882" y="1710396"/>
            <a:ext cx="296087" cy="81599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221444" y="1105583"/>
            <a:ext cx="323668" cy="23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4233879" y="1079024"/>
            <a:ext cx="323668" cy="23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641221" y="1540097"/>
            <a:ext cx="232044" cy="5036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7381945" y="3141568"/>
            <a:ext cx="415920" cy="37392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8660013" y="3906990"/>
            <a:ext cx="235132" cy="3831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11006064" y="3906990"/>
            <a:ext cx="235132" cy="3831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>
            <a:off x="9507014" y="2043742"/>
            <a:ext cx="315875" cy="43429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>
            <a:off x="9496044" y="1034539"/>
            <a:ext cx="315875" cy="43429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100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Bahnschrift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Tarek</dc:creator>
  <cp:lastModifiedBy>Tarek</cp:lastModifiedBy>
  <cp:revision>15</cp:revision>
  <dcterms:created xsi:type="dcterms:W3CDTF">2024-03-09T10:46:09Z</dcterms:created>
  <dcterms:modified xsi:type="dcterms:W3CDTF">2024-03-09T11:38:41Z</dcterms:modified>
</cp:coreProperties>
</file>