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51"/>
  </p:notesMasterIdLst>
  <p:sldIdLst>
    <p:sldId id="256" r:id="rId2"/>
    <p:sldId id="278" r:id="rId3"/>
    <p:sldId id="310" r:id="rId4"/>
    <p:sldId id="312" r:id="rId5"/>
    <p:sldId id="313" r:id="rId6"/>
    <p:sldId id="314" r:id="rId7"/>
    <p:sldId id="342" r:id="rId8"/>
    <p:sldId id="280" r:id="rId9"/>
    <p:sldId id="281" r:id="rId10"/>
    <p:sldId id="284" r:id="rId11"/>
    <p:sldId id="285" r:id="rId12"/>
    <p:sldId id="287" r:id="rId13"/>
    <p:sldId id="289" r:id="rId14"/>
    <p:sldId id="331" r:id="rId15"/>
    <p:sldId id="333" r:id="rId16"/>
    <p:sldId id="334" r:id="rId17"/>
    <p:sldId id="315" r:id="rId18"/>
    <p:sldId id="293" r:id="rId19"/>
    <p:sldId id="318" r:id="rId20"/>
    <p:sldId id="319" r:id="rId21"/>
    <p:sldId id="317" r:id="rId22"/>
    <p:sldId id="320" r:id="rId23"/>
    <p:sldId id="295" r:id="rId24"/>
    <p:sldId id="296" r:id="rId25"/>
    <p:sldId id="326" r:id="rId26"/>
    <p:sldId id="343" r:id="rId27"/>
    <p:sldId id="297" r:id="rId28"/>
    <p:sldId id="303" r:id="rId29"/>
    <p:sldId id="321" r:id="rId30"/>
    <p:sldId id="322" r:id="rId31"/>
    <p:sldId id="305" r:id="rId32"/>
    <p:sldId id="323" r:id="rId33"/>
    <p:sldId id="324" r:id="rId34"/>
    <p:sldId id="341" r:id="rId35"/>
    <p:sldId id="325" r:id="rId36"/>
    <p:sldId id="327" r:id="rId37"/>
    <p:sldId id="344" r:id="rId38"/>
    <p:sldId id="339" r:id="rId39"/>
    <p:sldId id="328" r:id="rId40"/>
    <p:sldId id="337" r:id="rId41"/>
    <p:sldId id="329" r:id="rId42"/>
    <p:sldId id="330" r:id="rId43"/>
    <p:sldId id="335" r:id="rId44"/>
    <p:sldId id="292" r:id="rId45"/>
    <p:sldId id="336" r:id="rId46"/>
    <p:sldId id="308" r:id="rId47"/>
    <p:sldId id="282" r:id="rId48"/>
    <p:sldId id="340" r:id="rId49"/>
    <p:sldId id="316" r:id="rId5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04" autoAdjust="0"/>
  </p:normalViewPr>
  <p:slideViewPr>
    <p:cSldViewPr>
      <p:cViewPr varScale="1">
        <p:scale>
          <a:sx n="76" d="100"/>
          <a:sy n="76" d="100"/>
        </p:scale>
        <p:origin x="-1788" y="-90"/>
      </p:cViewPr>
      <p:guideLst>
        <p:guide orient="horz" pos="2160"/>
        <p:guide pos="2880"/>
      </p:guideLst>
    </p:cSldViewPr>
  </p:slideViewPr>
  <p:notesTextViewPr>
    <p:cViewPr>
      <p:scale>
        <a:sx n="1" d="1"/>
        <a:sy n="1" d="1"/>
      </p:scale>
      <p:origin x="0" y="0"/>
    </p:cViewPr>
  </p:notesTextViewPr>
  <p:sorterViewPr>
    <p:cViewPr>
      <p:scale>
        <a:sx n="100" d="100"/>
        <a:sy n="100" d="100"/>
      </p:scale>
      <p:origin x="0" y="20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1F565DD-0AC5-4284-8A22-FF046B49FE81}" type="datetimeFigureOut">
              <a:rPr lang="en-US" smtClean="0"/>
              <a:t>2015/10/21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FF9E53B-DB77-4ED9-9FFD-491F3885229F}" type="slidenum">
              <a:rPr lang="en-US" smtClean="0"/>
              <a:t>‹#›</a:t>
            </a:fld>
            <a:endParaRPr lang="en-US"/>
          </a:p>
        </p:txBody>
      </p:sp>
    </p:spTree>
    <p:extLst>
      <p:ext uri="{BB962C8B-B14F-4D97-AF65-F5344CB8AC3E}">
        <p14:creationId xmlns:p14="http://schemas.microsoft.com/office/powerpoint/2010/main" val="3742560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1</a:t>
            </a:fld>
            <a:endParaRPr lang="en-US"/>
          </a:p>
        </p:txBody>
      </p:sp>
    </p:spTree>
    <p:extLst>
      <p:ext uri="{BB962C8B-B14F-4D97-AF65-F5344CB8AC3E}">
        <p14:creationId xmlns:p14="http://schemas.microsoft.com/office/powerpoint/2010/main" val="4255306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Behaviour:</a:t>
            </a:r>
            <a:r>
              <a:rPr lang="en-US" baseline="0" dirty="0" smtClean="0"/>
              <a:t>  anxious, tearful, agitated, withdrawn, flat, angry, abusive, combative, disoriented, confused, inappropriate</a:t>
            </a:r>
          </a:p>
          <a:p>
            <a:r>
              <a:rPr lang="en-US" baseline="0" dirty="0" smtClean="0"/>
              <a:t>Affect: expression of mood</a:t>
            </a:r>
          </a:p>
          <a:p>
            <a:r>
              <a:rPr lang="en-US" baseline="0" dirty="0" smtClean="0"/>
              <a:t>Speech pattern: tangential, word salad, mumbled, minimal, rapid, </a:t>
            </a:r>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11</a:t>
            </a:fld>
            <a:endParaRPr lang="en-US"/>
          </a:p>
        </p:txBody>
      </p:sp>
    </p:spTree>
    <p:extLst>
      <p:ext uri="{BB962C8B-B14F-4D97-AF65-F5344CB8AC3E}">
        <p14:creationId xmlns:p14="http://schemas.microsoft.com/office/powerpoint/2010/main" val="65865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12</a:t>
            </a:fld>
            <a:endParaRPr lang="en-US"/>
          </a:p>
        </p:txBody>
      </p:sp>
    </p:spTree>
    <p:extLst>
      <p:ext uri="{BB962C8B-B14F-4D97-AF65-F5344CB8AC3E}">
        <p14:creationId xmlns:p14="http://schemas.microsoft.com/office/powerpoint/2010/main" val="3077660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13</a:t>
            </a:fld>
            <a:endParaRPr lang="en-US"/>
          </a:p>
        </p:txBody>
      </p:sp>
    </p:spTree>
    <p:extLst>
      <p:ext uri="{BB962C8B-B14F-4D97-AF65-F5344CB8AC3E}">
        <p14:creationId xmlns:p14="http://schemas.microsoft.com/office/powerpoint/2010/main" val="1246597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was the intention of the behaviour to end the person’s life, a call for help, or a means of temporary escape? </a:t>
            </a:r>
          </a:p>
          <a:p>
            <a:endParaRPr lang="en-US" dirty="0"/>
          </a:p>
          <a:p>
            <a:r>
              <a:rPr lang="en-US" dirty="0"/>
              <a:t>Expressing hopelessness is fairly strong predictor of suicide (Perlman et al.)</a:t>
            </a:r>
          </a:p>
        </p:txBody>
      </p:sp>
      <p:sp>
        <p:nvSpPr>
          <p:cNvPr id="4" name="Slide Number Placeholder 3"/>
          <p:cNvSpPr>
            <a:spLocks noGrp="1"/>
          </p:cNvSpPr>
          <p:nvPr>
            <p:ph type="sldNum" sz="quarter" idx="10"/>
          </p:nvPr>
        </p:nvSpPr>
        <p:spPr/>
        <p:txBody>
          <a:bodyPr/>
          <a:lstStyle/>
          <a:p>
            <a:fld id="{AFF9E53B-DB77-4ED9-9FFD-491F3885229F}" type="slidenum">
              <a:rPr lang="en-US" smtClean="0"/>
              <a:t>14</a:t>
            </a:fld>
            <a:endParaRPr lang="en-US"/>
          </a:p>
        </p:txBody>
      </p:sp>
    </p:spTree>
    <p:extLst>
      <p:ext uri="{BB962C8B-B14F-4D97-AF65-F5344CB8AC3E}">
        <p14:creationId xmlns:p14="http://schemas.microsoft.com/office/powerpoint/2010/main" val="3633911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Persons who abuse alcohol or other substances </a:t>
            </a:r>
            <a:r>
              <a:rPr lang="en-US" dirty="0"/>
              <a:t>may also be at increased risk of suicide, particularly as inhibitory control is reduced and impulsivity is increased </a:t>
            </a:r>
          </a:p>
        </p:txBody>
      </p:sp>
      <p:sp>
        <p:nvSpPr>
          <p:cNvPr id="4" name="Slide Number Placeholder 3"/>
          <p:cNvSpPr>
            <a:spLocks noGrp="1"/>
          </p:cNvSpPr>
          <p:nvPr>
            <p:ph type="sldNum" sz="quarter" idx="10"/>
          </p:nvPr>
        </p:nvSpPr>
        <p:spPr/>
        <p:txBody>
          <a:bodyPr/>
          <a:lstStyle/>
          <a:p>
            <a:fld id="{AFF9E53B-DB77-4ED9-9FFD-491F3885229F}" type="slidenum">
              <a:rPr lang="en-US" smtClean="0"/>
              <a:t>15</a:t>
            </a:fld>
            <a:endParaRPr lang="en-US"/>
          </a:p>
        </p:txBody>
      </p:sp>
    </p:spTree>
    <p:extLst>
      <p:ext uri="{BB962C8B-B14F-4D97-AF65-F5344CB8AC3E}">
        <p14:creationId xmlns:p14="http://schemas.microsoft.com/office/powerpoint/2010/main" val="3846943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history of mental illness has been found to be a much stronger predictor of suicide than socioeconomic variables</a:t>
            </a:r>
            <a:endParaRPr lang="en-US" dirty="0" smtClean="0"/>
          </a:p>
          <a:p>
            <a:pPr marL="174708" indent="-174708">
              <a:buFont typeface="Wingdings" pitchFamily="2" charset="2"/>
              <a:buChar char="§"/>
            </a:pPr>
            <a:r>
              <a:rPr lang="en-US" dirty="0"/>
              <a:t>about 5% of persons with schizophrenia died by suicide </a:t>
            </a:r>
          </a:p>
          <a:p>
            <a:pPr marL="174708" indent="-174708">
              <a:buFont typeface="Wingdings" pitchFamily="2" charset="2"/>
              <a:buChar char="§"/>
            </a:pPr>
            <a:r>
              <a:rPr lang="en-US" dirty="0"/>
              <a:t>But up to 50% of persons with schizophrenia consider suicide at some point in their lifetime </a:t>
            </a:r>
          </a:p>
          <a:p>
            <a:pPr marL="174708" indent="-174708">
              <a:buFont typeface="Wingdings" pitchFamily="2" charset="2"/>
              <a:buChar char="§"/>
            </a:pPr>
            <a:r>
              <a:rPr lang="en-US" dirty="0"/>
              <a:t>90% of persons who have died by suicide in the United States had depression, substance abuse, and other mental illnesses A history of mental illness has been found to be a much stronger </a:t>
            </a:r>
          </a:p>
          <a:p>
            <a:r>
              <a:rPr lang="en-US" dirty="0"/>
              <a:t>   predictor of suicide than socioeconomic variables</a:t>
            </a:r>
          </a:p>
          <a:p>
            <a:r>
              <a:rPr lang="en-US" dirty="0"/>
              <a:t>(Perlman et al., 2011</a:t>
            </a:r>
          </a:p>
          <a:p>
            <a:r>
              <a:rPr lang="en-US" dirty="0"/>
              <a:t>Among persons with </a:t>
            </a:r>
            <a:r>
              <a:rPr lang="en-US" i="1" dirty="0"/>
              <a:t>schizophrenia</a:t>
            </a:r>
            <a:r>
              <a:rPr lang="en-US" dirty="0"/>
              <a:t>, it is important to review whether hallucinations are contributing to a person’s suicidal ideation or desire to die </a:t>
            </a:r>
          </a:p>
        </p:txBody>
      </p:sp>
      <p:sp>
        <p:nvSpPr>
          <p:cNvPr id="4" name="Slide Number Placeholder 3"/>
          <p:cNvSpPr>
            <a:spLocks noGrp="1"/>
          </p:cNvSpPr>
          <p:nvPr>
            <p:ph type="sldNum" sz="quarter" idx="10"/>
          </p:nvPr>
        </p:nvSpPr>
        <p:spPr/>
        <p:txBody>
          <a:bodyPr/>
          <a:lstStyle/>
          <a:p>
            <a:fld id="{AFF9E53B-DB77-4ED9-9FFD-491F3885229F}" type="slidenum">
              <a:rPr lang="en-US" smtClean="0"/>
              <a:t>16</a:t>
            </a:fld>
            <a:endParaRPr lang="en-US"/>
          </a:p>
        </p:txBody>
      </p:sp>
    </p:spTree>
    <p:extLst>
      <p:ext uri="{BB962C8B-B14F-4D97-AF65-F5344CB8AC3E}">
        <p14:creationId xmlns:p14="http://schemas.microsoft.com/office/powerpoint/2010/main" val="3242740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17</a:t>
            </a:fld>
            <a:endParaRPr lang="en-US"/>
          </a:p>
        </p:txBody>
      </p:sp>
    </p:spTree>
    <p:extLst>
      <p:ext uri="{BB962C8B-B14F-4D97-AF65-F5344CB8AC3E}">
        <p14:creationId xmlns:p14="http://schemas.microsoft.com/office/powerpoint/2010/main" val="2068838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18</a:t>
            </a:fld>
            <a:endParaRPr lang="en-US"/>
          </a:p>
        </p:txBody>
      </p:sp>
    </p:spTree>
    <p:extLst>
      <p:ext uri="{BB962C8B-B14F-4D97-AF65-F5344CB8AC3E}">
        <p14:creationId xmlns:p14="http://schemas.microsoft.com/office/powerpoint/2010/main" val="1859351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19</a:t>
            </a:fld>
            <a:endParaRPr lang="en-US"/>
          </a:p>
        </p:txBody>
      </p:sp>
    </p:spTree>
    <p:extLst>
      <p:ext uri="{BB962C8B-B14F-4D97-AF65-F5344CB8AC3E}">
        <p14:creationId xmlns:p14="http://schemas.microsoft.com/office/powerpoint/2010/main" val="3461513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20</a:t>
            </a:fld>
            <a:endParaRPr lang="en-US"/>
          </a:p>
        </p:txBody>
      </p:sp>
    </p:spTree>
    <p:extLst>
      <p:ext uri="{BB962C8B-B14F-4D97-AF65-F5344CB8AC3E}">
        <p14:creationId xmlns:p14="http://schemas.microsoft.com/office/powerpoint/2010/main" val="3369087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2</a:t>
            </a:fld>
            <a:endParaRPr lang="en-US"/>
          </a:p>
        </p:txBody>
      </p:sp>
    </p:spTree>
    <p:extLst>
      <p:ext uri="{BB962C8B-B14F-4D97-AF65-F5344CB8AC3E}">
        <p14:creationId xmlns:p14="http://schemas.microsoft.com/office/powerpoint/2010/main" val="4072433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Hypomania: slight mania that typically does not require hospitalization</a:t>
            </a:r>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21</a:t>
            </a:fld>
            <a:endParaRPr lang="en-US"/>
          </a:p>
        </p:txBody>
      </p:sp>
    </p:spTree>
    <p:extLst>
      <p:ext uri="{BB962C8B-B14F-4D97-AF65-F5344CB8AC3E}">
        <p14:creationId xmlns:p14="http://schemas.microsoft.com/office/powerpoint/2010/main" val="898555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22</a:t>
            </a:fld>
            <a:endParaRPr lang="en-US"/>
          </a:p>
        </p:txBody>
      </p:sp>
    </p:spTree>
    <p:extLst>
      <p:ext uri="{BB962C8B-B14F-4D97-AF65-F5344CB8AC3E}">
        <p14:creationId xmlns:p14="http://schemas.microsoft.com/office/powerpoint/2010/main" val="3829877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23</a:t>
            </a:fld>
            <a:endParaRPr lang="en-US"/>
          </a:p>
        </p:txBody>
      </p:sp>
    </p:spTree>
    <p:extLst>
      <p:ext uri="{BB962C8B-B14F-4D97-AF65-F5344CB8AC3E}">
        <p14:creationId xmlns:p14="http://schemas.microsoft.com/office/powerpoint/2010/main" val="1340247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 need</a:t>
            </a:r>
            <a:r>
              <a:rPr lang="en-US" baseline="0" dirty="0" smtClean="0"/>
              <a:t> to be supplemented with antipsychotic</a:t>
            </a:r>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24</a:t>
            </a:fld>
            <a:endParaRPr lang="en-US"/>
          </a:p>
        </p:txBody>
      </p:sp>
    </p:spTree>
    <p:extLst>
      <p:ext uri="{BB962C8B-B14F-4D97-AF65-F5344CB8AC3E}">
        <p14:creationId xmlns:p14="http://schemas.microsoft.com/office/powerpoint/2010/main" val="3681969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In the central nervous system (CNS), serotonin modulates attention, behavior, and thermoregulation. Serotonin is also found in platelets where it promotes platelet aggregation</a:t>
            </a:r>
          </a:p>
          <a:p>
            <a:endParaRPr lang="en-US" dirty="0" smtClean="0">
              <a:effectLst/>
            </a:endParaRPr>
          </a:p>
          <a:p>
            <a:r>
              <a:rPr lang="en-US" dirty="0" smtClean="0">
                <a:effectLst/>
              </a:rPr>
              <a:t>Hyperthermia</a:t>
            </a:r>
          </a:p>
          <a:p>
            <a:r>
              <a:rPr lang="en-US" dirty="0" smtClean="0">
                <a:effectLst/>
              </a:rPr>
              <a:t>●Agitation</a:t>
            </a:r>
          </a:p>
          <a:p>
            <a:r>
              <a:rPr lang="en-US" dirty="0" smtClean="0">
                <a:effectLst/>
              </a:rPr>
              <a:t>●Slow, continuous, horizontal eye movements (referred to as ocular clonus)</a:t>
            </a:r>
          </a:p>
          <a:p>
            <a:r>
              <a:rPr lang="en-US" dirty="0" smtClean="0">
                <a:effectLst/>
              </a:rPr>
              <a:t>●Dilated pupils</a:t>
            </a:r>
          </a:p>
          <a:p>
            <a:r>
              <a:rPr lang="en-US" dirty="0" smtClean="0">
                <a:effectLst/>
              </a:rPr>
              <a:t>●Tremor</a:t>
            </a:r>
          </a:p>
          <a:p>
            <a:r>
              <a:rPr lang="en-US" dirty="0" smtClean="0">
                <a:effectLst/>
              </a:rPr>
              <a:t>●</a:t>
            </a:r>
            <a:r>
              <a:rPr lang="en-US" dirty="0" err="1" smtClean="0">
                <a:effectLst/>
              </a:rPr>
              <a:t>Akathisia</a:t>
            </a:r>
            <a:endParaRPr lang="en-US" dirty="0" smtClean="0">
              <a:effectLst/>
            </a:endParaRPr>
          </a:p>
          <a:p>
            <a:r>
              <a:rPr lang="en-US" dirty="0" smtClean="0">
                <a:effectLst/>
              </a:rPr>
              <a:t>●Deep tendon </a:t>
            </a:r>
            <a:r>
              <a:rPr lang="en-US" dirty="0" err="1" smtClean="0">
                <a:effectLst/>
              </a:rPr>
              <a:t>hyperreflexia</a:t>
            </a:r>
            <a:r>
              <a:rPr lang="en-US" dirty="0" smtClean="0">
                <a:effectLst/>
              </a:rPr>
              <a:t> (common)</a:t>
            </a:r>
          </a:p>
          <a:p>
            <a:r>
              <a:rPr lang="en-US" dirty="0" smtClean="0">
                <a:effectLst/>
              </a:rPr>
              <a:t>●Inducible or spontaneous muscle clonus (common)</a:t>
            </a:r>
          </a:p>
          <a:p>
            <a:r>
              <a:rPr lang="en-US" dirty="0" smtClean="0">
                <a:effectLst/>
              </a:rPr>
              <a:t>●Muscle rigidity</a:t>
            </a:r>
          </a:p>
          <a:p>
            <a:r>
              <a:rPr lang="en-US" dirty="0" smtClean="0">
                <a:effectLst/>
              </a:rPr>
              <a:t>●Bilateral Babinski signs</a:t>
            </a:r>
          </a:p>
          <a:p>
            <a:r>
              <a:rPr lang="en-US" dirty="0" smtClean="0">
                <a:effectLst/>
              </a:rPr>
              <a:t>●Dry mucus membranes</a:t>
            </a:r>
          </a:p>
          <a:p>
            <a:r>
              <a:rPr lang="en-US" dirty="0" smtClean="0">
                <a:effectLst/>
              </a:rPr>
              <a:t>●Flushed skin and diaphoresis </a:t>
            </a:r>
          </a:p>
          <a:p>
            <a:r>
              <a:rPr lang="en-US" dirty="0" smtClean="0">
                <a:effectLst/>
              </a:rPr>
              <a:t>●Increased bowel sounds  </a:t>
            </a:r>
          </a:p>
          <a:p>
            <a:endParaRPr lang="en-US" dirty="0" smtClean="0">
              <a:effectLst/>
            </a:endParaRPr>
          </a:p>
          <a:p>
            <a:r>
              <a:rPr lang="en-US" dirty="0" smtClean="0">
                <a:effectLst/>
              </a:rPr>
              <a:t>Symptom management</a:t>
            </a:r>
          </a:p>
          <a:p>
            <a:r>
              <a:rPr lang="en-US" dirty="0" smtClean="0">
                <a:effectLst/>
              </a:rPr>
              <a:t>May need to sedate with </a:t>
            </a:r>
            <a:r>
              <a:rPr lang="en-US" dirty="0" err="1" smtClean="0">
                <a:effectLst/>
              </a:rPr>
              <a:t>benzos</a:t>
            </a:r>
            <a:endParaRPr lang="en-US" dirty="0" smtClean="0">
              <a:effectLst/>
            </a:endParaRPr>
          </a:p>
          <a:p>
            <a:r>
              <a:rPr lang="en-US" dirty="0" smtClean="0">
                <a:effectLst/>
              </a:rPr>
              <a:t>Antidote:</a:t>
            </a:r>
            <a:r>
              <a:rPr lang="en-US" baseline="0" dirty="0" smtClean="0">
                <a:effectLst/>
              </a:rPr>
              <a:t> </a:t>
            </a:r>
            <a:r>
              <a:rPr lang="en-US" dirty="0" smtClean="0">
                <a:effectLst/>
              </a:rPr>
              <a:t>serotonin antagonist: </a:t>
            </a:r>
            <a:r>
              <a:rPr lang="en-US" dirty="0" err="1" smtClean="0">
                <a:effectLst/>
              </a:rPr>
              <a:t>Cyproheptadine</a:t>
            </a:r>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25</a:t>
            </a:fld>
            <a:endParaRPr lang="en-US"/>
          </a:p>
        </p:txBody>
      </p:sp>
    </p:spTree>
    <p:extLst>
      <p:ext uri="{BB962C8B-B14F-4D97-AF65-F5344CB8AC3E}">
        <p14:creationId xmlns:p14="http://schemas.microsoft.com/office/powerpoint/2010/main" val="813635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http://www.cmha.ca/mental-health/understanding-mental-illness/psychosis/</a:t>
            </a:r>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27</a:t>
            </a:fld>
            <a:endParaRPr lang="en-US"/>
          </a:p>
        </p:txBody>
      </p:sp>
    </p:spTree>
    <p:extLst>
      <p:ext uri="{BB962C8B-B14F-4D97-AF65-F5344CB8AC3E}">
        <p14:creationId xmlns:p14="http://schemas.microsoft.com/office/powerpoint/2010/main" val="1353054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28</a:t>
            </a:fld>
            <a:endParaRPr lang="en-US"/>
          </a:p>
        </p:txBody>
      </p:sp>
    </p:spTree>
    <p:extLst>
      <p:ext uri="{BB962C8B-B14F-4D97-AF65-F5344CB8AC3E}">
        <p14:creationId xmlns:p14="http://schemas.microsoft.com/office/powerpoint/2010/main" val="1631995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29</a:t>
            </a:fld>
            <a:endParaRPr lang="en-US"/>
          </a:p>
        </p:txBody>
      </p:sp>
    </p:spTree>
    <p:extLst>
      <p:ext uri="{BB962C8B-B14F-4D97-AF65-F5344CB8AC3E}">
        <p14:creationId xmlns:p14="http://schemas.microsoft.com/office/powerpoint/2010/main" val="2742816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30</a:t>
            </a:fld>
            <a:endParaRPr lang="en-US"/>
          </a:p>
        </p:txBody>
      </p:sp>
    </p:spTree>
    <p:extLst>
      <p:ext uri="{BB962C8B-B14F-4D97-AF65-F5344CB8AC3E}">
        <p14:creationId xmlns:p14="http://schemas.microsoft.com/office/powerpoint/2010/main" val="2003474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31</a:t>
            </a:fld>
            <a:endParaRPr lang="en-US"/>
          </a:p>
        </p:txBody>
      </p:sp>
    </p:spTree>
    <p:extLst>
      <p:ext uri="{BB962C8B-B14F-4D97-AF65-F5344CB8AC3E}">
        <p14:creationId xmlns:p14="http://schemas.microsoft.com/office/powerpoint/2010/main" val="325460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3</a:t>
            </a:fld>
            <a:endParaRPr lang="en-US"/>
          </a:p>
        </p:txBody>
      </p:sp>
    </p:spTree>
    <p:extLst>
      <p:ext uri="{BB962C8B-B14F-4D97-AF65-F5344CB8AC3E}">
        <p14:creationId xmlns:p14="http://schemas.microsoft.com/office/powerpoint/2010/main" val="4286047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effectLst/>
              </a:rPr>
              <a:t>The main difference between the two types of antipsychotics is that the first generation drugs block dopamine and the second generation drugs block dopamine and also affect serotonin levels. Evidence suggests that some of the second generation drugs have milder movement- related side-effects than the first generation drugs. (CAMH,  2009)</a:t>
            </a:r>
            <a:endParaRPr lang="en-US" dirty="0" smtClean="0"/>
          </a:p>
          <a:p>
            <a:endParaRPr lang="en-US" dirty="0" smtClean="0"/>
          </a:p>
          <a:p>
            <a:endParaRPr lang="en-US" dirty="0" smtClean="0"/>
          </a:p>
          <a:p>
            <a:r>
              <a:rPr lang="en-US" dirty="0" smtClean="0"/>
              <a:t>Usually</a:t>
            </a:r>
            <a:r>
              <a:rPr lang="en-US" baseline="0" dirty="0" smtClean="0"/>
              <a:t> second choice for treatment b/c of significant movement effects – can be treated with </a:t>
            </a:r>
            <a:r>
              <a:rPr lang="en-US" baseline="0" dirty="0" err="1" smtClean="0"/>
              <a:t>Benzotropine</a:t>
            </a:r>
            <a:endParaRPr lang="en-US" baseline="0" dirty="0" smtClean="0"/>
          </a:p>
          <a:p>
            <a:r>
              <a:rPr lang="en-US" baseline="0" dirty="0" smtClean="0"/>
              <a:t>5% will get tardive </a:t>
            </a:r>
            <a:r>
              <a:rPr lang="en-US" baseline="0" dirty="0" err="1" smtClean="0"/>
              <a:t>dyskensia</a:t>
            </a:r>
            <a:r>
              <a:rPr lang="en-US" baseline="0" dirty="0" smtClean="0"/>
              <a:t> (</a:t>
            </a:r>
            <a:r>
              <a:rPr lang="en-US" dirty="0" smtClean="0">
                <a:effectLst/>
              </a:rPr>
              <a:t>repetitive involuntary movements). The risk</a:t>
            </a:r>
            <a:r>
              <a:rPr lang="en-US" baseline="0" dirty="0" smtClean="0">
                <a:effectLst/>
              </a:rPr>
              <a:t> is </a:t>
            </a:r>
            <a:r>
              <a:rPr lang="en-US" dirty="0" smtClean="0">
                <a:effectLst/>
              </a:rPr>
              <a:t>highest with the first generation antipsychotics, although it can occur with the second generation drugs.</a:t>
            </a:r>
            <a:endParaRPr lang="en-US" baseline="0" dirty="0" smtClean="0"/>
          </a:p>
          <a:p>
            <a:r>
              <a:rPr lang="en-US" baseline="0" dirty="0" smtClean="0"/>
              <a:t>Dec. sexual desire, Dizziness, </a:t>
            </a:r>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32</a:t>
            </a:fld>
            <a:endParaRPr lang="en-US"/>
          </a:p>
        </p:txBody>
      </p:sp>
    </p:spTree>
    <p:extLst>
      <p:ext uri="{BB962C8B-B14F-4D97-AF65-F5344CB8AC3E}">
        <p14:creationId xmlns:p14="http://schemas.microsoft.com/office/powerpoint/2010/main" val="2629724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effectLst/>
              </a:rPr>
              <a:t>The main difference between the two types of antipsychotics is that the first generation drugs block dopamine and the second generation drugs block dopamine and also affect serotonin levels. Evidence suggests that some of the second generation drugs have milder movement- related side-effects than the first generation drugs. (CAMH,  2009)</a:t>
            </a:r>
            <a:endParaRPr lang="en-US" dirty="0" smtClean="0"/>
          </a:p>
          <a:p>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33</a:t>
            </a:fld>
            <a:endParaRPr lang="en-US"/>
          </a:p>
        </p:txBody>
      </p:sp>
    </p:spTree>
    <p:extLst>
      <p:ext uri="{BB962C8B-B14F-4D97-AF65-F5344CB8AC3E}">
        <p14:creationId xmlns:p14="http://schemas.microsoft.com/office/powerpoint/2010/main" val="2306560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34</a:t>
            </a:fld>
            <a:endParaRPr lang="en-US"/>
          </a:p>
        </p:txBody>
      </p:sp>
    </p:spTree>
    <p:extLst>
      <p:ext uri="{BB962C8B-B14F-4D97-AF65-F5344CB8AC3E}">
        <p14:creationId xmlns:p14="http://schemas.microsoft.com/office/powerpoint/2010/main" val="431658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wide swings of blood pressure, excessive sweating and excessive secretion of saliva. </a:t>
            </a:r>
          </a:p>
          <a:p>
            <a:endParaRPr lang="en-US" dirty="0" smtClean="0"/>
          </a:p>
          <a:p>
            <a:r>
              <a:rPr lang="en-US" dirty="0" smtClean="0"/>
              <a:t>Treatment is symptomatic.</a:t>
            </a:r>
          </a:p>
          <a:p>
            <a:r>
              <a:rPr lang="en-US" dirty="0" smtClean="0"/>
              <a:t>Once patients have recovered from neuroleptic malignant syndrome, about 87% will be able to tolerate an antipsychotic at some point in the future</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35</a:t>
            </a:fld>
            <a:endParaRPr lang="en-US"/>
          </a:p>
        </p:txBody>
      </p:sp>
    </p:spTree>
    <p:extLst>
      <p:ext uri="{BB962C8B-B14F-4D97-AF65-F5344CB8AC3E}">
        <p14:creationId xmlns:p14="http://schemas.microsoft.com/office/powerpoint/2010/main" val="2963332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36</a:t>
            </a:fld>
            <a:endParaRPr lang="en-US"/>
          </a:p>
        </p:txBody>
      </p:sp>
    </p:spTree>
    <p:extLst>
      <p:ext uri="{BB962C8B-B14F-4D97-AF65-F5344CB8AC3E}">
        <p14:creationId xmlns:p14="http://schemas.microsoft.com/office/powerpoint/2010/main" val="30351300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38</a:t>
            </a:fld>
            <a:endParaRPr lang="en-US"/>
          </a:p>
        </p:txBody>
      </p:sp>
    </p:spTree>
    <p:extLst>
      <p:ext uri="{BB962C8B-B14F-4D97-AF65-F5344CB8AC3E}">
        <p14:creationId xmlns:p14="http://schemas.microsoft.com/office/powerpoint/2010/main" val="11971265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39</a:t>
            </a:fld>
            <a:endParaRPr lang="en-US"/>
          </a:p>
        </p:txBody>
      </p:sp>
    </p:spTree>
    <p:extLst>
      <p:ext uri="{BB962C8B-B14F-4D97-AF65-F5344CB8AC3E}">
        <p14:creationId xmlns:p14="http://schemas.microsoft.com/office/powerpoint/2010/main" val="39360201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40</a:t>
            </a:fld>
            <a:endParaRPr lang="en-US"/>
          </a:p>
        </p:txBody>
      </p:sp>
    </p:spTree>
    <p:extLst>
      <p:ext uri="{BB962C8B-B14F-4D97-AF65-F5344CB8AC3E}">
        <p14:creationId xmlns:p14="http://schemas.microsoft.com/office/powerpoint/2010/main" val="1910291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Anorexia nervosa</a:t>
            </a:r>
          </a:p>
          <a:p>
            <a:r>
              <a:rPr lang="en-US" dirty="0" smtClean="0"/>
              <a:t>Bulimia</a:t>
            </a:r>
          </a:p>
          <a:p>
            <a:r>
              <a:rPr lang="en-US" dirty="0" smtClean="0"/>
              <a:t>Binge-eating</a:t>
            </a:r>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41</a:t>
            </a:fld>
            <a:endParaRPr lang="en-US"/>
          </a:p>
        </p:txBody>
      </p:sp>
    </p:spTree>
    <p:extLst>
      <p:ext uri="{BB962C8B-B14F-4D97-AF65-F5344CB8AC3E}">
        <p14:creationId xmlns:p14="http://schemas.microsoft.com/office/powerpoint/2010/main" val="13020115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42</a:t>
            </a:fld>
            <a:endParaRPr lang="en-US"/>
          </a:p>
        </p:txBody>
      </p:sp>
    </p:spTree>
    <p:extLst>
      <p:ext uri="{BB962C8B-B14F-4D97-AF65-F5344CB8AC3E}">
        <p14:creationId xmlns:p14="http://schemas.microsoft.com/office/powerpoint/2010/main" val="1104221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4</a:t>
            </a:fld>
            <a:endParaRPr lang="en-US"/>
          </a:p>
        </p:txBody>
      </p:sp>
    </p:spTree>
    <p:extLst>
      <p:ext uri="{BB962C8B-B14F-4D97-AF65-F5344CB8AC3E}">
        <p14:creationId xmlns:p14="http://schemas.microsoft.com/office/powerpoint/2010/main" val="22978026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43</a:t>
            </a:fld>
            <a:endParaRPr lang="en-US"/>
          </a:p>
        </p:txBody>
      </p:sp>
    </p:spTree>
    <p:extLst>
      <p:ext uri="{BB962C8B-B14F-4D97-AF65-F5344CB8AC3E}">
        <p14:creationId xmlns:p14="http://schemas.microsoft.com/office/powerpoint/2010/main" val="36491430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Judgment</a:t>
            </a:r>
            <a:r>
              <a:rPr lang="en-US" baseline="0" dirty="0" smtClean="0"/>
              <a:t> free</a:t>
            </a:r>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44</a:t>
            </a:fld>
            <a:endParaRPr lang="en-US"/>
          </a:p>
        </p:txBody>
      </p:sp>
    </p:spTree>
    <p:extLst>
      <p:ext uri="{BB962C8B-B14F-4D97-AF65-F5344CB8AC3E}">
        <p14:creationId xmlns:p14="http://schemas.microsoft.com/office/powerpoint/2010/main" val="28552910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45</a:t>
            </a:fld>
            <a:endParaRPr lang="en-US"/>
          </a:p>
        </p:txBody>
      </p:sp>
    </p:spTree>
    <p:extLst>
      <p:ext uri="{BB962C8B-B14F-4D97-AF65-F5344CB8AC3E}">
        <p14:creationId xmlns:p14="http://schemas.microsoft.com/office/powerpoint/2010/main" val="15192528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46</a:t>
            </a:fld>
            <a:endParaRPr lang="en-US"/>
          </a:p>
        </p:txBody>
      </p:sp>
    </p:spTree>
    <p:extLst>
      <p:ext uri="{BB962C8B-B14F-4D97-AF65-F5344CB8AC3E}">
        <p14:creationId xmlns:p14="http://schemas.microsoft.com/office/powerpoint/2010/main" val="1607021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47</a:t>
            </a:fld>
            <a:endParaRPr lang="en-US"/>
          </a:p>
        </p:txBody>
      </p:sp>
    </p:spTree>
    <p:extLst>
      <p:ext uri="{BB962C8B-B14F-4D97-AF65-F5344CB8AC3E}">
        <p14:creationId xmlns:p14="http://schemas.microsoft.com/office/powerpoint/2010/main" val="41284519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48</a:t>
            </a:fld>
            <a:endParaRPr lang="en-US"/>
          </a:p>
        </p:txBody>
      </p:sp>
    </p:spTree>
    <p:extLst>
      <p:ext uri="{BB962C8B-B14F-4D97-AF65-F5344CB8AC3E}">
        <p14:creationId xmlns:p14="http://schemas.microsoft.com/office/powerpoint/2010/main" val="974688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49</a:t>
            </a:fld>
            <a:endParaRPr lang="en-US"/>
          </a:p>
        </p:txBody>
      </p:sp>
    </p:spTree>
    <p:extLst>
      <p:ext uri="{BB962C8B-B14F-4D97-AF65-F5344CB8AC3E}">
        <p14:creationId xmlns:p14="http://schemas.microsoft.com/office/powerpoint/2010/main" val="1275233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5</a:t>
            </a:fld>
            <a:endParaRPr lang="en-US"/>
          </a:p>
        </p:txBody>
      </p:sp>
    </p:spTree>
    <p:extLst>
      <p:ext uri="{BB962C8B-B14F-4D97-AF65-F5344CB8AC3E}">
        <p14:creationId xmlns:p14="http://schemas.microsoft.com/office/powerpoint/2010/main" val="2761431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6</a:t>
            </a:fld>
            <a:endParaRPr lang="en-US"/>
          </a:p>
        </p:txBody>
      </p:sp>
    </p:spTree>
    <p:extLst>
      <p:ext uri="{BB962C8B-B14F-4D97-AF65-F5344CB8AC3E}">
        <p14:creationId xmlns:p14="http://schemas.microsoft.com/office/powerpoint/2010/main" val="3940945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8</a:t>
            </a:fld>
            <a:endParaRPr lang="en-US"/>
          </a:p>
        </p:txBody>
      </p:sp>
    </p:spTree>
    <p:extLst>
      <p:ext uri="{BB962C8B-B14F-4D97-AF65-F5344CB8AC3E}">
        <p14:creationId xmlns:p14="http://schemas.microsoft.com/office/powerpoint/2010/main" val="1523393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9</a:t>
            </a:fld>
            <a:endParaRPr lang="en-US"/>
          </a:p>
        </p:txBody>
      </p:sp>
    </p:spTree>
    <p:extLst>
      <p:ext uri="{BB962C8B-B14F-4D97-AF65-F5344CB8AC3E}">
        <p14:creationId xmlns:p14="http://schemas.microsoft.com/office/powerpoint/2010/main" val="3326496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10</a:t>
            </a:fld>
            <a:endParaRPr lang="en-US"/>
          </a:p>
        </p:txBody>
      </p:sp>
    </p:spTree>
    <p:extLst>
      <p:ext uri="{BB962C8B-B14F-4D97-AF65-F5344CB8AC3E}">
        <p14:creationId xmlns:p14="http://schemas.microsoft.com/office/powerpoint/2010/main" val="2026964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2377FA-2508-47F2-A97F-79E0E263D8A0}" type="datetime1">
              <a:rPr lang="en-US" smtClean="0"/>
              <a:t>2015/10/21</a:t>
            </a:fld>
            <a:endParaRPr lang="en-US"/>
          </a:p>
        </p:txBody>
      </p:sp>
      <p:sp>
        <p:nvSpPr>
          <p:cNvPr id="5" name="Footer Placeholder 4"/>
          <p:cNvSpPr>
            <a:spLocks noGrp="1"/>
          </p:cNvSpPr>
          <p:nvPr>
            <p:ph type="ftr" sz="quarter" idx="11"/>
          </p:nvPr>
        </p:nvSpPr>
        <p:spPr/>
        <p:txBody>
          <a:bodyPr/>
          <a:lstStyle/>
          <a:p>
            <a:r>
              <a:rPr lang="en-US" smtClean="0"/>
              <a:t>City Wide ED Orientation, June 2015</a:t>
            </a:r>
            <a:endParaRPr lang="en-US"/>
          </a:p>
        </p:txBody>
      </p:sp>
      <p:sp>
        <p:nvSpPr>
          <p:cNvPr id="6" name="Slide Number Placeholder 5"/>
          <p:cNvSpPr>
            <a:spLocks noGrp="1"/>
          </p:cNvSpPr>
          <p:nvPr>
            <p:ph type="sldNum" sz="quarter" idx="12"/>
          </p:nvPr>
        </p:nvSpPr>
        <p:spPr/>
        <p:txBody>
          <a:bodyPr/>
          <a:lstStyle/>
          <a:p>
            <a:fld id="{77E575D9-B4CF-46CC-81F2-7B153B0C223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29BE4-E8C2-481B-87E1-8B2FC76DDA94}" type="datetime1">
              <a:rPr lang="en-US" smtClean="0"/>
              <a:t>2015/10/21</a:t>
            </a:fld>
            <a:endParaRPr lang="en-US"/>
          </a:p>
        </p:txBody>
      </p:sp>
      <p:sp>
        <p:nvSpPr>
          <p:cNvPr id="5" name="Footer Placeholder 4"/>
          <p:cNvSpPr>
            <a:spLocks noGrp="1"/>
          </p:cNvSpPr>
          <p:nvPr>
            <p:ph type="ftr" sz="quarter" idx="11"/>
          </p:nvPr>
        </p:nvSpPr>
        <p:spPr/>
        <p:txBody>
          <a:bodyPr/>
          <a:lstStyle/>
          <a:p>
            <a:r>
              <a:rPr lang="en-US" smtClean="0"/>
              <a:t>City Wide ED Orientation, June 2015</a:t>
            </a:r>
            <a:endParaRPr lang="en-US"/>
          </a:p>
        </p:txBody>
      </p:sp>
      <p:sp>
        <p:nvSpPr>
          <p:cNvPr id="6" name="Slide Number Placeholder 5"/>
          <p:cNvSpPr>
            <a:spLocks noGrp="1"/>
          </p:cNvSpPr>
          <p:nvPr>
            <p:ph type="sldNum" sz="quarter" idx="12"/>
          </p:nvPr>
        </p:nvSpPr>
        <p:spPr/>
        <p:txBody>
          <a:bodyPr/>
          <a:lstStyle/>
          <a:p>
            <a:fld id="{77E575D9-B4CF-46CC-81F2-7B153B0C223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487EF0-2D23-426C-936E-6A6367385E52}" type="datetime1">
              <a:rPr lang="en-US" smtClean="0"/>
              <a:t>2015/10/21</a:t>
            </a:fld>
            <a:endParaRPr lang="en-US"/>
          </a:p>
        </p:txBody>
      </p:sp>
      <p:sp>
        <p:nvSpPr>
          <p:cNvPr id="5" name="Footer Placeholder 4"/>
          <p:cNvSpPr>
            <a:spLocks noGrp="1"/>
          </p:cNvSpPr>
          <p:nvPr>
            <p:ph type="ftr" sz="quarter" idx="11"/>
          </p:nvPr>
        </p:nvSpPr>
        <p:spPr/>
        <p:txBody>
          <a:bodyPr/>
          <a:lstStyle/>
          <a:p>
            <a:r>
              <a:rPr lang="en-US" smtClean="0"/>
              <a:t>City Wide ED Orientation, June 2015</a:t>
            </a:r>
            <a:endParaRPr lang="en-US"/>
          </a:p>
        </p:txBody>
      </p:sp>
      <p:sp>
        <p:nvSpPr>
          <p:cNvPr id="6" name="Slide Number Placeholder 5"/>
          <p:cNvSpPr>
            <a:spLocks noGrp="1"/>
          </p:cNvSpPr>
          <p:nvPr>
            <p:ph type="sldNum" sz="quarter" idx="12"/>
          </p:nvPr>
        </p:nvSpPr>
        <p:spPr/>
        <p:txBody>
          <a:bodyPr/>
          <a:lstStyle/>
          <a:p>
            <a:fld id="{77E575D9-B4CF-46CC-81F2-7B153B0C22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60B852-5B89-4B6E-AB64-39E0CDCCBBBB}" type="datetime1">
              <a:rPr lang="en-US" smtClean="0"/>
              <a:t>2015/10/21</a:t>
            </a:fld>
            <a:endParaRPr lang="en-US"/>
          </a:p>
        </p:txBody>
      </p:sp>
      <p:sp>
        <p:nvSpPr>
          <p:cNvPr id="5" name="Footer Placeholder 4"/>
          <p:cNvSpPr>
            <a:spLocks noGrp="1"/>
          </p:cNvSpPr>
          <p:nvPr>
            <p:ph type="ftr" sz="quarter" idx="11"/>
          </p:nvPr>
        </p:nvSpPr>
        <p:spPr/>
        <p:txBody>
          <a:bodyPr/>
          <a:lstStyle/>
          <a:p>
            <a:r>
              <a:rPr lang="en-US" smtClean="0"/>
              <a:t>City Wide ED Orientation, June 2015</a:t>
            </a:r>
            <a:endParaRPr lang="en-US"/>
          </a:p>
        </p:txBody>
      </p:sp>
      <p:sp>
        <p:nvSpPr>
          <p:cNvPr id="6" name="Slide Number Placeholder 5"/>
          <p:cNvSpPr>
            <a:spLocks noGrp="1"/>
          </p:cNvSpPr>
          <p:nvPr>
            <p:ph type="sldNum" sz="quarter" idx="12"/>
          </p:nvPr>
        </p:nvSpPr>
        <p:spPr/>
        <p:txBody>
          <a:bodyPr/>
          <a:lstStyle/>
          <a:p>
            <a:fld id="{77E575D9-B4CF-46CC-81F2-7B153B0C223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42DA7139-E4D4-43D8-95E9-E71A01689F6A}" type="datetime1">
              <a:rPr lang="en-US" smtClean="0"/>
              <a:t>2015/10/21</a:t>
            </a:fld>
            <a:endParaRPr lang="en-US"/>
          </a:p>
        </p:txBody>
      </p:sp>
      <p:sp>
        <p:nvSpPr>
          <p:cNvPr id="5" name="Footer Placeholder 4"/>
          <p:cNvSpPr>
            <a:spLocks noGrp="1"/>
          </p:cNvSpPr>
          <p:nvPr>
            <p:ph type="ftr" sz="quarter" idx="11"/>
          </p:nvPr>
        </p:nvSpPr>
        <p:spPr/>
        <p:txBody>
          <a:bodyPr/>
          <a:lstStyle/>
          <a:p>
            <a:r>
              <a:rPr lang="en-US" smtClean="0"/>
              <a:t>City Wide ED Orientation, June 2015</a:t>
            </a:r>
            <a:endParaRPr lang="en-US"/>
          </a:p>
        </p:txBody>
      </p:sp>
      <p:sp>
        <p:nvSpPr>
          <p:cNvPr id="6" name="Slide Number Placeholder 5"/>
          <p:cNvSpPr>
            <a:spLocks noGrp="1"/>
          </p:cNvSpPr>
          <p:nvPr>
            <p:ph type="sldNum" sz="quarter" idx="12"/>
          </p:nvPr>
        </p:nvSpPr>
        <p:spPr/>
        <p:txBody>
          <a:bodyPr/>
          <a:lstStyle/>
          <a:p>
            <a:fld id="{77E575D9-B4CF-46CC-81F2-7B153B0C223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CD061C-A901-472E-9883-AE1BB58613B0}" type="datetime1">
              <a:rPr lang="en-US" smtClean="0"/>
              <a:t>2015/10/21</a:t>
            </a:fld>
            <a:endParaRPr lang="en-US"/>
          </a:p>
        </p:txBody>
      </p:sp>
      <p:sp>
        <p:nvSpPr>
          <p:cNvPr id="6" name="Footer Placeholder 5"/>
          <p:cNvSpPr>
            <a:spLocks noGrp="1"/>
          </p:cNvSpPr>
          <p:nvPr>
            <p:ph type="ftr" sz="quarter" idx="11"/>
          </p:nvPr>
        </p:nvSpPr>
        <p:spPr/>
        <p:txBody>
          <a:bodyPr/>
          <a:lstStyle/>
          <a:p>
            <a:r>
              <a:rPr lang="en-US" smtClean="0"/>
              <a:t>City Wide ED Orientation, June 2015</a:t>
            </a:r>
            <a:endParaRPr lang="en-US"/>
          </a:p>
        </p:txBody>
      </p:sp>
      <p:sp>
        <p:nvSpPr>
          <p:cNvPr id="7" name="Slide Number Placeholder 6"/>
          <p:cNvSpPr>
            <a:spLocks noGrp="1"/>
          </p:cNvSpPr>
          <p:nvPr>
            <p:ph type="sldNum" sz="quarter" idx="12"/>
          </p:nvPr>
        </p:nvSpPr>
        <p:spPr/>
        <p:txBody>
          <a:bodyPr/>
          <a:lstStyle/>
          <a:p>
            <a:fld id="{77E575D9-B4CF-46CC-81F2-7B153B0C223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E6B699-09DA-4996-AD8C-13B728EB03B6}" type="datetime1">
              <a:rPr lang="en-US" smtClean="0"/>
              <a:t>2015/10/21</a:t>
            </a:fld>
            <a:endParaRPr lang="en-US"/>
          </a:p>
        </p:txBody>
      </p:sp>
      <p:sp>
        <p:nvSpPr>
          <p:cNvPr id="8" name="Footer Placeholder 7"/>
          <p:cNvSpPr>
            <a:spLocks noGrp="1"/>
          </p:cNvSpPr>
          <p:nvPr>
            <p:ph type="ftr" sz="quarter" idx="11"/>
          </p:nvPr>
        </p:nvSpPr>
        <p:spPr/>
        <p:txBody>
          <a:bodyPr/>
          <a:lstStyle/>
          <a:p>
            <a:r>
              <a:rPr lang="en-US" smtClean="0"/>
              <a:t>City Wide ED Orientation, June 2015</a:t>
            </a:r>
            <a:endParaRPr lang="en-US"/>
          </a:p>
        </p:txBody>
      </p:sp>
      <p:sp>
        <p:nvSpPr>
          <p:cNvPr id="9" name="Slide Number Placeholder 8"/>
          <p:cNvSpPr>
            <a:spLocks noGrp="1"/>
          </p:cNvSpPr>
          <p:nvPr>
            <p:ph type="sldNum" sz="quarter" idx="12"/>
          </p:nvPr>
        </p:nvSpPr>
        <p:spPr/>
        <p:txBody>
          <a:bodyPr/>
          <a:lstStyle/>
          <a:p>
            <a:fld id="{77E575D9-B4CF-46CC-81F2-7B153B0C223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127B1F-ED20-475D-BA7A-3D12BE080E3C}" type="datetime1">
              <a:rPr lang="en-US" smtClean="0"/>
              <a:t>2015/10/21</a:t>
            </a:fld>
            <a:endParaRPr lang="en-US"/>
          </a:p>
        </p:txBody>
      </p:sp>
      <p:sp>
        <p:nvSpPr>
          <p:cNvPr id="4" name="Footer Placeholder 3"/>
          <p:cNvSpPr>
            <a:spLocks noGrp="1"/>
          </p:cNvSpPr>
          <p:nvPr>
            <p:ph type="ftr" sz="quarter" idx="11"/>
          </p:nvPr>
        </p:nvSpPr>
        <p:spPr/>
        <p:txBody>
          <a:bodyPr/>
          <a:lstStyle/>
          <a:p>
            <a:r>
              <a:rPr lang="en-US" smtClean="0"/>
              <a:t>City Wide ED Orientation, June 2015</a:t>
            </a:r>
            <a:endParaRPr lang="en-US"/>
          </a:p>
        </p:txBody>
      </p:sp>
      <p:sp>
        <p:nvSpPr>
          <p:cNvPr id="5" name="Slide Number Placeholder 4"/>
          <p:cNvSpPr>
            <a:spLocks noGrp="1"/>
          </p:cNvSpPr>
          <p:nvPr>
            <p:ph type="sldNum" sz="quarter" idx="12"/>
          </p:nvPr>
        </p:nvSpPr>
        <p:spPr/>
        <p:txBody>
          <a:bodyPr/>
          <a:lstStyle/>
          <a:p>
            <a:fld id="{77E575D9-B4CF-46CC-81F2-7B153B0C22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B62E0-77FD-4567-8F75-254CC8FDA715}" type="datetime1">
              <a:rPr lang="en-US" smtClean="0"/>
              <a:t>2015/10/21</a:t>
            </a:fld>
            <a:endParaRPr lang="en-US"/>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Slide Number Placeholder 3"/>
          <p:cNvSpPr>
            <a:spLocks noGrp="1"/>
          </p:cNvSpPr>
          <p:nvPr>
            <p:ph type="sldNum" sz="quarter" idx="12"/>
          </p:nvPr>
        </p:nvSpPr>
        <p:spPr/>
        <p:txBody>
          <a:bodyPr/>
          <a:lstStyle/>
          <a:p>
            <a:fld id="{77E575D9-B4CF-46CC-81F2-7B153B0C22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978E4240-F68C-4054-B99B-8683BA2FA7EA}" type="datetime1">
              <a:rPr lang="en-US" smtClean="0"/>
              <a:t>2015/10/21</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smtClean="0"/>
              <a:t>City Wide ED Orientation, June 2015</a:t>
            </a:r>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77E575D9-B4CF-46CC-81F2-7B153B0C223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2C9E04-6136-4635-BC32-30F79E1EC432}" type="datetime1">
              <a:rPr lang="en-US" smtClean="0"/>
              <a:t>2015/10/21</a:t>
            </a:fld>
            <a:endParaRPr lang="en-US"/>
          </a:p>
        </p:txBody>
      </p:sp>
      <p:sp>
        <p:nvSpPr>
          <p:cNvPr id="6" name="Footer Placeholder 5"/>
          <p:cNvSpPr>
            <a:spLocks noGrp="1"/>
          </p:cNvSpPr>
          <p:nvPr>
            <p:ph type="ftr" sz="quarter" idx="11"/>
          </p:nvPr>
        </p:nvSpPr>
        <p:spPr/>
        <p:txBody>
          <a:bodyPr/>
          <a:lstStyle/>
          <a:p>
            <a:r>
              <a:rPr lang="en-US" smtClean="0"/>
              <a:t>City Wide ED Orientation, June 2015</a:t>
            </a:r>
            <a:endParaRPr lang="en-US"/>
          </a:p>
        </p:txBody>
      </p:sp>
      <p:sp>
        <p:nvSpPr>
          <p:cNvPr id="7" name="Slide Number Placeholder 6"/>
          <p:cNvSpPr>
            <a:spLocks noGrp="1"/>
          </p:cNvSpPr>
          <p:nvPr>
            <p:ph type="sldNum" sz="quarter" idx="12"/>
          </p:nvPr>
        </p:nvSpPr>
        <p:spPr/>
        <p:txBody>
          <a:bodyPr/>
          <a:lstStyle/>
          <a:p>
            <a:fld id="{77E575D9-B4CF-46CC-81F2-7B153B0C223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E5853C22-6C81-49DC-A495-D30541348A39}" type="datetime1">
              <a:rPr lang="en-US" smtClean="0"/>
              <a:t>2015/10/21</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r>
              <a:rPr lang="en-US" smtClean="0"/>
              <a:t>City Wide ED Orientation, June 2015</a:t>
            </a:r>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77E575D9-B4CF-46CC-81F2-7B153B0C223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oogle.ca/url?url=http://litreactor.com/columns/6-ya-novels-that-deal-with-mental-health&amp;rct=j&amp;frm=1&amp;q=&amp;esrc=s&amp;sa=U&amp;ei=sv9AVYqaGtGYyATSlYHwBQ&amp;ved=0CCcQ9QEwCQ&amp;usg=AFQjCNGmFDVBlEWOOtpNFxKr3hMWsGDQLg"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www.youtube.com/watch?v=76yyO9G9oZQ" TargetMode="External"/><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15.jpg"/><Relationship Id="rId4" Type="http://schemas.openxmlformats.org/officeDocument/2006/relationships/image" Target="../media/image14.jpg"/></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Mental Health</a:t>
            </a:r>
            <a:endParaRPr lang="en-US" sz="6000" dirty="0"/>
          </a:p>
        </p:txBody>
      </p:sp>
      <p:sp>
        <p:nvSpPr>
          <p:cNvPr id="3" name="Subtitle 2"/>
          <p:cNvSpPr>
            <a:spLocks noGrp="1"/>
          </p:cNvSpPr>
          <p:nvPr>
            <p:ph type="body" idx="1"/>
          </p:nvPr>
        </p:nvSpPr>
        <p:spPr>
          <a:xfrm rot="19140000">
            <a:off x="1138297" y="2400073"/>
            <a:ext cx="6510528" cy="329184"/>
          </a:xfrm>
        </p:spPr>
        <p:txBody>
          <a:bodyPr>
            <a:noAutofit/>
          </a:bodyPr>
          <a:lstStyle/>
          <a:p>
            <a:r>
              <a:rPr lang="en-US" sz="3200" b="1" dirty="0" smtClean="0"/>
              <a:t>Care in the ED</a:t>
            </a:r>
            <a:endParaRPr lang="en-US" sz="3200" b="1" dirty="0"/>
          </a:p>
        </p:txBody>
      </p:sp>
      <p:sp>
        <p:nvSpPr>
          <p:cNvPr id="4" name="Footer Placeholder 3"/>
          <p:cNvSpPr>
            <a:spLocks noGrp="1"/>
          </p:cNvSpPr>
          <p:nvPr>
            <p:ph type="ftr" sz="quarter" idx="11"/>
          </p:nvPr>
        </p:nvSpPr>
        <p:spPr/>
        <p:txBody>
          <a:bodyPr/>
          <a:lstStyle/>
          <a:p>
            <a:r>
              <a:rPr lang="en-US" smtClean="0"/>
              <a:t>City Wide ED Orientation, June 2015</a:t>
            </a:r>
            <a:endParaRPr lang="en-US" dirty="0"/>
          </a:p>
        </p:txBody>
      </p:sp>
      <p:sp>
        <p:nvSpPr>
          <p:cNvPr id="5" name="TextBox 4"/>
          <p:cNvSpPr txBox="1"/>
          <p:nvPr/>
        </p:nvSpPr>
        <p:spPr>
          <a:xfrm>
            <a:off x="152400" y="6477000"/>
            <a:ext cx="1157689" cy="276999"/>
          </a:xfrm>
          <a:prstGeom prst="rect">
            <a:avLst/>
          </a:prstGeom>
          <a:noFill/>
        </p:spPr>
        <p:txBody>
          <a:bodyPr wrap="none" rtlCol="0">
            <a:spAutoFit/>
          </a:bodyPr>
          <a:lstStyle/>
          <a:p>
            <a:r>
              <a:rPr lang="en-US" sz="1200" dirty="0" smtClean="0"/>
              <a:t>Lucy </a:t>
            </a:r>
            <a:r>
              <a:rPr lang="en-US" sz="1200" dirty="0" err="1" smtClean="0"/>
              <a:t>Vermeulen</a:t>
            </a:r>
            <a:endParaRPr lang="en-US" sz="1200" dirty="0"/>
          </a:p>
        </p:txBody>
      </p:sp>
      <p:pic>
        <p:nvPicPr>
          <p:cNvPr id="6" name="Picture 2" descr="https://encrypted-tbn1.gstatic.com/images?q=tbn:ANd9GcQu7_29AbnuQXBJx55PqKJlmG8P1vfyXADRa82BWglXcJjOOugg6_X5N7vHXw">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891520"/>
            <a:ext cx="2867025" cy="3050027"/>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929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41960"/>
            <a:ext cx="7520940" cy="548640"/>
          </a:xfrm>
        </p:spPr>
        <p:txBody>
          <a:bodyPr>
            <a:normAutofit fontScale="90000"/>
          </a:bodyPr>
          <a:lstStyle/>
          <a:p>
            <a:r>
              <a:rPr lang="en-US" sz="4400" dirty="0" smtClean="0"/>
              <a:t>Assessment</a:t>
            </a:r>
            <a:endParaRPr lang="en-US" sz="4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130277" y="990600"/>
            <a:ext cx="8618578" cy="3970318"/>
          </a:xfrm>
          <a:prstGeom prst="rect">
            <a:avLst/>
          </a:prstGeom>
          <a:noFill/>
        </p:spPr>
        <p:txBody>
          <a:bodyPr wrap="none" rtlCol="0">
            <a:spAutoFit/>
          </a:bodyPr>
          <a:lstStyle/>
          <a:p>
            <a:pPr marL="457200" indent="-457200">
              <a:buFont typeface="Wingdings" pitchFamily="2" charset="2"/>
              <a:buChar char="Ø"/>
            </a:pPr>
            <a:r>
              <a:rPr lang="en-US" sz="2800" dirty="0" smtClean="0"/>
              <a:t>Safety: remove all weapons, items with which patient</a:t>
            </a:r>
          </a:p>
          <a:p>
            <a:r>
              <a:rPr lang="en-US" sz="2800" dirty="0"/>
              <a:t> </a:t>
            </a:r>
            <a:r>
              <a:rPr lang="en-US" sz="2800" dirty="0" smtClean="0"/>
              <a:t>       can harm self or others</a:t>
            </a:r>
            <a:endParaRPr lang="en-US" sz="2800" dirty="0"/>
          </a:p>
          <a:p>
            <a:pPr marL="457200" indent="-457200">
              <a:buFont typeface="Wingdings" pitchFamily="2" charset="2"/>
              <a:buChar char="Ø"/>
            </a:pPr>
            <a:r>
              <a:rPr lang="en-US" sz="2800" dirty="0" smtClean="0"/>
              <a:t>History of presenting complaint</a:t>
            </a:r>
          </a:p>
          <a:p>
            <a:r>
              <a:rPr lang="en-US" sz="2800" dirty="0"/>
              <a:t> </a:t>
            </a:r>
            <a:r>
              <a:rPr lang="en-US" sz="2800" dirty="0" smtClean="0"/>
              <a:t>        Behavioral changes</a:t>
            </a:r>
          </a:p>
          <a:p>
            <a:r>
              <a:rPr lang="en-US" sz="2800" dirty="0"/>
              <a:t> </a:t>
            </a:r>
            <a:r>
              <a:rPr lang="en-US" sz="2800" dirty="0" smtClean="0"/>
              <a:t>        Somatic symptoms</a:t>
            </a:r>
          </a:p>
          <a:p>
            <a:r>
              <a:rPr lang="en-US" sz="2800" dirty="0"/>
              <a:t> </a:t>
            </a:r>
            <a:r>
              <a:rPr lang="en-US" sz="2800" dirty="0" smtClean="0"/>
              <a:t>        Thought disturbances</a:t>
            </a:r>
          </a:p>
          <a:p>
            <a:r>
              <a:rPr lang="en-US" sz="2800" dirty="0"/>
              <a:t> </a:t>
            </a:r>
            <a:r>
              <a:rPr lang="en-US" sz="2800" dirty="0" smtClean="0"/>
              <a:t>        Thoughts of harming self or others</a:t>
            </a:r>
          </a:p>
          <a:p>
            <a:r>
              <a:rPr lang="en-US" sz="2800" dirty="0"/>
              <a:t> </a:t>
            </a:r>
            <a:r>
              <a:rPr lang="en-US" sz="2800" dirty="0" smtClean="0"/>
              <a:t>        Precipitating event</a:t>
            </a:r>
          </a:p>
          <a:p>
            <a:r>
              <a:rPr lang="en-US" sz="2800" dirty="0"/>
              <a:t> </a:t>
            </a:r>
            <a:r>
              <a:rPr lang="en-US" sz="2800" dirty="0" smtClean="0"/>
              <a:t>        Home treatment</a:t>
            </a:r>
          </a:p>
        </p:txBody>
      </p:sp>
    </p:spTree>
    <p:extLst>
      <p:ext uri="{BB962C8B-B14F-4D97-AF65-F5344CB8AC3E}">
        <p14:creationId xmlns:p14="http://schemas.microsoft.com/office/powerpoint/2010/main" val="4178737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Assessment</a:t>
            </a:r>
            <a:endParaRPr lang="en-US" sz="4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5" name="TextBox 4"/>
          <p:cNvSpPr txBox="1"/>
          <p:nvPr/>
        </p:nvSpPr>
        <p:spPr>
          <a:xfrm>
            <a:off x="304800" y="1219200"/>
            <a:ext cx="8686800" cy="3539430"/>
          </a:xfrm>
          <a:prstGeom prst="rect">
            <a:avLst/>
          </a:prstGeom>
          <a:noFill/>
        </p:spPr>
        <p:txBody>
          <a:bodyPr wrap="square" rtlCol="0">
            <a:spAutoFit/>
          </a:bodyPr>
          <a:lstStyle/>
          <a:p>
            <a:pPr marL="457200" indent="-457200">
              <a:buFont typeface="Wingdings" pitchFamily="2" charset="2"/>
              <a:buChar char="Ø"/>
            </a:pPr>
            <a:r>
              <a:rPr lang="en-US" sz="2800" dirty="0" smtClean="0"/>
              <a:t>Past History</a:t>
            </a:r>
          </a:p>
          <a:p>
            <a:pPr marL="457200" indent="-457200">
              <a:buFont typeface="Wingdings" pitchFamily="2" charset="2"/>
              <a:buChar char="Ø"/>
            </a:pPr>
            <a:r>
              <a:rPr lang="en-US" sz="2800" dirty="0" smtClean="0"/>
              <a:t>Objective assessment</a:t>
            </a:r>
          </a:p>
          <a:p>
            <a:r>
              <a:rPr lang="en-US" sz="2800" dirty="0"/>
              <a:t> </a:t>
            </a:r>
            <a:r>
              <a:rPr lang="en-US" sz="2800" dirty="0" smtClean="0"/>
              <a:t>         Level of consciousness</a:t>
            </a:r>
          </a:p>
          <a:p>
            <a:r>
              <a:rPr lang="en-US" sz="2800" dirty="0"/>
              <a:t> </a:t>
            </a:r>
            <a:r>
              <a:rPr lang="en-US" sz="2800" dirty="0" smtClean="0"/>
              <a:t>         Vital signs</a:t>
            </a:r>
          </a:p>
          <a:p>
            <a:r>
              <a:rPr lang="en-US" sz="2800" dirty="0"/>
              <a:t> </a:t>
            </a:r>
            <a:r>
              <a:rPr lang="en-US" sz="2800" dirty="0" smtClean="0"/>
              <a:t>         Behavior</a:t>
            </a:r>
          </a:p>
          <a:p>
            <a:r>
              <a:rPr lang="en-US" sz="2800" dirty="0"/>
              <a:t> </a:t>
            </a:r>
            <a:r>
              <a:rPr lang="en-US" sz="2800" dirty="0" smtClean="0"/>
              <a:t>         Affect</a:t>
            </a:r>
          </a:p>
          <a:p>
            <a:r>
              <a:rPr lang="en-US" sz="2800" dirty="0"/>
              <a:t> </a:t>
            </a:r>
            <a:r>
              <a:rPr lang="en-US" sz="2800" dirty="0" smtClean="0"/>
              <a:t>         Appearance</a:t>
            </a:r>
          </a:p>
          <a:p>
            <a:r>
              <a:rPr lang="en-US" sz="2800" dirty="0"/>
              <a:t> </a:t>
            </a:r>
            <a:r>
              <a:rPr lang="en-US" sz="2800" dirty="0" smtClean="0"/>
              <a:t>         Speech pattern</a:t>
            </a:r>
            <a:endParaRPr lang="en-US" sz="2800" dirty="0"/>
          </a:p>
        </p:txBody>
      </p:sp>
    </p:spTree>
    <p:extLst>
      <p:ext uri="{BB962C8B-B14F-4D97-AF65-F5344CB8AC3E}">
        <p14:creationId xmlns:p14="http://schemas.microsoft.com/office/powerpoint/2010/main" val="921836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Form 1/42</a:t>
            </a:r>
            <a:endParaRPr lang="en-US" sz="4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381000" y="1219200"/>
            <a:ext cx="8077200" cy="4401205"/>
          </a:xfrm>
          <a:prstGeom prst="rect">
            <a:avLst/>
          </a:prstGeom>
        </p:spPr>
        <p:txBody>
          <a:bodyPr wrap="square">
            <a:spAutoFit/>
          </a:bodyPr>
          <a:lstStyle/>
          <a:p>
            <a:r>
              <a:rPr lang="en-US" sz="2800" b="1" dirty="0"/>
              <a:t>Form 1</a:t>
            </a:r>
            <a:r>
              <a:rPr lang="en-US" sz="2800" dirty="0"/>
              <a:t> – a legal document in which patient is </a:t>
            </a:r>
            <a:r>
              <a:rPr lang="en-US" sz="2800" dirty="0" smtClean="0"/>
              <a:t>deemed at </a:t>
            </a:r>
            <a:r>
              <a:rPr lang="en-US" sz="2800" dirty="0"/>
              <a:t>significant risk of self harm, harming others, or </a:t>
            </a:r>
            <a:r>
              <a:rPr lang="en-US" sz="2800" dirty="0" smtClean="0"/>
              <a:t>incapable of </a:t>
            </a:r>
            <a:r>
              <a:rPr lang="en-US" sz="2800" dirty="0"/>
              <a:t>caring for self. Patient must be evaluated by psychiatry.</a:t>
            </a:r>
          </a:p>
          <a:p>
            <a:r>
              <a:rPr lang="en-US" sz="2800" dirty="0"/>
              <a:t>Length of validity – 72 hours</a:t>
            </a:r>
          </a:p>
          <a:p>
            <a:r>
              <a:rPr lang="en-US" sz="2800" dirty="0"/>
              <a:t>Photocopy is invalid; if incomplete, deemed invalid.</a:t>
            </a:r>
          </a:p>
          <a:p>
            <a:r>
              <a:rPr lang="en-US" sz="2800" dirty="0"/>
              <a:t>If unaccompanied by Form 42, Form 1 is </a:t>
            </a:r>
          </a:p>
          <a:p>
            <a:r>
              <a:rPr lang="en-US" sz="2800" dirty="0"/>
              <a:t>deemed invalid. </a:t>
            </a:r>
          </a:p>
          <a:p>
            <a:r>
              <a:rPr lang="en-US" sz="2800" b="1" dirty="0"/>
              <a:t>Form 42 </a:t>
            </a:r>
            <a:r>
              <a:rPr lang="en-US" sz="2800" dirty="0"/>
              <a:t>– Document informing the patient of their </a:t>
            </a:r>
          </a:p>
          <a:p>
            <a:r>
              <a:rPr lang="en-US" sz="2800" dirty="0"/>
              <a:t>involuntary status</a:t>
            </a:r>
            <a:r>
              <a:rPr lang="en-US" sz="2400" dirty="0"/>
              <a:t>.</a:t>
            </a:r>
          </a:p>
        </p:txBody>
      </p:sp>
    </p:spTree>
    <p:extLst>
      <p:ext uri="{BB962C8B-B14F-4D97-AF65-F5344CB8AC3E}">
        <p14:creationId xmlns:p14="http://schemas.microsoft.com/office/powerpoint/2010/main" val="4001572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Patients placed on Form 1</a:t>
            </a:r>
            <a:endParaRPr lang="en-US"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517451" y="1371600"/>
            <a:ext cx="8077200" cy="3539430"/>
          </a:xfrm>
          <a:prstGeom prst="rect">
            <a:avLst/>
          </a:prstGeom>
        </p:spPr>
        <p:txBody>
          <a:bodyPr wrap="square">
            <a:spAutoFit/>
          </a:bodyPr>
          <a:lstStyle/>
          <a:p>
            <a:r>
              <a:rPr lang="en-US" sz="2800" dirty="0"/>
              <a:t>All formed patients require </a:t>
            </a:r>
            <a:r>
              <a:rPr lang="en-US" sz="2800" u="sng" dirty="0" smtClean="0"/>
              <a:t>continuous</a:t>
            </a:r>
            <a:r>
              <a:rPr lang="en-US" sz="2800" dirty="0" smtClean="0"/>
              <a:t> observational </a:t>
            </a:r>
            <a:r>
              <a:rPr lang="en-US" sz="2800" dirty="0"/>
              <a:t>while in ED (might be done by RN, family, observational </a:t>
            </a:r>
            <a:r>
              <a:rPr lang="en-US" sz="2800" dirty="0" smtClean="0"/>
              <a:t>care, security</a:t>
            </a:r>
            <a:r>
              <a:rPr lang="en-US" sz="2800" dirty="0"/>
              <a:t>, guards, police)</a:t>
            </a:r>
          </a:p>
          <a:p>
            <a:endParaRPr lang="en-US" sz="2800" dirty="0"/>
          </a:p>
          <a:p>
            <a:r>
              <a:rPr lang="en-US" sz="2800" dirty="0"/>
              <a:t>An involuntary pt. cannot </a:t>
            </a:r>
            <a:r>
              <a:rPr lang="en-US" sz="2800" dirty="0" smtClean="0"/>
              <a:t>necessarily be </a:t>
            </a:r>
            <a:r>
              <a:rPr lang="en-US" sz="2800" dirty="0"/>
              <a:t>forced to take medications!</a:t>
            </a:r>
          </a:p>
          <a:p>
            <a:r>
              <a:rPr lang="en-US" sz="2800" dirty="0"/>
              <a:t>An involuntary pt. can be restrained as last resort only.</a:t>
            </a:r>
          </a:p>
        </p:txBody>
      </p:sp>
    </p:spTree>
    <p:extLst>
      <p:ext uri="{BB962C8B-B14F-4D97-AF65-F5344CB8AC3E}">
        <p14:creationId xmlns:p14="http://schemas.microsoft.com/office/powerpoint/2010/main" val="3055501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Suicide risk assessment</a:t>
            </a:r>
            <a:endParaRPr lang="en-US" sz="48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152400" y="1295400"/>
            <a:ext cx="8390630" cy="523220"/>
          </a:xfrm>
          <a:prstGeom prst="rect">
            <a:avLst/>
          </a:prstGeom>
          <a:noFill/>
        </p:spPr>
        <p:txBody>
          <a:bodyPr wrap="none" rtlCol="0">
            <a:spAutoFit/>
          </a:bodyPr>
          <a:lstStyle/>
          <a:p>
            <a:r>
              <a:rPr lang="en-US" sz="2800" dirty="0" smtClean="0">
                <a:solidFill>
                  <a:srgbClr val="FF0000"/>
                </a:solidFill>
              </a:rPr>
              <a:t>Distinguish between self-harm and suicidal intention</a:t>
            </a:r>
            <a:endParaRPr lang="en-US" sz="2800" dirty="0">
              <a:solidFill>
                <a:srgbClr val="FF0000"/>
              </a:solidFill>
            </a:endParaRPr>
          </a:p>
        </p:txBody>
      </p:sp>
      <p:sp>
        <p:nvSpPr>
          <p:cNvPr id="5" name="TextBox 4"/>
          <p:cNvSpPr txBox="1"/>
          <p:nvPr/>
        </p:nvSpPr>
        <p:spPr>
          <a:xfrm>
            <a:off x="228600" y="1981200"/>
            <a:ext cx="8467383" cy="3539430"/>
          </a:xfrm>
          <a:prstGeom prst="rect">
            <a:avLst/>
          </a:prstGeom>
          <a:noFill/>
        </p:spPr>
        <p:txBody>
          <a:bodyPr wrap="none" rtlCol="0">
            <a:spAutoFit/>
          </a:bodyPr>
          <a:lstStyle/>
          <a:p>
            <a:r>
              <a:rPr lang="en-US" sz="2800" b="1" dirty="0" smtClean="0"/>
              <a:t>Warning Signs:</a:t>
            </a:r>
          </a:p>
          <a:p>
            <a:pPr marL="457200" indent="-457200">
              <a:buFont typeface="Wingdings" pitchFamily="2" charset="2"/>
              <a:buChar char="§"/>
            </a:pPr>
            <a:r>
              <a:rPr lang="en-US" sz="2800" dirty="0" smtClean="0"/>
              <a:t>Threatening suicide</a:t>
            </a:r>
          </a:p>
          <a:p>
            <a:pPr marL="457200" indent="-457200">
              <a:buFont typeface="Wingdings" pitchFamily="2" charset="2"/>
              <a:buChar char="§"/>
            </a:pPr>
            <a:r>
              <a:rPr lang="en-US" sz="2800" dirty="0"/>
              <a:t> </a:t>
            </a:r>
            <a:r>
              <a:rPr lang="en-US" sz="2800" dirty="0" smtClean="0"/>
              <a:t>Seeking or access to means</a:t>
            </a:r>
          </a:p>
          <a:p>
            <a:pPr marL="457200" indent="-457200">
              <a:buFont typeface="Wingdings" pitchFamily="2" charset="2"/>
              <a:buChar char="§"/>
            </a:pPr>
            <a:r>
              <a:rPr lang="en-US" sz="2800" dirty="0"/>
              <a:t> </a:t>
            </a:r>
            <a:r>
              <a:rPr lang="en-US" sz="2800" dirty="0" smtClean="0"/>
              <a:t>Evidence or expression of plan</a:t>
            </a:r>
          </a:p>
          <a:p>
            <a:pPr marL="457200" indent="-457200">
              <a:buFont typeface="Wingdings" pitchFamily="2" charset="2"/>
              <a:buChar char="§"/>
            </a:pPr>
            <a:r>
              <a:rPr lang="en-US" sz="2800" dirty="0"/>
              <a:t> </a:t>
            </a:r>
            <a:r>
              <a:rPr lang="en-US" sz="2800" dirty="0" smtClean="0"/>
              <a:t>Hopelessness, rage</a:t>
            </a:r>
          </a:p>
          <a:p>
            <a:pPr marL="457200" indent="-457200">
              <a:buFont typeface="Wingdings" pitchFamily="2" charset="2"/>
              <a:buChar char="§"/>
            </a:pPr>
            <a:r>
              <a:rPr lang="en-US" sz="2800" dirty="0"/>
              <a:t> </a:t>
            </a:r>
            <a:r>
              <a:rPr lang="en-US" sz="2800" dirty="0" smtClean="0"/>
              <a:t>Reckless, impulsive or risky behaviours</a:t>
            </a:r>
          </a:p>
          <a:p>
            <a:pPr marL="457200" indent="-457200">
              <a:buFont typeface="Wingdings" pitchFamily="2" charset="2"/>
              <a:buChar char="§"/>
            </a:pPr>
            <a:r>
              <a:rPr lang="en-US" sz="2800" dirty="0"/>
              <a:t> </a:t>
            </a:r>
            <a:r>
              <a:rPr lang="en-US" sz="2800" dirty="0" smtClean="0"/>
              <a:t>Expressing feeling of being trapped with no way out</a:t>
            </a:r>
          </a:p>
          <a:p>
            <a:r>
              <a:rPr lang="en-US" sz="2800" dirty="0"/>
              <a:t> </a:t>
            </a:r>
            <a:r>
              <a:rPr lang="en-US" sz="2800" dirty="0" smtClean="0"/>
              <a:t>    </a:t>
            </a:r>
            <a:endParaRPr lang="en-US" sz="2800" dirty="0"/>
          </a:p>
        </p:txBody>
      </p:sp>
      <p:sp>
        <p:nvSpPr>
          <p:cNvPr id="6" name="Rectangle 5"/>
          <p:cNvSpPr/>
          <p:nvPr/>
        </p:nvSpPr>
        <p:spPr>
          <a:xfrm>
            <a:off x="27039" y="6581001"/>
            <a:ext cx="4572000" cy="276999"/>
          </a:xfrm>
          <a:prstGeom prst="rect">
            <a:avLst/>
          </a:prstGeom>
        </p:spPr>
        <p:txBody>
          <a:bodyPr>
            <a:spAutoFit/>
          </a:bodyPr>
          <a:lstStyle/>
          <a:p>
            <a:r>
              <a:rPr lang="en-US" sz="1200" dirty="0" smtClean="0">
                <a:solidFill>
                  <a:schemeClr val="bg1"/>
                </a:solidFill>
              </a:rPr>
              <a:t>Perlman, </a:t>
            </a:r>
            <a:r>
              <a:rPr lang="en-US" sz="1200" dirty="0">
                <a:solidFill>
                  <a:schemeClr val="bg1"/>
                </a:solidFill>
              </a:rPr>
              <a:t>Neufeld </a:t>
            </a:r>
            <a:r>
              <a:rPr lang="en-US" sz="1200" dirty="0" smtClean="0">
                <a:solidFill>
                  <a:schemeClr val="bg1"/>
                </a:solidFill>
              </a:rPr>
              <a:t>, </a:t>
            </a:r>
            <a:r>
              <a:rPr lang="en-US" sz="1200" dirty="0">
                <a:solidFill>
                  <a:schemeClr val="bg1"/>
                </a:solidFill>
              </a:rPr>
              <a:t>Martin </a:t>
            </a:r>
            <a:r>
              <a:rPr lang="en-US" sz="1200" dirty="0" smtClean="0">
                <a:solidFill>
                  <a:schemeClr val="bg1"/>
                </a:solidFill>
              </a:rPr>
              <a:t>, Goy, </a:t>
            </a:r>
            <a:r>
              <a:rPr lang="en-US" sz="1200" dirty="0">
                <a:solidFill>
                  <a:schemeClr val="bg1"/>
                </a:solidFill>
              </a:rPr>
              <a:t>&amp; </a:t>
            </a:r>
            <a:r>
              <a:rPr lang="en-US" sz="1200" dirty="0" err="1">
                <a:solidFill>
                  <a:schemeClr val="bg1"/>
                </a:solidFill>
              </a:rPr>
              <a:t>Hirdes</a:t>
            </a:r>
            <a:r>
              <a:rPr lang="en-US" sz="1200" dirty="0">
                <a:solidFill>
                  <a:schemeClr val="bg1"/>
                </a:solidFill>
              </a:rPr>
              <a:t> </a:t>
            </a:r>
            <a:r>
              <a:rPr lang="en-US" sz="1200" dirty="0" smtClean="0">
                <a:solidFill>
                  <a:schemeClr val="bg1"/>
                </a:solidFill>
              </a:rPr>
              <a:t> 2011</a:t>
            </a:r>
            <a:endParaRPr lang="en-US" sz="1200" dirty="0">
              <a:solidFill>
                <a:schemeClr val="bg1"/>
              </a:solidFill>
            </a:endParaRPr>
          </a:p>
        </p:txBody>
      </p:sp>
    </p:spTree>
    <p:extLst>
      <p:ext uri="{BB962C8B-B14F-4D97-AF65-F5344CB8AC3E}">
        <p14:creationId xmlns:p14="http://schemas.microsoft.com/office/powerpoint/2010/main" val="4110653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Suicide risk assessment</a:t>
            </a:r>
            <a:endParaRPr lang="en-US" sz="48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762000" y="1828800"/>
            <a:ext cx="6793526" cy="2246769"/>
          </a:xfrm>
          <a:prstGeom prst="rect">
            <a:avLst/>
          </a:prstGeom>
          <a:noFill/>
        </p:spPr>
        <p:txBody>
          <a:bodyPr wrap="none" rtlCol="0">
            <a:spAutoFit/>
          </a:bodyPr>
          <a:lstStyle/>
          <a:p>
            <a:pPr marL="285750" indent="-285750">
              <a:buFont typeface="Wingdings" pitchFamily="2" charset="2"/>
              <a:buChar char="§"/>
            </a:pPr>
            <a:r>
              <a:rPr lang="en-US" sz="2800" dirty="0" smtClean="0"/>
              <a:t>Increasing or excessive substance use</a:t>
            </a:r>
          </a:p>
          <a:p>
            <a:pPr marL="285750" indent="-285750">
              <a:buFont typeface="Wingdings" pitchFamily="2" charset="2"/>
              <a:buChar char="§"/>
            </a:pPr>
            <a:r>
              <a:rPr lang="en-US" sz="2800" dirty="0" smtClean="0"/>
              <a:t>Withdrawing from family, friends &amp; society</a:t>
            </a:r>
          </a:p>
          <a:p>
            <a:pPr marL="285750" indent="-285750">
              <a:buFont typeface="Wingdings" pitchFamily="2" charset="2"/>
              <a:buChar char="§"/>
            </a:pPr>
            <a:r>
              <a:rPr lang="en-US" sz="2800" dirty="0" smtClean="0"/>
              <a:t>Anxiety, agitation, abnormal sleep</a:t>
            </a:r>
          </a:p>
          <a:p>
            <a:pPr marL="285750" indent="-285750">
              <a:buFont typeface="Wingdings" pitchFamily="2" charset="2"/>
              <a:buChar char="§"/>
            </a:pPr>
            <a:r>
              <a:rPr lang="en-US" sz="2800" dirty="0" smtClean="0"/>
              <a:t>Dramatic mood changes</a:t>
            </a:r>
          </a:p>
          <a:p>
            <a:pPr marL="285750" indent="-285750">
              <a:buFont typeface="Wingdings" pitchFamily="2" charset="2"/>
              <a:buChar char="§"/>
            </a:pPr>
            <a:r>
              <a:rPr lang="en-US" sz="2800" dirty="0" smtClean="0"/>
              <a:t>Expresses no purpose in living</a:t>
            </a:r>
            <a:endParaRPr lang="en-US" sz="2800" dirty="0"/>
          </a:p>
        </p:txBody>
      </p:sp>
      <p:sp>
        <p:nvSpPr>
          <p:cNvPr id="5" name="TextBox 4"/>
          <p:cNvSpPr txBox="1"/>
          <p:nvPr/>
        </p:nvSpPr>
        <p:spPr>
          <a:xfrm>
            <a:off x="457200" y="6553200"/>
            <a:ext cx="1300356" cy="246221"/>
          </a:xfrm>
          <a:prstGeom prst="rect">
            <a:avLst/>
          </a:prstGeom>
          <a:noFill/>
        </p:spPr>
        <p:txBody>
          <a:bodyPr wrap="none" rtlCol="0">
            <a:spAutoFit/>
          </a:bodyPr>
          <a:lstStyle/>
          <a:p>
            <a:r>
              <a:rPr lang="en-US" sz="1000" dirty="0" smtClean="0">
                <a:solidFill>
                  <a:schemeClr val="bg1"/>
                </a:solidFill>
              </a:rPr>
              <a:t>Perlman et al., 2011</a:t>
            </a:r>
            <a:endParaRPr lang="en-US" sz="1000" dirty="0">
              <a:solidFill>
                <a:schemeClr val="bg1"/>
              </a:solidFill>
            </a:endParaRPr>
          </a:p>
        </p:txBody>
      </p:sp>
    </p:spTree>
    <p:extLst>
      <p:ext uri="{BB962C8B-B14F-4D97-AF65-F5344CB8AC3E}">
        <p14:creationId xmlns:p14="http://schemas.microsoft.com/office/powerpoint/2010/main" val="1262546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Suicide: Risk Factors </a:t>
            </a:r>
            <a:endParaRPr lang="en-US" sz="48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838200" y="1219200"/>
            <a:ext cx="6212919" cy="3108543"/>
          </a:xfrm>
          <a:prstGeom prst="rect">
            <a:avLst/>
          </a:prstGeom>
          <a:noFill/>
        </p:spPr>
        <p:txBody>
          <a:bodyPr wrap="none" rtlCol="0">
            <a:spAutoFit/>
          </a:bodyPr>
          <a:lstStyle/>
          <a:p>
            <a:pPr marL="285750" indent="-285750">
              <a:buFont typeface="Wingdings" pitchFamily="2" charset="2"/>
              <a:buChar char="§"/>
            </a:pPr>
            <a:r>
              <a:rPr lang="en-US" sz="2800" dirty="0" smtClean="0"/>
              <a:t>Recent job loss or financial difficulties</a:t>
            </a:r>
          </a:p>
          <a:p>
            <a:pPr marL="285750" indent="-285750">
              <a:buFont typeface="Wingdings" pitchFamily="2" charset="2"/>
              <a:buChar char="§"/>
            </a:pPr>
            <a:r>
              <a:rPr lang="en-US" sz="2800" dirty="0" smtClean="0"/>
              <a:t>Divorced, separated, widowed</a:t>
            </a:r>
          </a:p>
          <a:p>
            <a:pPr marL="285750" indent="-285750">
              <a:buFont typeface="Wingdings" pitchFamily="2" charset="2"/>
              <a:buChar char="§"/>
            </a:pPr>
            <a:r>
              <a:rPr lang="en-US" sz="2800" dirty="0" smtClean="0"/>
              <a:t>Social isolation</a:t>
            </a:r>
          </a:p>
          <a:p>
            <a:pPr marL="285750" indent="-285750">
              <a:buFont typeface="Wingdings" pitchFamily="2" charset="2"/>
              <a:buChar char="§"/>
            </a:pPr>
            <a:r>
              <a:rPr lang="en-US" sz="2800" dirty="0" smtClean="0"/>
              <a:t>Prior traumatic life events or abuse</a:t>
            </a:r>
          </a:p>
          <a:p>
            <a:pPr marL="285750" indent="-285750">
              <a:buFont typeface="Wingdings" pitchFamily="2" charset="2"/>
              <a:buChar char="§"/>
            </a:pPr>
            <a:r>
              <a:rPr lang="en-US" sz="2800" dirty="0" smtClean="0"/>
              <a:t>Previous suicide behaviour</a:t>
            </a:r>
          </a:p>
          <a:p>
            <a:pPr marL="285750" indent="-285750">
              <a:buFont typeface="Wingdings" pitchFamily="2" charset="2"/>
              <a:buChar char="§"/>
            </a:pPr>
            <a:r>
              <a:rPr lang="en-US" sz="2800" dirty="0" smtClean="0"/>
              <a:t>Chronic mental illness</a:t>
            </a:r>
          </a:p>
          <a:p>
            <a:pPr marL="285750" indent="-285750">
              <a:buFont typeface="Wingdings" pitchFamily="2" charset="2"/>
              <a:buChar char="§"/>
            </a:pPr>
            <a:r>
              <a:rPr lang="en-US" sz="2800" dirty="0" smtClean="0"/>
              <a:t>Chronic debilitating physical illness</a:t>
            </a:r>
            <a:endParaRPr lang="en-US" sz="2800" dirty="0"/>
          </a:p>
        </p:txBody>
      </p:sp>
      <p:sp>
        <p:nvSpPr>
          <p:cNvPr id="5" name="TextBox 4"/>
          <p:cNvSpPr txBox="1"/>
          <p:nvPr/>
        </p:nvSpPr>
        <p:spPr>
          <a:xfrm>
            <a:off x="865239" y="6616695"/>
            <a:ext cx="1300356" cy="246221"/>
          </a:xfrm>
          <a:prstGeom prst="rect">
            <a:avLst/>
          </a:prstGeom>
          <a:noFill/>
        </p:spPr>
        <p:txBody>
          <a:bodyPr wrap="none" rtlCol="0">
            <a:spAutoFit/>
          </a:bodyPr>
          <a:lstStyle/>
          <a:p>
            <a:r>
              <a:rPr lang="en-US" sz="1000" dirty="0" smtClean="0">
                <a:solidFill>
                  <a:schemeClr val="bg1"/>
                </a:solidFill>
              </a:rPr>
              <a:t>Perlman et al., 2011</a:t>
            </a:r>
            <a:endParaRPr lang="en-US" sz="1000" dirty="0">
              <a:solidFill>
                <a:schemeClr val="bg1"/>
              </a:solidFill>
            </a:endParaRPr>
          </a:p>
        </p:txBody>
      </p:sp>
    </p:spTree>
    <p:extLst>
      <p:ext uri="{BB962C8B-B14F-4D97-AF65-F5344CB8AC3E}">
        <p14:creationId xmlns:p14="http://schemas.microsoft.com/office/powerpoint/2010/main" val="1738517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Specific emergencies</a:t>
            </a:r>
            <a:endParaRPr lang="en-US" sz="5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685800" y="1295400"/>
            <a:ext cx="5152436" cy="4216539"/>
          </a:xfrm>
          <a:prstGeom prst="rect">
            <a:avLst/>
          </a:prstGeom>
          <a:noFill/>
        </p:spPr>
        <p:txBody>
          <a:bodyPr wrap="none" rtlCol="0">
            <a:spAutoFit/>
          </a:bodyPr>
          <a:lstStyle/>
          <a:p>
            <a:pPr marL="285750" indent="-285750">
              <a:buFont typeface="Wingdings" pitchFamily="2" charset="2"/>
              <a:buChar char="§"/>
            </a:pPr>
            <a:r>
              <a:rPr lang="en-US" sz="4800" dirty="0" smtClean="0"/>
              <a:t>Mood disorders</a:t>
            </a:r>
          </a:p>
          <a:p>
            <a:pPr marL="285750" indent="-285750">
              <a:buFont typeface="Wingdings" pitchFamily="2" charset="2"/>
              <a:buChar char="§"/>
            </a:pPr>
            <a:r>
              <a:rPr lang="en-US" sz="4800" dirty="0" smtClean="0"/>
              <a:t>Anxiety disorders</a:t>
            </a:r>
          </a:p>
          <a:p>
            <a:pPr marL="285750" indent="-285750">
              <a:buFont typeface="Wingdings" pitchFamily="2" charset="2"/>
              <a:buChar char="§"/>
            </a:pPr>
            <a:r>
              <a:rPr lang="en-US" sz="4800" dirty="0" smtClean="0"/>
              <a:t>Thought disorders</a:t>
            </a:r>
          </a:p>
          <a:p>
            <a:pPr marL="285750" indent="-285750">
              <a:buFont typeface="Wingdings" pitchFamily="2" charset="2"/>
              <a:buChar char="§"/>
            </a:pPr>
            <a:r>
              <a:rPr lang="en-US" sz="4800" dirty="0" smtClean="0"/>
              <a:t>Situational crises</a:t>
            </a:r>
          </a:p>
          <a:p>
            <a:pPr marL="285750" indent="-285750">
              <a:buFont typeface="Wingdings" pitchFamily="2" charset="2"/>
              <a:buChar char="§"/>
            </a:pPr>
            <a:r>
              <a:rPr lang="en-US" sz="4800" dirty="0" smtClean="0"/>
              <a:t>Suicide</a:t>
            </a:r>
          </a:p>
          <a:p>
            <a:pPr marL="285750" indent="-285750">
              <a:buFont typeface="Wingdings" pitchFamily="2" charset="2"/>
              <a:buChar char="§"/>
            </a:pPr>
            <a:endParaRPr lang="en-US" sz="2800" dirty="0"/>
          </a:p>
        </p:txBody>
      </p:sp>
    </p:spTree>
    <p:extLst>
      <p:ext uri="{BB962C8B-B14F-4D97-AF65-F5344CB8AC3E}">
        <p14:creationId xmlns:p14="http://schemas.microsoft.com/office/powerpoint/2010/main" val="3803649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800" dirty="0" smtClean="0"/>
              <a:t>Mood Disorders</a:t>
            </a:r>
            <a:endParaRPr lang="en-US" sz="4800" dirty="0"/>
          </a:p>
        </p:txBody>
      </p:sp>
      <p:sp>
        <p:nvSpPr>
          <p:cNvPr id="4" name="Footer Placeholder 3"/>
          <p:cNvSpPr>
            <a:spLocks noGrp="1"/>
          </p:cNvSpPr>
          <p:nvPr>
            <p:ph type="ftr" sz="quarter" idx="11"/>
          </p:nvPr>
        </p:nvSpPr>
        <p:spPr/>
        <p:txBody>
          <a:bodyPr/>
          <a:lstStyle/>
          <a:p>
            <a:r>
              <a:rPr lang="en-US" smtClean="0"/>
              <a:t>City Wide ED Orientation, June 2015</a:t>
            </a:r>
            <a:endParaRPr lang="en-US"/>
          </a:p>
        </p:txBody>
      </p:sp>
      <p:sp>
        <p:nvSpPr>
          <p:cNvPr id="6" name="TextBox 5"/>
          <p:cNvSpPr txBox="1"/>
          <p:nvPr/>
        </p:nvSpPr>
        <p:spPr>
          <a:xfrm>
            <a:off x="533400" y="1600200"/>
            <a:ext cx="6467348" cy="2554545"/>
          </a:xfrm>
          <a:prstGeom prst="rect">
            <a:avLst/>
          </a:prstGeom>
          <a:noFill/>
        </p:spPr>
        <p:txBody>
          <a:bodyPr wrap="none" rtlCol="0">
            <a:spAutoFit/>
          </a:bodyPr>
          <a:lstStyle/>
          <a:p>
            <a:pPr marL="285750" indent="-285750">
              <a:buFont typeface="Wingdings" pitchFamily="2" charset="2"/>
              <a:buChar char="Ø"/>
            </a:pPr>
            <a:r>
              <a:rPr lang="en-US" sz="4000" dirty="0" smtClean="0"/>
              <a:t>Depression</a:t>
            </a:r>
          </a:p>
          <a:p>
            <a:pPr marL="285750" indent="-285750">
              <a:buFont typeface="Wingdings" pitchFamily="2" charset="2"/>
              <a:buChar char="Ø"/>
            </a:pPr>
            <a:r>
              <a:rPr lang="en-US" sz="4000" dirty="0" smtClean="0"/>
              <a:t>Bipolar illness</a:t>
            </a:r>
          </a:p>
          <a:p>
            <a:pPr marL="285750" indent="-285750">
              <a:buFont typeface="Wingdings" pitchFamily="2" charset="2"/>
              <a:buChar char="Ø"/>
            </a:pPr>
            <a:r>
              <a:rPr lang="en-US" sz="4000" dirty="0" smtClean="0"/>
              <a:t>Post-partum depression</a:t>
            </a:r>
          </a:p>
          <a:p>
            <a:pPr marL="285750" indent="-285750">
              <a:buFont typeface="Wingdings" pitchFamily="2" charset="2"/>
              <a:buChar char="Ø"/>
            </a:pPr>
            <a:r>
              <a:rPr lang="en-US" sz="4000" dirty="0" smtClean="0"/>
              <a:t>Seasonal affective disorder</a:t>
            </a:r>
            <a:endParaRPr lang="en-US" sz="4000" dirty="0"/>
          </a:p>
        </p:txBody>
      </p:sp>
      <p:pic>
        <p:nvPicPr>
          <p:cNvPr id="3074" name="Picture 2" descr="Word cloud for Mood disorder - csp118234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1986" y="7375"/>
            <a:ext cx="2942013" cy="287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76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continuum of bipolar depression</a:t>
            </a:r>
            <a:endParaRPr lang="en-US"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pic>
        <p:nvPicPr>
          <p:cNvPr id="4098" name="Picture 2" descr="mood disord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71600"/>
            <a:ext cx="7705725"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124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City Wide ED Orientation, June 2015</a:t>
            </a: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886200"/>
            <a:ext cx="3200400" cy="2105025"/>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9497" y="914399"/>
            <a:ext cx="8888074" cy="2308324"/>
          </a:xfrm>
          <a:prstGeom prst="rect">
            <a:avLst/>
          </a:prstGeom>
          <a:noFill/>
        </p:spPr>
        <p:txBody>
          <a:bodyPr wrap="none" rtlCol="0">
            <a:spAutoFit/>
          </a:bodyPr>
          <a:lstStyle/>
          <a:p>
            <a:r>
              <a:rPr lang="en-US" sz="4800" i="1" dirty="0" smtClean="0">
                <a:solidFill>
                  <a:srgbClr val="FF0000"/>
                </a:solidFill>
              </a:rPr>
              <a:t>CDC statistics “indicate that 30% </a:t>
            </a:r>
          </a:p>
          <a:p>
            <a:r>
              <a:rPr lang="en-US" sz="4800" i="1" dirty="0" smtClean="0">
                <a:solidFill>
                  <a:srgbClr val="FF0000"/>
                </a:solidFill>
              </a:rPr>
              <a:t>of all ED cases treated in ED are </a:t>
            </a:r>
          </a:p>
          <a:p>
            <a:r>
              <a:rPr lang="en-US" sz="4800" i="1" dirty="0" smtClean="0">
                <a:solidFill>
                  <a:srgbClr val="FF0000"/>
                </a:solidFill>
              </a:rPr>
              <a:t>psychiatric in nature.”</a:t>
            </a:r>
            <a:endParaRPr lang="en-US" sz="4800" i="1" dirty="0">
              <a:solidFill>
                <a:srgbClr val="FF0000"/>
              </a:solidFill>
            </a:endParaRPr>
          </a:p>
        </p:txBody>
      </p:sp>
      <p:sp>
        <p:nvSpPr>
          <p:cNvPr id="5" name="TextBox 4"/>
          <p:cNvSpPr txBox="1"/>
          <p:nvPr/>
        </p:nvSpPr>
        <p:spPr>
          <a:xfrm>
            <a:off x="533400" y="6477000"/>
            <a:ext cx="1613903" cy="276999"/>
          </a:xfrm>
          <a:prstGeom prst="rect">
            <a:avLst/>
          </a:prstGeom>
          <a:noFill/>
        </p:spPr>
        <p:txBody>
          <a:bodyPr wrap="none" rtlCol="0">
            <a:spAutoFit/>
          </a:bodyPr>
          <a:lstStyle/>
          <a:p>
            <a:r>
              <a:rPr lang="en-US" sz="1200" dirty="0" smtClean="0"/>
              <a:t>Gagnon, 2010, p. 677</a:t>
            </a:r>
            <a:endParaRPr lang="en-US" sz="1200" dirty="0"/>
          </a:p>
        </p:txBody>
      </p:sp>
    </p:spTree>
    <p:extLst>
      <p:ext uri="{BB962C8B-B14F-4D97-AF65-F5344CB8AC3E}">
        <p14:creationId xmlns:p14="http://schemas.microsoft.com/office/powerpoint/2010/main" val="573700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City Wide ED Orientation, June 2015</a:t>
            </a:r>
            <a:endParaRPr lang="en-US"/>
          </a:p>
        </p:txBody>
      </p:sp>
      <p:pic>
        <p:nvPicPr>
          <p:cNvPr id="5124" name="Picture 4" descr="BP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76199"/>
            <a:ext cx="4953000" cy="495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3598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524000"/>
            <a:ext cx="3505200" cy="3712464"/>
          </a:xfrm>
        </p:spPr>
        <p:txBody>
          <a:bodyPr>
            <a:normAutofit/>
          </a:bodyPr>
          <a:lstStyle/>
          <a:p>
            <a:r>
              <a:rPr lang="en-US" dirty="0"/>
              <a:t>Feelings of euphoria</a:t>
            </a:r>
          </a:p>
          <a:p>
            <a:r>
              <a:rPr lang="en-US" dirty="0"/>
              <a:t>Loud, rapid, </a:t>
            </a:r>
            <a:r>
              <a:rPr lang="en-US" dirty="0" smtClean="0"/>
              <a:t>excessive speech</a:t>
            </a:r>
            <a:endParaRPr lang="en-US" dirty="0"/>
          </a:p>
          <a:p>
            <a:r>
              <a:rPr lang="en-US" dirty="0"/>
              <a:t>Inability to concentrate</a:t>
            </a:r>
          </a:p>
          <a:p>
            <a:r>
              <a:rPr lang="en-US" dirty="0"/>
              <a:t>Dec. need for sleep</a:t>
            </a:r>
          </a:p>
          <a:p>
            <a:r>
              <a:rPr lang="en-US" dirty="0"/>
              <a:t>Impulsivity</a:t>
            </a:r>
          </a:p>
          <a:p>
            <a:endParaRPr lang="en-US" dirty="0"/>
          </a:p>
        </p:txBody>
      </p:sp>
      <p:sp>
        <p:nvSpPr>
          <p:cNvPr id="7" name="Content Placeholder 6"/>
          <p:cNvSpPr>
            <a:spLocks noGrp="1"/>
          </p:cNvSpPr>
          <p:nvPr>
            <p:ph sz="half" idx="2"/>
          </p:nvPr>
        </p:nvSpPr>
        <p:spPr>
          <a:xfrm>
            <a:off x="4648200" y="1524000"/>
            <a:ext cx="3657600" cy="3712464"/>
          </a:xfrm>
        </p:spPr>
        <p:txBody>
          <a:bodyPr>
            <a:normAutofit/>
          </a:bodyPr>
          <a:lstStyle/>
          <a:p>
            <a:r>
              <a:rPr lang="en-US" dirty="0"/>
              <a:t>Poor judgment</a:t>
            </a:r>
          </a:p>
          <a:p>
            <a:r>
              <a:rPr lang="en-US" dirty="0"/>
              <a:t>Inappropriate behavior</a:t>
            </a:r>
          </a:p>
          <a:p>
            <a:r>
              <a:rPr lang="en-US" dirty="0"/>
              <a:t>Increased energy levels</a:t>
            </a:r>
          </a:p>
          <a:p>
            <a:r>
              <a:rPr lang="en-US" dirty="0"/>
              <a:t>Increased sexual desire</a:t>
            </a:r>
          </a:p>
          <a:p>
            <a:endParaRPr lang="en-US"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itle 3"/>
          <p:cNvSpPr>
            <a:spLocks noGrp="1"/>
          </p:cNvSpPr>
          <p:nvPr>
            <p:ph type="title"/>
          </p:nvPr>
        </p:nvSpPr>
        <p:spPr/>
        <p:txBody>
          <a:bodyPr/>
          <a:lstStyle/>
          <a:p>
            <a:r>
              <a:rPr lang="en-US" sz="5400" dirty="0" smtClean="0"/>
              <a:t>mania</a:t>
            </a:r>
            <a:endParaRPr lang="en-US" sz="5400" dirty="0"/>
          </a:p>
        </p:txBody>
      </p:sp>
      <p:sp>
        <p:nvSpPr>
          <p:cNvPr id="6" name="Rectangle 5"/>
          <p:cNvSpPr/>
          <p:nvPr/>
        </p:nvSpPr>
        <p:spPr>
          <a:xfrm>
            <a:off x="1398639" y="914400"/>
            <a:ext cx="6781800" cy="707886"/>
          </a:xfrm>
          <a:prstGeom prst="rect">
            <a:avLst/>
          </a:prstGeom>
        </p:spPr>
        <p:txBody>
          <a:bodyPr wrap="square">
            <a:spAutoFit/>
          </a:bodyPr>
          <a:lstStyle/>
          <a:p>
            <a:r>
              <a:rPr lang="en-US" sz="4000" b="1" i="1" dirty="0">
                <a:solidFill>
                  <a:srgbClr val="FF0000"/>
                </a:solidFill>
              </a:rPr>
              <a:t>An abnormally elevated mood </a:t>
            </a:r>
          </a:p>
        </p:txBody>
      </p:sp>
    </p:spTree>
    <p:extLst>
      <p:ext uri="{BB962C8B-B14F-4D97-AF65-F5344CB8AC3E}">
        <p14:creationId xmlns:p14="http://schemas.microsoft.com/office/powerpoint/2010/main" val="2465199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depression</a:t>
            </a:r>
            <a:endParaRPr lang="en-US" sz="5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152400" y="2514600"/>
            <a:ext cx="8839200" cy="2554545"/>
          </a:xfrm>
          <a:prstGeom prst="rect">
            <a:avLst/>
          </a:prstGeom>
        </p:spPr>
        <p:txBody>
          <a:bodyPr wrap="square">
            <a:spAutoFit/>
          </a:bodyPr>
          <a:lstStyle/>
          <a:p>
            <a:pPr>
              <a:buFont typeface="Wingdings" pitchFamily="2" charset="2"/>
              <a:buChar char="§"/>
            </a:pPr>
            <a:r>
              <a:rPr lang="en-US" sz="3200" dirty="0"/>
              <a:t>Profound sadness</a:t>
            </a:r>
          </a:p>
          <a:p>
            <a:pPr>
              <a:buFont typeface="Wingdings" pitchFamily="2" charset="2"/>
              <a:buChar char="§"/>
            </a:pPr>
            <a:r>
              <a:rPr lang="en-US" sz="3200" dirty="0" err="1"/>
              <a:t>Inc</a:t>
            </a:r>
            <a:r>
              <a:rPr lang="en-US" sz="3200" dirty="0"/>
              <a:t>,/</a:t>
            </a:r>
            <a:r>
              <a:rPr lang="en-US" sz="3200" dirty="0" err="1"/>
              <a:t>dec</a:t>
            </a:r>
            <a:r>
              <a:rPr lang="en-US" sz="3200" dirty="0"/>
              <a:t> </a:t>
            </a:r>
            <a:r>
              <a:rPr lang="en-US" sz="3200" dirty="0" smtClean="0"/>
              <a:t>sleep &amp; weight</a:t>
            </a:r>
            <a:endParaRPr lang="en-US" sz="3200" dirty="0"/>
          </a:p>
          <a:p>
            <a:pPr>
              <a:buFont typeface="Wingdings" pitchFamily="2" charset="2"/>
              <a:buChar char="§"/>
            </a:pPr>
            <a:r>
              <a:rPr lang="en-US" sz="3200" dirty="0"/>
              <a:t>Inability to </a:t>
            </a:r>
            <a:r>
              <a:rPr lang="en-US" sz="3200" dirty="0" smtClean="0"/>
              <a:t>concentrate</a:t>
            </a:r>
          </a:p>
          <a:p>
            <a:pPr>
              <a:buFont typeface="Wingdings" pitchFamily="2" charset="2"/>
              <a:buChar char="§"/>
            </a:pPr>
            <a:r>
              <a:rPr lang="en-US" sz="3200" dirty="0" smtClean="0"/>
              <a:t>Dec</a:t>
            </a:r>
            <a:r>
              <a:rPr lang="en-US" sz="3200" dirty="0"/>
              <a:t>. interest in pleasurable activities</a:t>
            </a:r>
          </a:p>
          <a:p>
            <a:pPr>
              <a:buFont typeface="Wingdings" pitchFamily="2" charset="2"/>
              <a:buChar char="§"/>
            </a:pPr>
            <a:r>
              <a:rPr lang="en-US" sz="3200" dirty="0"/>
              <a:t>May be preoccupied with thoughts of suicide</a:t>
            </a:r>
          </a:p>
        </p:txBody>
      </p:sp>
      <p:sp>
        <p:nvSpPr>
          <p:cNvPr id="5" name="Rectangle 4"/>
          <p:cNvSpPr/>
          <p:nvPr/>
        </p:nvSpPr>
        <p:spPr>
          <a:xfrm>
            <a:off x="228600" y="914400"/>
            <a:ext cx="8686800" cy="1569660"/>
          </a:xfrm>
          <a:prstGeom prst="rect">
            <a:avLst/>
          </a:prstGeom>
        </p:spPr>
        <p:txBody>
          <a:bodyPr wrap="square">
            <a:spAutoFit/>
          </a:bodyPr>
          <a:lstStyle/>
          <a:p>
            <a:r>
              <a:rPr lang="en-US" sz="2800" b="1" i="1" dirty="0" smtClean="0">
                <a:solidFill>
                  <a:srgbClr val="FF0000"/>
                </a:solidFill>
              </a:rPr>
              <a:t>“</a:t>
            </a:r>
            <a:r>
              <a:rPr lang="en-US" sz="3200" b="1" i="1" dirty="0" smtClean="0">
                <a:solidFill>
                  <a:srgbClr val="FF0000"/>
                </a:solidFill>
              </a:rPr>
              <a:t>An overwhelming despair </a:t>
            </a:r>
            <a:r>
              <a:rPr lang="en-US" sz="3200" b="1" i="1" dirty="0">
                <a:solidFill>
                  <a:srgbClr val="FF0000"/>
                </a:solidFill>
              </a:rPr>
              <a:t>so bleak that people</a:t>
            </a:r>
          </a:p>
          <a:p>
            <a:r>
              <a:rPr lang="en-US" sz="3200" b="1" i="1" dirty="0">
                <a:solidFill>
                  <a:srgbClr val="FF0000"/>
                </a:solidFill>
              </a:rPr>
              <a:t>who have experienced it say that it </a:t>
            </a:r>
            <a:r>
              <a:rPr lang="en-US" sz="3200" b="1" i="1" dirty="0" smtClean="0">
                <a:solidFill>
                  <a:srgbClr val="FF0000"/>
                </a:solidFill>
              </a:rPr>
              <a:t>is the </a:t>
            </a:r>
            <a:r>
              <a:rPr lang="en-US" sz="3200" b="1" i="1" dirty="0">
                <a:solidFill>
                  <a:srgbClr val="FF0000"/>
                </a:solidFill>
              </a:rPr>
              <a:t>worst pain they have ever </a:t>
            </a:r>
            <a:r>
              <a:rPr lang="en-US" sz="3200" b="1" i="1" dirty="0" smtClean="0">
                <a:solidFill>
                  <a:srgbClr val="FF0000"/>
                </a:solidFill>
              </a:rPr>
              <a:t>endured</a:t>
            </a:r>
            <a:r>
              <a:rPr lang="en-US" sz="2800" b="1" i="1" dirty="0" smtClean="0">
                <a:solidFill>
                  <a:srgbClr val="FF0000"/>
                </a:solidFill>
              </a:rPr>
              <a:t>”.</a:t>
            </a:r>
            <a:endParaRPr lang="en-US" sz="2800" b="1" i="1" dirty="0">
              <a:solidFill>
                <a:srgbClr val="FF0000"/>
              </a:solidFill>
            </a:endParaRPr>
          </a:p>
        </p:txBody>
      </p:sp>
      <p:sp>
        <p:nvSpPr>
          <p:cNvPr id="6" name="TextBox 5"/>
          <p:cNvSpPr txBox="1"/>
          <p:nvPr/>
        </p:nvSpPr>
        <p:spPr>
          <a:xfrm>
            <a:off x="0" y="6553200"/>
            <a:ext cx="2855333" cy="276999"/>
          </a:xfrm>
          <a:prstGeom prst="rect">
            <a:avLst/>
          </a:prstGeom>
          <a:noFill/>
        </p:spPr>
        <p:txBody>
          <a:bodyPr wrap="none" rtlCol="0">
            <a:spAutoFit/>
          </a:bodyPr>
          <a:lstStyle/>
          <a:p>
            <a:r>
              <a:rPr lang="en-US" sz="1200" dirty="0" smtClean="0">
                <a:solidFill>
                  <a:schemeClr val="bg1"/>
                </a:solidFill>
              </a:rPr>
              <a:t>Mood Disorders Society of Canada, 2013</a:t>
            </a:r>
            <a:endParaRPr lang="en-US" sz="1200" dirty="0">
              <a:solidFill>
                <a:schemeClr val="bg1"/>
              </a:solidFill>
            </a:endParaRPr>
          </a:p>
        </p:txBody>
      </p:sp>
    </p:spTree>
    <p:extLst>
      <p:ext uri="{BB962C8B-B14F-4D97-AF65-F5344CB8AC3E}">
        <p14:creationId xmlns:p14="http://schemas.microsoft.com/office/powerpoint/2010/main" val="12537983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Manic Depression: Treatment</a:t>
            </a:r>
            <a:endParaRPr lang="en-US" sz="36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533400" y="1524000"/>
            <a:ext cx="7620000" cy="3477875"/>
          </a:xfrm>
          <a:prstGeom prst="rect">
            <a:avLst/>
          </a:prstGeom>
          <a:noFill/>
        </p:spPr>
        <p:txBody>
          <a:bodyPr wrap="square" rtlCol="0">
            <a:spAutoFit/>
          </a:bodyPr>
          <a:lstStyle/>
          <a:p>
            <a:pPr marL="457200" indent="-457200">
              <a:buFont typeface="Wingdings" pitchFamily="2" charset="2"/>
              <a:buChar char="Ø"/>
            </a:pPr>
            <a:r>
              <a:rPr lang="en-US" sz="3200" dirty="0" smtClean="0"/>
              <a:t>Ensure safety</a:t>
            </a:r>
          </a:p>
          <a:p>
            <a:pPr marL="457200" indent="-457200">
              <a:buFont typeface="Wingdings" pitchFamily="2" charset="2"/>
              <a:buChar char="Ø"/>
            </a:pPr>
            <a:r>
              <a:rPr lang="en-US" sz="3200" dirty="0" smtClean="0"/>
              <a:t>Monitor, monitor, monitor</a:t>
            </a:r>
          </a:p>
          <a:p>
            <a:pPr marL="457200" indent="-457200">
              <a:buFont typeface="Wingdings" pitchFamily="2" charset="2"/>
              <a:buChar char="Ø"/>
            </a:pPr>
            <a:r>
              <a:rPr lang="en-US" sz="3200" dirty="0" smtClean="0"/>
              <a:t>May require de-stimulation </a:t>
            </a:r>
          </a:p>
          <a:p>
            <a:r>
              <a:rPr lang="en-US" sz="3200" dirty="0"/>
              <a:t> </a:t>
            </a:r>
            <a:r>
              <a:rPr lang="en-US" sz="3200" dirty="0" smtClean="0"/>
              <a:t>            Quiet room</a:t>
            </a:r>
          </a:p>
          <a:p>
            <a:r>
              <a:rPr lang="en-US" sz="3200" dirty="0"/>
              <a:t> </a:t>
            </a:r>
            <a:r>
              <a:rPr lang="en-US" sz="3200" dirty="0" smtClean="0"/>
              <a:t>             Limited visitors</a:t>
            </a:r>
          </a:p>
          <a:p>
            <a:r>
              <a:rPr lang="en-US" sz="3200" dirty="0"/>
              <a:t> </a:t>
            </a:r>
            <a:r>
              <a:rPr lang="en-US" sz="3200" dirty="0" smtClean="0"/>
              <a:t>             Sedatives</a:t>
            </a:r>
          </a:p>
          <a:p>
            <a:endParaRPr lang="en-US" sz="2800" dirty="0"/>
          </a:p>
        </p:txBody>
      </p:sp>
    </p:spTree>
    <p:extLst>
      <p:ext uri="{BB962C8B-B14F-4D97-AF65-F5344CB8AC3E}">
        <p14:creationId xmlns:p14="http://schemas.microsoft.com/office/powerpoint/2010/main" val="39224311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fontScale="92500" lnSpcReduction="20000"/>
          </a:bodyPr>
          <a:lstStyle/>
          <a:p>
            <a:pPr marL="0" indent="0">
              <a:buNone/>
            </a:pPr>
            <a:r>
              <a:rPr lang="en-US" sz="3500" dirty="0" smtClean="0">
                <a:solidFill>
                  <a:srgbClr val="FF0000"/>
                </a:solidFill>
              </a:rPr>
              <a:t>Antidepressants</a:t>
            </a:r>
          </a:p>
          <a:p>
            <a:pPr>
              <a:lnSpc>
                <a:spcPct val="110000"/>
              </a:lnSpc>
              <a:buFont typeface="Wingdings" pitchFamily="2" charset="2"/>
              <a:buChar char="Ø"/>
            </a:pPr>
            <a:r>
              <a:rPr lang="en-US" dirty="0" smtClean="0"/>
              <a:t>SSRIs – </a:t>
            </a:r>
            <a:r>
              <a:rPr lang="en-US" dirty="0" err="1" smtClean="0"/>
              <a:t>Celexa</a:t>
            </a:r>
            <a:r>
              <a:rPr lang="en-US" dirty="0" smtClean="0"/>
              <a:t>, Zoloft, Paxil</a:t>
            </a:r>
          </a:p>
          <a:p>
            <a:pPr>
              <a:lnSpc>
                <a:spcPct val="110000"/>
              </a:lnSpc>
              <a:buFont typeface="Wingdings" pitchFamily="2" charset="2"/>
              <a:buChar char="Ø"/>
            </a:pPr>
            <a:r>
              <a:rPr lang="en-US" dirty="0" smtClean="0"/>
              <a:t>Dual uptake inhibitors –</a:t>
            </a:r>
          </a:p>
          <a:p>
            <a:pPr marL="0" indent="0">
              <a:lnSpc>
                <a:spcPct val="110000"/>
              </a:lnSpc>
              <a:buNone/>
            </a:pPr>
            <a:r>
              <a:rPr lang="en-US" dirty="0"/>
              <a:t> </a:t>
            </a:r>
            <a:r>
              <a:rPr lang="en-US" dirty="0" smtClean="0"/>
              <a:t>    Venlafaxine,  </a:t>
            </a:r>
          </a:p>
          <a:p>
            <a:pPr marL="0" indent="0">
              <a:lnSpc>
                <a:spcPct val="110000"/>
              </a:lnSpc>
              <a:buNone/>
            </a:pPr>
            <a:r>
              <a:rPr lang="en-US" dirty="0"/>
              <a:t> </a:t>
            </a:r>
            <a:r>
              <a:rPr lang="en-US" dirty="0" smtClean="0"/>
              <a:t>    </a:t>
            </a:r>
            <a:r>
              <a:rPr lang="en-US" dirty="0" err="1" smtClean="0"/>
              <a:t>Pristiq</a:t>
            </a:r>
            <a:r>
              <a:rPr lang="en-US" dirty="0" smtClean="0"/>
              <a:t>,  </a:t>
            </a:r>
          </a:p>
          <a:p>
            <a:pPr marL="0" indent="0">
              <a:lnSpc>
                <a:spcPct val="110000"/>
              </a:lnSpc>
              <a:buNone/>
            </a:pPr>
            <a:r>
              <a:rPr lang="en-US" dirty="0"/>
              <a:t> </a:t>
            </a:r>
            <a:r>
              <a:rPr lang="en-US" dirty="0" smtClean="0"/>
              <a:t>    Cymbalta</a:t>
            </a:r>
            <a:endParaRPr lang="en-US" dirty="0"/>
          </a:p>
        </p:txBody>
      </p:sp>
      <p:sp>
        <p:nvSpPr>
          <p:cNvPr id="5" name="Content Placeholder 4"/>
          <p:cNvSpPr>
            <a:spLocks noGrp="1"/>
          </p:cNvSpPr>
          <p:nvPr>
            <p:ph sz="half" idx="2"/>
          </p:nvPr>
        </p:nvSpPr>
        <p:spPr/>
        <p:txBody>
          <a:bodyPr>
            <a:normAutofit fontScale="92500" lnSpcReduction="20000"/>
          </a:bodyPr>
          <a:lstStyle/>
          <a:p>
            <a:pPr marL="0" indent="0">
              <a:buNone/>
            </a:pPr>
            <a:r>
              <a:rPr lang="en-US" sz="3500" dirty="0" smtClean="0">
                <a:solidFill>
                  <a:srgbClr val="FF0000"/>
                </a:solidFill>
              </a:rPr>
              <a:t>Mood Stabilizers</a:t>
            </a:r>
          </a:p>
          <a:p>
            <a:pPr>
              <a:buFont typeface="Wingdings" pitchFamily="2" charset="2"/>
              <a:buChar char="Ø"/>
            </a:pPr>
            <a:r>
              <a:rPr lang="en-US" dirty="0" smtClean="0"/>
              <a:t>Anti-</a:t>
            </a:r>
            <a:r>
              <a:rPr lang="en-US" dirty="0" err="1" smtClean="0"/>
              <a:t>convulsants</a:t>
            </a:r>
            <a:endParaRPr lang="en-US" dirty="0" smtClean="0"/>
          </a:p>
          <a:p>
            <a:pPr marL="0" indent="0">
              <a:buNone/>
            </a:pPr>
            <a:r>
              <a:rPr lang="en-US" dirty="0"/>
              <a:t> </a:t>
            </a:r>
            <a:r>
              <a:rPr lang="en-US" dirty="0" smtClean="0"/>
              <a:t>     </a:t>
            </a:r>
            <a:r>
              <a:rPr lang="en-US" dirty="0" err="1" smtClean="0"/>
              <a:t>Valproic</a:t>
            </a:r>
            <a:r>
              <a:rPr lang="en-US" dirty="0" smtClean="0"/>
              <a:t> acid,  </a:t>
            </a:r>
          </a:p>
          <a:p>
            <a:pPr marL="0" indent="0">
              <a:buNone/>
            </a:pPr>
            <a:r>
              <a:rPr lang="en-US" dirty="0"/>
              <a:t> </a:t>
            </a:r>
            <a:r>
              <a:rPr lang="en-US" dirty="0" smtClean="0"/>
              <a:t>     carbamazepine, </a:t>
            </a:r>
          </a:p>
          <a:p>
            <a:pPr marL="0" indent="0">
              <a:buNone/>
            </a:pPr>
            <a:r>
              <a:rPr lang="en-US" dirty="0"/>
              <a:t> </a:t>
            </a:r>
            <a:r>
              <a:rPr lang="en-US" dirty="0" smtClean="0"/>
              <a:t>     </a:t>
            </a:r>
            <a:r>
              <a:rPr lang="en-US" dirty="0" err="1"/>
              <a:t>L</a:t>
            </a:r>
            <a:r>
              <a:rPr lang="en-US" dirty="0" err="1" smtClean="0"/>
              <a:t>amotrigine</a:t>
            </a:r>
            <a:endParaRPr lang="en-US" dirty="0" smtClean="0"/>
          </a:p>
          <a:p>
            <a:pPr>
              <a:buFont typeface="Wingdings" pitchFamily="2" charset="2"/>
              <a:buChar char="Ø"/>
            </a:pPr>
            <a:r>
              <a:rPr lang="en-US" dirty="0" smtClean="0"/>
              <a:t>Lithium</a:t>
            </a:r>
            <a:endParaRPr lang="en-US"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2" name="Title 1"/>
          <p:cNvSpPr>
            <a:spLocks noGrp="1"/>
          </p:cNvSpPr>
          <p:nvPr>
            <p:ph type="title"/>
          </p:nvPr>
        </p:nvSpPr>
        <p:spPr/>
        <p:txBody>
          <a:bodyPr>
            <a:normAutofit fontScale="90000"/>
          </a:bodyPr>
          <a:lstStyle/>
          <a:p>
            <a:r>
              <a:rPr lang="en-US" sz="4000" dirty="0" smtClean="0"/>
              <a:t>Medications</a:t>
            </a:r>
            <a:endParaRPr lang="en-US" sz="4000" dirty="0"/>
          </a:p>
        </p:txBody>
      </p:sp>
    </p:spTree>
    <p:extLst>
      <p:ext uri="{BB962C8B-B14F-4D97-AF65-F5344CB8AC3E}">
        <p14:creationId xmlns:p14="http://schemas.microsoft.com/office/powerpoint/2010/main" val="38672195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Serotonin syndrome</a:t>
            </a:r>
            <a:endParaRPr lang="en-US" sz="36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152400" y="1292942"/>
            <a:ext cx="7482561" cy="3046988"/>
          </a:xfrm>
          <a:prstGeom prst="rect">
            <a:avLst/>
          </a:prstGeom>
          <a:noFill/>
        </p:spPr>
        <p:txBody>
          <a:bodyPr wrap="none" rtlCol="0">
            <a:spAutoFit/>
          </a:bodyPr>
          <a:lstStyle/>
          <a:p>
            <a:pPr marL="457200" indent="-457200">
              <a:lnSpc>
                <a:spcPct val="150000"/>
              </a:lnSpc>
              <a:buFont typeface="Wingdings" pitchFamily="2" charset="2"/>
              <a:buChar char="Ø"/>
            </a:pPr>
            <a:r>
              <a:rPr lang="en-US" sz="3200" dirty="0" smtClean="0"/>
              <a:t>Increased </a:t>
            </a:r>
            <a:r>
              <a:rPr lang="en-US" sz="3200" dirty="0" err="1" smtClean="0"/>
              <a:t>serotonic</a:t>
            </a:r>
            <a:r>
              <a:rPr lang="en-US" sz="3200" dirty="0" smtClean="0"/>
              <a:t> activity in CNS</a:t>
            </a:r>
          </a:p>
          <a:p>
            <a:pPr marL="457200" indent="-457200">
              <a:lnSpc>
                <a:spcPct val="150000"/>
              </a:lnSpc>
              <a:buFont typeface="Wingdings" pitchFamily="2" charset="2"/>
              <a:buChar char="Ø"/>
            </a:pPr>
            <a:r>
              <a:rPr lang="en-US" sz="3200" dirty="0" smtClean="0"/>
              <a:t>Associated with mental status changes,</a:t>
            </a:r>
          </a:p>
          <a:p>
            <a:pPr>
              <a:lnSpc>
                <a:spcPct val="150000"/>
              </a:lnSpc>
            </a:pPr>
            <a:r>
              <a:rPr lang="en-US" sz="3200" dirty="0"/>
              <a:t> </a:t>
            </a:r>
            <a:r>
              <a:rPr lang="en-US" sz="3200" dirty="0" smtClean="0"/>
              <a:t>    autonomic hyperactivity, </a:t>
            </a:r>
          </a:p>
          <a:p>
            <a:pPr>
              <a:lnSpc>
                <a:spcPct val="150000"/>
              </a:lnSpc>
            </a:pPr>
            <a:r>
              <a:rPr lang="en-US" sz="3200" dirty="0"/>
              <a:t> </a:t>
            </a:r>
            <a:r>
              <a:rPr lang="en-US" sz="3200" dirty="0" smtClean="0"/>
              <a:t>    neuromuscular dysfunction</a:t>
            </a:r>
            <a:endParaRPr lang="en-US" sz="3200" dirty="0"/>
          </a:p>
        </p:txBody>
      </p:sp>
      <p:sp>
        <p:nvSpPr>
          <p:cNvPr id="5" name="TextBox 4"/>
          <p:cNvSpPr txBox="1"/>
          <p:nvPr/>
        </p:nvSpPr>
        <p:spPr>
          <a:xfrm>
            <a:off x="838200" y="6477000"/>
            <a:ext cx="1354410" cy="369332"/>
          </a:xfrm>
          <a:prstGeom prst="rect">
            <a:avLst/>
          </a:prstGeom>
          <a:noFill/>
        </p:spPr>
        <p:txBody>
          <a:bodyPr wrap="none" rtlCol="0">
            <a:spAutoFit/>
          </a:bodyPr>
          <a:lstStyle/>
          <a:p>
            <a:r>
              <a:rPr lang="en-US" dirty="0" smtClean="0">
                <a:solidFill>
                  <a:schemeClr val="bg1"/>
                </a:solidFill>
              </a:rPr>
              <a:t>Boyer, 2014</a:t>
            </a:r>
            <a:endParaRPr lang="en-US" dirty="0">
              <a:solidFill>
                <a:schemeClr val="bg1"/>
              </a:solidFill>
            </a:endParaRPr>
          </a:p>
        </p:txBody>
      </p:sp>
    </p:spTree>
    <p:extLst>
      <p:ext uri="{BB962C8B-B14F-4D97-AF65-F5344CB8AC3E}">
        <p14:creationId xmlns:p14="http://schemas.microsoft.com/office/powerpoint/2010/main" val="4070304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Thought Disorders</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9400" y="1366044"/>
            <a:ext cx="3521868" cy="3521868"/>
          </a:xfrm>
        </p:spPr>
      </p:pic>
      <p:sp>
        <p:nvSpPr>
          <p:cNvPr id="3" name="Footer Placeholder 2"/>
          <p:cNvSpPr>
            <a:spLocks noGrp="1"/>
          </p:cNvSpPr>
          <p:nvPr>
            <p:ph type="ftr" sz="quarter" idx="11"/>
          </p:nvPr>
        </p:nvSpPr>
        <p:spPr/>
        <p:txBody>
          <a:bodyPr/>
          <a:lstStyle/>
          <a:p>
            <a:r>
              <a:rPr lang="en-US" smtClean="0"/>
              <a:t>City Wide ED Orientation, June 2015</a:t>
            </a:r>
            <a:endParaRPr lang="en-US"/>
          </a:p>
        </p:txBody>
      </p:sp>
    </p:spTree>
    <p:extLst>
      <p:ext uri="{BB962C8B-B14F-4D97-AF65-F5344CB8AC3E}">
        <p14:creationId xmlns:p14="http://schemas.microsoft.com/office/powerpoint/2010/main" val="1053801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Thought Disorders</a:t>
            </a:r>
            <a:endParaRPr lang="en-US" sz="4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228600" y="1295400"/>
            <a:ext cx="8278420" cy="2677656"/>
          </a:xfrm>
          <a:prstGeom prst="rect">
            <a:avLst/>
          </a:prstGeom>
          <a:noFill/>
        </p:spPr>
        <p:txBody>
          <a:bodyPr wrap="none" rtlCol="0">
            <a:spAutoFit/>
          </a:bodyPr>
          <a:lstStyle/>
          <a:p>
            <a:r>
              <a:rPr lang="en-US" sz="2800" dirty="0" smtClean="0"/>
              <a:t>“</a:t>
            </a:r>
            <a:r>
              <a:rPr lang="en-US" sz="2800" b="1" i="1" dirty="0" smtClean="0">
                <a:solidFill>
                  <a:srgbClr val="FF0000"/>
                </a:solidFill>
              </a:rPr>
              <a:t>A person with psychosis experiences some loss </a:t>
            </a:r>
          </a:p>
          <a:p>
            <a:r>
              <a:rPr lang="en-US" sz="2800" b="1" i="1" dirty="0" smtClean="0">
                <a:solidFill>
                  <a:srgbClr val="FF0000"/>
                </a:solidFill>
              </a:rPr>
              <a:t>of contact with reality, characterized by </a:t>
            </a:r>
          </a:p>
          <a:p>
            <a:r>
              <a:rPr lang="en-US" sz="2800" b="1" i="1" dirty="0" smtClean="0">
                <a:solidFill>
                  <a:srgbClr val="FF0000"/>
                </a:solidFill>
              </a:rPr>
              <a:t>changes in their way of thinking, believing, perceiving </a:t>
            </a:r>
          </a:p>
          <a:p>
            <a:r>
              <a:rPr lang="en-US" sz="2800" b="1" i="1" dirty="0" smtClean="0">
                <a:solidFill>
                  <a:srgbClr val="FF0000"/>
                </a:solidFill>
              </a:rPr>
              <a:t>and/or behaving</a:t>
            </a:r>
            <a:r>
              <a:rPr lang="en-US" sz="2800" dirty="0" smtClean="0"/>
              <a:t>”</a:t>
            </a:r>
          </a:p>
          <a:p>
            <a:endParaRPr lang="en-US" sz="2800" dirty="0" smtClean="0"/>
          </a:p>
          <a:p>
            <a:endParaRPr lang="en-US" sz="2800" dirty="0"/>
          </a:p>
        </p:txBody>
      </p:sp>
      <p:sp>
        <p:nvSpPr>
          <p:cNvPr id="5" name="TextBox 4"/>
          <p:cNvSpPr txBox="1"/>
          <p:nvPr/>
        </p:nvSpPr>
        <p:spPr>
          <a:xfrm>
            <a:off x="3124200" y="2743200"/>
            <a:ext cx="2795637" cy="276999"/>
          </a:xfrm>
          <a:prstGeom prst="rect">
            <a:avLst/>
          </a:prstGeom>
          <a:noFill/>
        </p:spPr>
        <p:txBody>
          <a:bodyPr wrap="none" rtlCol="0">
            <a:spAutoFit/>
          </a:bodyPr>
          <a:lstStyle/>
          <a:p>
            <a:r>
              <a:rPr lang="en-US" sz="1200" dirty="0" smtClean="0"/>
              <a:t>Canadian Mental Health Association, 2013</a:t>
            </a:r>
            <a:endParaRPr lang="en-US" sz="1200" dirty="0"/>
          </a:p>
        </p:txBody>
      </p:sp>
      <p:sp>
        <p:nvSpPr>
          <p:cNvPr id="6" name="TextBox 5"/>
          <p:cNvSpPr txBox="1"/>
          <p:nvPr/>
        </p:nvSpPr>
        <p:spPr>
          <a:xfrm>
            <a:off x="233916" y="3788390"/>
            <a:ext cx="8640763" cy="584775"/>
          </a:xfrm>
          <a:prstGeom prst="rect">
            <a:avLst/>
          </a:prstGeom>
          <a:noFill/>
        </p:spPr>
        <p:txBody>
          <a:bodyPr wrap="none" rtlCol="0">
            <a:spAutoFit/>
          </a:bodyPr>
          <a:lstStyle/>
          <a:p>
            <a:r>
              <a:rPr lang="en-US" sz="2800" dirty="0" smtClean="0"/>
              <a:t>“</a:t>
            </a:r>
            <a:r>
              <a:rPr lang="en-US" sz="3200" b="1" i="1" dirty="0" smtClean="0">
                <a:solidFill>
                  <a:srgbClr val="FF0000"/>
                </a:solidFill>
              </a:rPr>
              <a:t>Psychosis </a:t>
            </a:r>
            <a:r>
              <a:rPr lang="en-US" sz="3200" b="1" i="1" dirty="0">
                <a:solidFill>
                  <a:srgbClr val="FF0000"/>
                </a:solidFill>
              </a:rPr>
              <a:t>refers to a loss of contact with </a:t>
            </a:r>
            <a:r>
              <a:rPr lang="en-US" sz="3200" b="1" i="1" dirty="0" smtClean="0">
                <a:solidFill>
                  <a:srgbClr val="FF0000"/>
                </a:solidFill>
              </a:rPr>
              <a:t>reality”</a:t>
            </a:r>
            <a:endParaRPr lang="en-US" sz="3200" b="1" i="1" dirty="0">
              <a:solidFill>
                <a:srgbClr val="FF0000"/>
              </a:solidFill>
            </a:endParaRPr>
          </a:p>
        </p:txBody>
      </p:sp>
      <p:sp>
        <p:nvSpPr>
          <p:cNvPr id="7" name="TextBox 6"/>
          <p:cNvSpPr txBox="1"/>
          <p:nvPr/>
        </p:nvSpPr>
        <p:spPr>
          <a:xfrm>
            <a:off x="609600" y="4311610"/>
            <a:ext cx="3042884" cy="276999"/>
          </a:xfrm>
          <a:prstGeom prst="rect">
            <a:avLst/>
          </a:prstGeom>
          <a:noFill/>
        </p:spPr>
        <p:txBody>
          <a:bodyPr wrap="none" rtlCol="0">
            <a:spAutoFit/>
          </a:bodyPr>
          <a:lstStyle/>
          <a:p>
            <a:r>
              <a:rPr lang="en-US" sz="1200" dirty="0" smtClean="0"/>
              <a:t>Centre for Addiction and Mental Health, 2012</a:t>
            </a:r>
            <a:endParaRPr lang="en-US" sz="1200" dirty="0"/>
          </a:p>
        </p:txBody>
      </p:sp>
    </p:spTree>
    <p:extLst>
      <p:ext uri="{BB962C8B-B14F-4D97-AF65-F5344CB8AC3E}">
        <p14:creationId xmlns:p14="http://schemas.microsoft.com/office/powerpoint/2010/main" val="16327114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t>Thought Disorders</a:t>
            </a:r>
            <a:endParaRPr lang="en-US" sz="48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29497" y="1981200"/>
            <a:ext cx="8556573" cy="2677656"/>
          </a:xfrm>
          <a:prstGeom prst="rect">
            <a:avLst/>
          </a:prstGeom>
          <a:noFill/>
        </p:spPr>
        <p:txBody>
          <a:bodyPr wrap="none" rtlCol="0">
            <a:spAutoFit/>
          </a:bodyPr>
          <a:lstStyle/>
          <a:p>
            <a:pPr marL="285750" indent="-285750">
              <a:buFont typeface="Wingdings" pitchFamily="2" charset="2"/>
              <a:buChar char="Ø"/>
            </a:pPr>
            <a:r>
              <a:rPr lang="en-US" sz="2800" dirty="0" smtClean="0"/>
              <a:t>Schizophrenia: onset usually late teens</a:t>
            </a:r>
          </a:p>
          <a:p>
            <a:pPr marL="285750" indent="-285750">
              <a:buFont typeface="Wingdings" pitchFamily="2" charset="2"/>
              <a:buChar char="Ø"/>
            </a:pPr>
            <a:endParaRPr lang="en-US" sz="2800" dirty="0" smtClean="0"/>
          </a:p>
          <a:p>
            <a:pPr marL="285750" indent="-285750">
              <a:buFont typeface="Wingdings" pitchFamily="2" charset="2"/>
              <a:buChar char="Ø"/>
            </a:pPr>
            <a:r>
              <a:rPr lang="en-US" sz="2800" dirty="0" smtClean="0"/>
              <a:t>Schizoaffective</a:t>
            </a:r>
          </a:p>
          <a:p>
            <a:pPr marL="285750" indent="-285750">
              <a:buFont typeface="Wingdings" pitchFamily="2" charset="2"/>
              <a:buChar char="Ø"/>
            </a:pPr>
            <a:endParaRPr lang="en-US" sz="2800" dirty="0" smtClean="0"/>
          </a:p>
          <a:p>
            <a:pPr marL="285750" indent="-285750">
              <a:buFont typeface="Wingdings" pitchFamily="2" charset="2"/>
              <a:buChar char="Ø"/>
            </a:pPr>
            <a:r>
              <a:rPr lang="en-US" sz="2800" dirty="0" smtClean="0"/>
              <a:t>Drug-induced psychosis: onset with drug ingestion</a:t>
            </a:r>
          </a:p>
          <a:p>
            <a:r>
              <a:rPr lang="en-US" sz="2800" dirty="0"/>
              <a:t> </a:t>
            </a:r>
            <a:r>
              <a:rPr lang="en-US" sz="2800" dirty="0" smtClean="0"/>
              <a:t>     (symptoms may/may not resolve after drug wears off)</a:t>
            </a:r>
            <a:endParaRPr lang="en-US" sz="2800" dirty="0"/>
          </a:p>
        </p:txBody>
      </p:sp>
      <p:sp>
        <p:nvSpPr>
          <p:cNvPr id="5" name="TextBox 4"/>
          <p:cNvSpPr txBox="1"/>
          <p:nvPr/>
        </p:nvSpPr>
        <p:spPr>
          <a:xfrm>
            <a:off x="457200" y="1206787"/>
            <a:ext cx="8213146" cy="584775"/>
          </a:xfrm>
          <a:prstGeom prst="rect">
            <a:avLst/>
          </a:prstGeom>
          <a:noFill/>
        </p:spPr>
        <p:txBody>
          <a:bodyPr wrap="none" rtlCol="0">
            <a:spAutoFit/>
          </a:bodyPr>
          <a:lstStyle/>
          <a:p>
            <a:r>
              <a:rPr lang="en-US" sz="3200" b="1" i="1" dirty="0" smtClean="0">
                <a:solidFill>
                  <a:srgbClr val="FF0000"/>
                </a:solidFill>
              </a:rPr>
              <a:t>Disorganized or dysfunctional ways of thinking</a:t>
            </a:r>
            <a:endParaRPr lang="en-US" sz="3200" b="1" i="1" dirty="0">
              <a:solidFill>
                <a:srgbClr val="FF0000"/>
              </a:solidFill>
            </a:endParaRPr>
          </a:p>
        </p:txBody>
      </p:sp>
    </p:spTree>
    <p:extLst>
      <p:ext uri="{BB962C8B-B14F-4D97-AF65-F5344CB8AC3E}">
        <p14:creationId xmlns:p14="http://schemas.microsoft.com/office/powerpoint/2010/main" val="145205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Symptoms: Delusions</a:t>
            </a:r>
            <a:endParaRPr lang="en-US" sz="48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609600" y="990600"/>
            <a:ext cx="7924800" cy="4216539"/>
          </a:xfrm>
          <a:prstGeom prst="rect">
            <a:avLst/>
          </a:prstGeom>
        </p:spPr>
        <p:txBody>
          <a:bodyPr wrap="square">
            <a:spAutoFit/>
          </a:bodyPr>
          <a:lstStyle/>
          <a:p>
            <a:pPr algn="ctr"/>
            <a:r>
              <a:rPr lang="en-US" sz="4000" b="1" i="1" dirty="0">
                <a:solidFill>
                  <a:srgbClr val="FF0000"/>
                </a:solidFill>
              </a:rPr>
              <a:t>false beliefs</a:t>
            </a:r>
          </a:p>
          <a:p>
            <a:endParaRPr lang="en-US" dirty="0"/>
          </a:p>
          <a:p>
            <a:pPr marL="285750" indent="-285750">
              <a:lnSpc>
                <a:spcPct val="150000"/>
              </a:lnSpc>
              <a:buFont typeface="Wingdings" pitchFamily="2" charset="2"/>
              <a:buChar char="Ø"/>
            </a:pPr>
            <a:r>
              <a:rPr lang="en-US" sz="2800" dirty="0"/>
              <a:t>“God told me to….”</a:t>
            </a:r>
          </a:p>
          <a:p>
            <a:pPr marL="285750" indent="-285750">
              <a:lnSpc>
                <a:spcPct val="150000"/>
              </a:lnSpc>
              <a:buFont typeface="Wingdings" pitchFamily="2" charset="2"/>
              <a:buChar char="Ø"/>
            </a:pPr>
            <a:r>
              <a:rPr lang="en-US" sz="2800" dirty="0"/>
              <a:t>“I am being followed by….”</a:t>
            </a:r>
          </a:p>
          <a:p>
            <a:pPr marL="285750" indent="-285750">
              <a:lnSpc>
                <a:spcPct val="150000"/>
              </a:lnSpc>
              <a:buFont typeface="Wingdings" pitchFamily="2" charset="2"/>
              <a:buChar char="Ø"/>
            </a:pPr>
            <a:r>
              <a:rPr lang="en-US" sz="2800" dirty="0"/>
              <a:t>persecutory delusions</a:t>
            </a:r>
          </a:p>
          <a:p>
            <a:pPr marL="285750" indent="-285750">
              <a:lnSpc>
                <a:spcPct val="150000"/>
              </a:lnSpc>
              <a:buFont typeface="Wingdings" pitchFamily="2" charset="2"/>
              <a:buChar char="Ø"/>
            </a:pPr>
            <a:r>
              <a:rPr lang="en-US" sz="2800" dirty="0"/>
              <a:t>paranoid delusions</a:t>
            </a:r>
          </a:p>
          <a:p>
            <a:pPr marL="285750" indent="-285750">
              <a:lnSpc>
                <a:spcPct val="150000"/>
              </a:lnSpc>
              <a:buFont typeface="Wingdings" pitchFamily="2" charset="2"/>
              <a:buChar char="Ø"/>
            </a:pPr>
            <a:r>
              <a:rPr lang="en-US" sz="2800" dirty="0"/>
              <a:t>delusions of grandeur</a:t>
            </a:r>
          </a:p>
        </p:txBody>
      </p:sp>
    </p:spTree>
    <p:extLst>
      <p:ext uri="{BB962C8B-B14F-4D97-AF65-F5344CB8AC3E}">
        <p14:creationId xmlns:p14="http://schemas.microsoft.com/office/powerpoint/2010/main" val="3781582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NENA Core Competencies: Mental Health</a:t>
            </a:r>
            <a:endParaRPr lang="en-US" dirty="0"/>
          </a:p>
        </p:txBody>
      </p:sp>
      <p:sp>
        <p:nvSpPr>
          <p:cNvPr id="3" name="Footer Placeholder 2"/>
          <p:cNvSpPr>
            <a:spLocks noGrp="1"/>
          </p:cNvSpPr>
          <p:nvPr>
            <p:ph type="ftr" sz="quarter" idx="11"/>
          </p:nvPr>
        </p:nvSpPr>
        <p:spPr/>
        <p:txBody>
          <a:bodyPr/>
          <a:lstStyle/>
          <a:p>
            <a:r>
              <a:rPr lang="en-US" dirty="0" smtClean="0"/>
              <a:t>City Wide ED Orientation, June 2015</a:t>
            </a:r>
            <a:endParaRPr lang="en-US" dirty="0"/>
          </a:p>
        </p:txBody>
      </p:sp>
      <p:sp>
        <p:nvSpPr>
          <p:cNvPr id="5" name="TextBox 4"/>
          <p:cNvSpPr txBox="1"/>
          <p:nvPr/>
        </p:nvSpPr>
        <p:spPr>
          <a:xfrm>
            <a:off x="609600" y="6019800"/>
            <a:ext cx="980461" cy="276999"/>
          </a:xfrm>
          <a:prstGeom prst="rect">
            <a:avLst/>
          </a:prstGeom>
          <a:noFill/>
        </p:spPr>
        <p:txBody>
          <a:bodyPr wrap="none" rtlCol="0">
            <a:spAutoFit/>
          </a:bodyPr>
          <a:lstStyle/>
          <a:p>
            <a:r>
              <a:rPr lang="en-US" sz="1200" dirty="0" smtClean="0"/>
              <a:t>NENA, 2014</a:t>
            </a:r>
            <a:endParaRPr lang="en-US" sz="1200" dirty="0"/>
          </a:p>
        </p:txBody>
      </p:sp>
      <p:sp>
        <p:nvSpPr>
          <p:cNvPr id="6" name="Rectangle 5"/>
          <p:cNvSpPr/>
          <p:nvPr/>
        </p:nvSpPr>
        <p:spPr>
          <a:xfrm>
            <a:off x="530942" y="838200"/>
            <a:ext cx="7696200" cy="4247317"/>
          </a:xfrm>
          <a:prstGeom prst="rect">
            <a:avLst/>
          </a:prstGeom>
        </p:spPr>
        <p:txBody>
          <a:bodyPr wrap="square">
            <a:spAutoFit/>
          </a:bodyPr>
          <a:lstStyle/>
          <a:p>
            <a:endParaRPr lang="en-US" dirty="0"/>
          </a:p>
          <a:p>
            <a:pPr marL="285750" indent="-285750">
              <a:buFont typeface="Wingdings" pitchFamily="2" charset="2"/>
              <a:buChar char="§"/>
            </a:pPr>
            <a:r>
              <a:rPr lang="en-US" sz="2800" dirty="0"/>
              <a:t>Knowledge of </a:t>
            </a:r>
            <a:r>
              <a:rPr lang="en-US" sz="2800" dirty="0">
                <a:solidFill>
                  <a:srgbClr val="FF0000"/>
                </a:solidFill>
              </a:rPr>
              <a:t>psychiatric emergencies </a:t>
            </a:r>
            <a:r>
              <a:rPr lang="en-US" sz="2800" dirty="0"/>
              <a:t>specific to the adult/pediatric/geriatric populations </a:t>
            </a:r>
          </a:p>
          <a:p>
            <a:pPr marL="285750" indent="-285750">
              <a:buFont typeface="Wingdings" pitchFamily="2" charset="2"/>
              <a:buChar char="§"/>
            </a:pPr>
            <a:r>
              <a:rPr lang="en-US" sz="2800" dirty="0" smtClean="0"/>
              <a:t>Selection </a:t>
            </a:r>
            <a:r>
              <a:rPr lang="en-US" sz="2800" dirty="0"/>
              <a:t>of </a:t>
            </a:r>
            <a:r>
              <a:rPr lang="en-US" sz="2800" dirty="0">
                <a:solidFill>
                  <a:srgbClr val="FF0000"/>
                </a:solidFill>
              </a:rPr>
              <a:t>appropriate interventions </a:t>
            </a:r>
            <a:r>
              <a:rPr lang="en-US" sz="2800" dirty="0"/>
              <a:t>to manage alterations in mental/</a:t>
            </a:r>
            <a:r>
              <a:rPr lang="en-US" sz="2800" dirty="0" err="1"/>
              <a:t>behavioural</a:t>
            </a:r>
            <a:r>
              <a:rPr lang="en-US" sz="2800" dirty="0"/>
              <a:t> health and ensure patient and staff safety </a:t>
            </a:r>
          </a:p>
          <a:p>
            <a:pPr marL="285750" indent="-285750">
              <a:buFont typeface="Wingdings" pitchFamily="2" charset="2"/>
              <a:buChar char="§"/>
            </a:pPr>
            <a:r>
              <a:rPr lang="en-US" sz="2800" dirty="0" smtClean="0"/>
              <a:t>Knowledge </a:t>
            </a:r>
            <a:r>
              <a:rPr lang="en-US" sz="2800" dirty="0"/>
              <a:t>of protocols, guidelines, and laws pertaining to patients with mental/</a:t>
            </a:r>
            <a:r>
              <a:rPr lang="en-US" sz="2800" dirty="0" err="1"/>
              <a:t>behavioural</a:t>
            </a:r>
            <a:r>
              <a:rPr lang="en-US" sz="2800" dirty="0"/>
              <a:t> health illnesses </a:t>
            </a:r>
          </a:p>
          <a:p>
            <a:pPr marL="285750" indent="-285750">
              <a:buFont typeface="Wingdings" pitchFamily="2" charset="2"/>
              <a:buChar char="§"/>
            </a:pPr>
            <a:r>
              <a:rPr lang="en-US" sz="2800" dirty="0" smtClean="0"/>
              <a:t>Recognition </a:t>
            </a:r>
            <a:r>
              <a:rPr lang="en-US" sz="2800" dirty="0"/>
              <a:t>of escalating behaviour </a:t>
            </a:r>
          </a:p>
        </p:txBody>
      </p:sp>
    </p:spTree>
    <p:extLst>
      <p:ext uri="{BB962C8B-B14F-4D97-AF65-F5344CB8AC3E}">
        <p14:creationId xmlns:p14="http://schemas.microsoft.com/office/powerpoint/2010/main" val="4257747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534400" cy="548640"/>
          </a:xfrm>
        </p:spPr>
        <p:txBody>
          <a:bodyPr/>
          <a:lstStyle/>
          <a:p>
            <a:r>
              <a:rPr lang="en-US" sz="4800" dirty="0" smtClean="0"/>
              <a:t>Symptoms: hallucinations</a:t>
            </a:r>
            <a:endParaRPr lang="en-US" sz="48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533400" y="1338674"/>
            <a:ext cx="8001000" cy="3628686"/>
          </a:xfrm>
          <a:prstGeom prst="rect">
            <a:avLst/>
          </a:prstGeom>
        </p:spPr>
        <p:txBody>
          <a:bodyPr wrap="square">
            <a:spAutoFit/>
          </a:bodyPr>
          <a:lstStyle/>
          <a:p>
            <a:pPr algn="ctr">
              <a:lnSpc>
                <a:spcPct val="120000"/>
              </a:lnSpc>
            </a:pPr>
            <a:r>
              <a:rPr lang="en-US" sz="3200" b="1" i="1" dirty="0" smtClean="0">
                <a:solidFill>
                  <a:srgbClr val="FF0000"/>
                </a:solidFill>
              </a:rPr>
              <a:t>Sensory </a:t>
            </a:r>
            <a:r>
              <a:rPr lang="en-US" sz="3200" b="1" i="1" dirty="0">
                <a:solidFill>
                  <a:srgbClr val="FF0000"/>
                </a:solidFill>
              </a:rPr>
              <a:t>perceptions that are not </a:t>
            </a:r>
            <a:r>
              <a:rPr lang="en-US" sz="3200" b="1" i="1" dirty="0" smtClean="0">
                <a:solidFill>
                  <a:srgbClr val="FF0000"/>
                </a:solidFill>
              </a:rPr>
              <a:t>real</a:t>
            </a:r>
          </a:p>
          <a:p>
            <a:pPr algn="ctr">
              <a:lnSpc>
                <a:spcPct val="120000"/>
              </a:lnSpc>
            </a:pPr>
            <a:endParaRPr lang="en-US" sz="3200" b="1" i="1" dirty="0">
              <a:solidFill>
                <a:srgbClr val="FF0000"/>
              </a:solidFill>
            </a:endParaRPr>
          </a:p>
          <a:p>
            <a:pPr marL="457200" indent="-457200">
              <a:lnSpc>
                <a:spcPct val="150000"/>
              </a:lnSpc>
              <a:buFont typeface="Wingdings" pitchFamily="2" charset="2"/>
              <a:buChar char="Ø"/>
            </a:pPr>
            <a:r>
              <a:rPr lang="en-US" sz="2800" dirty="0"/>
              <a:t>“hearing voices”</a:t>
            </a:r>
          </a:p>
          <a:p>
            <a:pPr marL="457200" indent="-457200">
              <a:lnSpc>
                <a:spcPct val="150000"/>
              </a:lnSpc>
              <a:buFont typeface="Wingdings" pitchFamily="2" charset="2"/>
              <a:buChar char="Ø"/>
            </a:pPr>
            <a:r>
              <a:rPr lang="en-US" sz="2800" dirty="0"/>
              <a:t>“seeing spiders</a:t>
            </a:r>
            <a:r>
              <a:rPr lang="en-US" sz="2800" dirty="0" smtClean="0"/>
              <a:t>”</a:t>
            </a:r>
            <a:endParaRPr lang="en-US" sz="2800" dirty="0"/>
          </a:p>
          <a:p>
            <a:pPr marL="457200" indent="-457200">
              <a:lnSpc>
                <a:spcPct val="150000"/>
              </a:lnSpc>
              <a:buFont typeface="Wingdings" pitchFamily="2" charset="2"/>
              <a:buChar char="Ø"/>
            </a:pPr>
            <a:r>
              <a:rPr lang="en-US" sz="2800" dirty="0"/>
              <a:t>based on the senses</a:t>
            </a:r>
            <a:r>
              <a:rPr lang="en-US" dirty="0"/>
              <a:t/>
            </a:r>
            <a:br>
              <a:rPr lang="en-US" dirty="0"/>
            </a:br>
            <a:endParaRPr lang="en-US" dirty="0"/>
          </a:p>
        </p:txBody>
      </p:sp>
    </p:spTree>
    <p:extLst>
      <p:ext uri="{BB962C8B-B14F-4D97-AF65-F5344CB8AC3E}">
        <p14:creationId xmlns:p14="http://schemas.microsoft.com/office/powerpoint/2010/main" val="1427721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Treatment</a:t>
            </a:r>
            <a:endParaRPr lang="en-US" sz="48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533400" y="1524000"/>
            <a:ext cx="6510308" cy="2218043"/>
          </a:xfrm>
          <a:prstGeom prst="rect">
            <a:avLst/>
          </a:prstGeom>
          <a:noFill/>
        </p:spPr>
        <p:txBody>
          <a:bodyPr wrap="none" rtlCol="0">
            <a:spAutoFit/>
          </a:bodyPr>
          <a:lstStyle/>
          <a:p>
            <a:pPr marL="457200" indent="-457200">
              <a:lnSpc>
                <a:spcPct val="150000"/>
              </a:lnSpc>
              <a:buFont typeface="Wingdings" pitchFamily="2" charset="2"/>
              <a:buChar char="Ø"/>
            </a:pPr>
            <a:r>
              <a:rPr lang="en-US" sz="3200" dirty="0" smtClean="0"/>
              <a:t>Safety of patient and environment</a:t>
            </a:r>
          </a:p>
          <a:p>
            <a:pPr marL="457200" indent="-457200">
              <a:lnSpc>
                <a:spcPct val="150000"/>
              </a:lnSpc>
              <a:buFont typeface="Wingdings" pitchFamily="2" charset="2"/>
              <a:buChar char="Ø"/>
            </a:pPr>
            <a:r>
              <a:rPr lang="en-US" sz="3200" dirty="0" smtClean="0"/>
              <a:t>Early intervention: PEPP</a:t>
            </a:r>
          </a:p>
          <a:p>
            <a:pPr marL="457200" indent="-457200">
              <a:lnSpc>
                <a:spcPct val="150000"/>
              </a:lnSpc>
              <a:buFont typeface="Wingdings" pitchFamily="2" charset="2"/>
              <a:buChar char="Ø"/>
            </a:pPr>
            <a:r>
              <a:rPr lang="en-US" sz="3200" dirty="0" smtClean="0"/>
              <a:t>Antipsychotics</a:t>
            </a:r>
            <a:endParaRPr lang="en-US" sz="3200" dirty="0"/>
          </a:p>
        </p:txBody>
      </p:sp>
    </p:spTree>
    <p:extLst>
      <p:ext uri="{BB962C8B-B14F-4D97-AF65-F5344CB8AC3E}">
        <p14:creationId xmlns:p14="http://schemas.microsoft.com/office/powerpoint/2010/main" val="3720516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Antipsychotics</a:t>
            </a:r>
            <a:endParaRPr lang="en-US" sz="5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533400" y="1066800"/>
            <a:ext cx="8001000" cy="3354765"/>
          </a:xfrm>
          <a:prstGeom prst="rect">
            <a:avLst/>
          </a:prstGeom>
        </p:spPr>
        <p:txBody>
          <a:bodyPr wrap="square">
            <a:spAutoFit/>
          </a:bodyPr>
          <a:lstStyle/>
          <a:p>
            <a:r>
              <a:rPr lang="en-US" sz="4400" b="1" dirty="0">
                <a:solidFill>
                  <a:srgbClr val="FF0000"/>
                </a:solidFill>
              </a:rPr>
              <a:t>Typical</a:t>
            </a:r>
          </a:p>
          <a:p>
            <a:pPr>
              <a:buFont typeface="Wingdings" pitchFamily="2" charset="2"/>
              <a:buChar char="Ø"/>
            </a:pPr>
            <a:r>
              <a:rPr lang="en-US" sz="2800" dirty="0"/>
              <a:t>Older antipsychotics</a:t>
            </a:r>
          </a:p>
          <a:p>
            <a:pPr>
              <a:buFont typeface="Wingdings" pitchFamily="2" charset="2"/>
              <a:buChar char="Ø"/>
            </a:pPr>
            <a:r>
              <a:rPr lang="en-US" sz="2800" dirty="0"/>
              <a:t>Haloperidol</a:t>
            </a:r>
          </a:p>
          <a:p>
            <a:pPr>
              <a:buFont typeface="Wingdings" pitchFamily="2" charset="2"/>
              <a:buChar char="Ø"/>
            </a:pPr>
            <a:r>
              <a:rPr lang="en-US" sz="2800" dirty="0" err="1"/>
              <a:t>Loxapine</a:t>
            </a:r>
            <a:endParaRPr lang="en-US" sz="2800" dirty="0"/>
          </a:p>
          <a:p>
            <a:pPr>
              <a:buFont typeface="Wingdings" pitchFamily="2" charset="2"/>
              <a:buChar char="Ø"/>
            </a:pPr>
            <a:r>
              <a:rPr lang="en-US" sz="2800" dirty="0"/>
              <a:t>CPZ, </a:t>
            </a:r>
            <a:r>
              <a:rPr lang="en-US" sz="2800" dirty="0" err="1"/>
              <a:t>Modecate</a:t>
            </a:r>
            <a:endParaRPr lang="en-US" sz="2800" dirty="0"/>
          </a:p>
          <a:p>
            <a:r>
              <a:rPr lang="en-US" sz="2800" dirty="0"/>
              <a:t>Have significant risk for</a:t>
            </a:r>
          </a:p>
          <a:p>
            <a:r>
              <a:rPr lang="en-US" sz="2800" dirty="0" err="1"/>
              <a:t>parkinsonian</a:t>
            </a:r>
            <a:r>
              <a:rPr lang="en-US" sz="2800" dirty="0"/>
              <a:t>-like effects. </a:t>
            </a:r>
          </a:p>
        </p:txBody>
      </p:sp>
    </p:spTree>
    <p:extLst>
      <p:ext uri="{BB962C8B-B14F-4D97-AF65-F5344CB8AC3E}">
        <p14:creationId xmlns:p14="http://schemas.microsoft.com/office/powerpoint/2010/main" val="458450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antipsychotics</a:t>
            </a:r>
            <a:endParaRPr lang="en-US" sz="5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838200" y="1095034"/>
            <a:ext cx="7848600" cy="3231654"/>
          </a:xfrm>
          <a:prstGeom prst="rect">
            <a:avLst/>
          </a:prstGeom>
          <a:noFill/>
        </p:spPr>
        <p:txBody>
          <a:bodyPr wrap="square" rtlCol="0">
            <a:spAutoFit/>
          </a:bodyPr>
          <a:lstStyle/>
          <a:p>
            <a:r>
              <a:rPr lang="en-US" sz="4400" b="1" dirty="0" smtClean="0">
                <a:solidFill>
                  <a:srgbClr val="FF0000"/>
                </a:solidFill>
              </a:rPr>
              <a:t>Atypical</a:t>
            </a:r>
          </a:p>
          <a:p>
            <a:pPr marL="571500" indent="-571500">
              <a:buFont typeface="Wingdings" pitchFamily="2" charset="2"/>
              <a:buChar char="Ø"/>
            </a:pPr>
            <a:r>
              <a:rPr lang="en-US" sz="3200" b="1" dirty="0" smtClean="0"/>
              <a:t>2</a:t>
            </a:r>
            <a:r>
              <a:rPr lang="en-US" sz="3200" b="1" baseline="30000" dirty="0" smtClean="0"/>
              <a:t>nd</a:t>
            </a:r>
            <a:r>
              <a:rPr lang="en-US" sz="3200" b="1" dirty="0" smtClean="0"/>
              <a:t> generation</a:t>
            </a:r>
          </a:p>
          <a:p>
            <a:pPr marL="571500" indent="-571500">
              <a:buFont typeface="Wingdings" pitchFamily="2" charset="2"/>
              <a:buChar char="Ø"/>
            </a:pPr>
            <a:r>
              <a:rPr lang="en-US" sz="3200" b="1" dirty="0" smtClean="0"/>
              <a:t>Olanzapine, Seroquel</a:t>
            </a:r>
          </a:p>
          <a:p>
            <a:pPr marL="571500" indent="-571500">
              <a:buFont typeface="Wingdings" pitchFamily="2" charset="2"/>
              <a:buChar char="Ø"/>
            </a:pPr>
            <a:r>
              <a:rPr lang="en-US" sz="3200" b="1" dirty="0" smtClean="0"/>
              <a:t>Clozapine, </a:t>
            </a:r>
            <a:r>
              <a:rPr lang="en-US" sz="3200" b="1" dirty="0" err="1" smtClean="0"/>
              <a:t>Rispirodone</a:t>
            </a:r>
            <a:endParaRPr lang="en-US" sz="3200" b="1" dirty="0" smtClean="0"/>
          </a:p>
          <a:p>
            <a:r>
              <a:rPr lang="en-US" sz="3200" b="1" dirty="0" smtClean="0"/>
              <a:t>Risk for weight gain, diabetes</a:t>
            </a:r>
          </a:p>
          <a:p>
            <a:pPr marL="571500" indent="-571500">
              <a:buFont typeface="Wingdings" pitchFamily="2" charset="2"/>
              <a:buChar char="Ø"/>
            </a:pPr>
            <a:endParaRPr lang="en-US" sz="3200" b="1" dirty="0"/>
          </a:p>
        </p:txBody>
      </p:sp>
    </p:spTree>
    <p:extLst>
      <p:ext uri="{BB962C8B-B14F-4D97-AF65-F5344CB8AC3E}">
        <p14:creationId xmlns:p14="http://schemas.microsoft.com/office/powerpoint/2010/main" val="127318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Acute dystonic reaction</a:t>
            </a:r>
            <a:endParaRPr lang="en-US" sz="40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1143000" y="2362200"/>
            <a:ext cx="5867400" cy="369332"/>
          </a:xfrm>
          <a:prstGeom prst="rect">
            <a:avLst/>
          </a:prstGeom>
        </p:spPr>
        <p:txBody>
          <a:bodyPr wrap="square">
            <a:spAutoFit/>
          </a:bodyPr>
          <a:lstStyle/>
          <a:p>
            <a:r>
              <a:rPr lang="en-US" dirty="0"/>
              <a:t>https://</a:t>
            </a:r>
            <a:r>
              <a:rPr lang="en-US" dirty="0">
                <a:hlinkClick r:id="rId3"/>
              </a:rPr>
              <a:t>www.youtube.com/watch?v=76yyO9G9oZQ</a:t>
            </a:r>
            <a:endParaRPr lang="en-US" dirty="0"/>
          </a:p>
        </p:txBody>
      </p:sp>
      <p:sp>
        <p:nvSpPr>
          <p:cNvPr id="5" name="TextBox 4"/>
          <p:cNvSpPr txBox="1"/>
          <p:nvPr/>
        </p:nvSpPr>
        <p:spPr>
          <a:xfrm>
            <a:off x="1371600" y="3886200"/>
            <a:ext cx="6598601" cy="1384995"/>
          </a:xfrm>
          <a:prstGeom prst="rect">
            <a:avLst/>
          </a:prstGeom>
          <a:noFill/>
        </p:spPr>
        <p:txBody>
          <a:bodyPr wrap="none" rtlCol="0">
            <a:spAutoFit/>
          </a:bodyPr>
          <a:lstStyle/>
          <a:p>
            <a:r>
              <a:rPr lang="en-US" sz="2800" b="1" i="1" dirty="0" smtClean="0">
                <a:solidFill>
                  <a:srgbClr val="FF0000"/>
                </a:solidFill>
              </a:rPr>
              <a:t>Treatment: IV Benadryl</a:t>
            </a:r>
          </a:p>
          <a:p>
            <a:r>
              <a:rPr lang="en-US" sz="2800" b="1" i="1" dirty="0">
                <a:solidFill>
                  <a:srgbClr val="FF0000"/>
                </a:solidFill>
              </a:rPr>
              <a:t> </a:t>
            </a:r>
            <a:r>
              <a:rPr lang="en-US" sz="2800" b="1" i="1" dirty="0" smtClean="0">
                <a:solidFill>
                  <a:srgbClr val="FF0000"/>
                </a:solidFill>
              </a:rPr>
              <a:t>                  IV Cogentin/</a:t>
            </a:r>
            <a:r>
              <a:rPr lang="en-US" sz="2800" b="1" i="1" dirty="0" err="1" smtClean="0">
                <a:solidFill>
                  <a:srgbClr val="FF0000"/>
                </a:solidFill>
              </a:rPr>
              <a:t>Benzotropine</a:t>
            </a:r>
            <a:r>
              <a:rPr lang="en-US" sz="2800" b="1" i="1" dirty="0" smtClean="0">
                <a:solidFill>
                  <a:srgbClr val="FF0000"/>
                </a:solidFill>
              </a:rPr>
              <a:t> (MD)</a:t>
            </a:r>
          </a:p>
          <a:p>
            <a:r>
              <a:rPr lang="en-US" sz="2800" b="1" i="1" dirty="0">
                <a:solidFill>
                  <a:srgbClr val="FF0000"/>
                </a:solidFill>
              </a:rPr>
              <a:t> </a:t>
            </a:r>
            <a:r>
              <a:rPr lang="en-US" sz="2800" b="1" i="1" dirty="0" smtClean="0">
                <a:solidFill>
                  <a:srgbClr val="FF0000"/>
                </a:solidFill>
              </a:rPr>
              <a:t>        </a:t>
            </a:r>
            <a:endParaRPr lang="en-US" sz="2800" b="1" i="1" dirty="0">
              <a:solidFill>
                <a:srgbClr val="FF0000"/>
              </a:solidFill>
            </a:endParaRPr>
          </a:p>
        </p:txBody>
      </p:sp>
    </p:spTree>
    <p:extLst>
      <p:ext uri="{BB962C8B-B14F-4D97-AF65-F5344CB8AC3E}">
        <p14:creationId xmlns:p14="http://schemas.microsoft.com/office/powerpoint/2010/main" val="645920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Neuroleptic malignant syndrome</a:t>
            </a:r>
            <a:endParaRPr lang="en-US" sz="32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5" name="TextBox 4"/>
          <p:cNvSpPr txBox="1"/>
          <p:nvPr/>
        </p:nvSpPr>
        <p:spPr>
          <a:xfrm>
            <a:off x="381000" y="1460090"/>
            <a:ext cx="7979620" cy="1384995"/>
          </a:xfrm>
          <a:prstGeom prst="rect">
            <a:avLst/>
          </a:prstGeom>
          <a:noFill/>
        </p:spPr>
        <p:txBody>
          <a:bodyPr wrap="none" rtlCol="0">
            <a:spAutoFit/>
          </a:bodyPr>
          <a:lstStyle/>
          <a:p>
            <a:r>
              <a:rPr lang="en-US" sz="2800" dirty="0" smtClean="0"/>
              <a:t>A rare but life-threatening reaction to antipsychotics</a:t>
            </a:r>
          </a:p>
          <a:p>
            <a:r>
              <a:rPr lang="en-US" sz="2800" dirty="0" smtClean="0"/>
              <a:t>whose symptoms include fever, muscle stiffness</a:t>
            </a:r>
          </a:p>
          <a:p>
            <a:r>
              <a:rPr lang="en-US" sz="2800" dirty="0" smtClean="0"/>
              <a:t>delirium and autonomic dysfunction.</a:t>
            </a:r>
            <a:endParaRPr lang="en-US" sz="2800" dirty="0"/>
          </a:p>
        </p:txBody>
      </p:sp>
      <p:sp>
        <p:nvSpPr>
          <p:cNvPr id="6" name="TextBox 5"/>
          <p:cNvSpPr txBox="1"/>
          <p:nvPr/>
        </p:nvSpPr>
        <p:spPr>
          <a:xfrm>
            <a:off x="914400" y="6444734"/>
            <a:ext cx="1414939" cy="369332"/>
          </a:xfrm>
          <a:prstGeom prst="rect">
            <a:avLst/>
          </a:prstGeom>
          <a:noFill/>
        </p:spPr>
        <p:txBody>
          <a:bodyPr wrap="none" rtlCol="0">
            <a:spAutoFit/>
          </a:bodyPr>
          <a:lstStyle/>
          <a:p>
            <a:r>
              <a:rPr lang="en-US" dirty="0" smtClean="0"/>
              <a:t>NORD, 2015</a:t>
            </a:r>
            <a:endParaRPr lang="en-US" dirty="0"/>
          </a:p>
        </p:txBody>
      </p:sp>
    </p:spTree>
    <p:extLst>
      <p:ext uri="{BB962C8B-B14F-4D97-AF65-F5344CB8AC3E}">
        <p14:creationId xmlns:p14="http://schemas.microsoft.com/office/powerpoint/2010/main" val="3961027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Personality disorders</a:t>
            </a:r>
            <a:endParaRPr lang="en-US" sz="48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457200" y="1295400"/>
            <a:ext cx="7848600" cy="2062103"/>
          </a:xfrm>
          <a:prstGeom prst="rect">
            <a:avLst/>
          </a:prstGeom>
        </p:spPr>
        <p:txBody>
          <a:bodyPr wrap="square">
            <a:spAutoFit/>
          </a:bodyPr>
          <a:lstStyle/>
          <a:p>
            <a:r>
              <a:rPr lang="en-US" dirty="0" smtClean="0"/>
              <a:t>“</a:t>
            </a:r>
            <a:r>
              <a:rPr lang="en-US" sz="3200" i="1" dirty="0" smtClean="0">
                <a:solidFill>
                  <a:srgbClr val="FF0000"/>
                </a:solidFill>
              </a:rPr>
              <a:t>a </a:t>
            </a:r>
            <a:r>
              <a:rPr lang="en-US" sz="3200" i="1" dirty="0">
                <a:solidFill>
                  <a:srgbClr val="FF0000"/>
                </a:solidFill>
              </a:rPr>
              <a:t>lifelong pattern of irresponsible behaviour and demonstrate little concern for the rights of others, the norms of society, the dictates of conscience, and the </a:t>
            </a:r>
            <a:r>
              <a:rPr lang="en-US" sz="3200" i="1" dirty="0" smtClean="0">
                <a:solidFill>
                  <a:srgbClr val="FF0000"/>
                </a:solidFill>
              </a:rPr>
              <a:t>law”</a:t>
            </a:r>
            <a:endParaRPr lang="en-US" sz="3200" i="1" dirty="0">
              <a:solidFill>
                <a:srgbClr val="FF0000"/>
              </a:solidFill>
            </a:endParaRPr>
          </a:p>
        </p:txBody>
      </p:sp>
      <p:sp>
        <p:nvSpPr>
          <p:cNvPr id="5" name="TextBox 4"/>
          <p:cNvSpPr txBox="1"/>
          <p:nvPr/>
        </p:nvSpPr>
        <p:spPr>
          <a:xfrm>
            <a:off x="990600" y="6477000"/>
            <a:ext cx="1422569" cy="369332"/>
          </a:xfrm>
          <a:prstGeom prst="rect">
            <a:avLst/>
          </a:prstGeom>
          <a:noFill/>
        </p:spPr>
        <p:txBody>
          <a:bodyPr wrap="none" rtlCol="0">
            <a:spAutoFit/>
          </a:bodyPr>
          <a:lstStyle/>
          <a:p>
            <a:r>
              <a:rPr lang="en-US" dirty="0" smtClean="0">
                <a:solidFill>
                  <a:schemeClr val="bg1"/>
                </a:solidFill>
              </a:rPr>
              <a:t>CMHA, 2015</a:t>
            </a:r>
            <a:endParaRPr lang="en-US" dirty="0">
              <a:solidFill>
                <a:schemeClr val="bg1"/>
              </a:solidFill>
            </a:endParaRPr>
          </a:p>
        </p:txBody>
      </p:sp>
    </p:spTree>
    <p:extLst>
      <p:ext uri="{BB962C8B-B14F-4D97-AF65-F5344CB8AC3E}">
        <p14:creationId xmlns:p14="http://schemas.microsoft.com/office/powerpoint/2010/main" val="1505185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200" dirty="0" smtClean="0"/>
              <a:t>10 Personality Disorders</a:t>
            </a:r>
            <a:endParaRPr lang="en-US" sz="3200" dirty="0"/>
          </a:p>
        </p:txBody>
      </p:sp>
      <p:sp>
        <p:nvSpPr>
          <p:cNvPr id="5" name="Content Placeholder 4"/>
          <p:cNvSpPr>
            <a:spLocks noGrp="1"/>
          </p:cNvSpPr>
          <p:nvPr>
            <p:ph idx="1"/>
          </p:nvPr>
        </p:nvSpPr>
        <p:spPr>
          <a:xfrm>
            <a:off x="152400" y="1100628"/>
            <a:ext cx="8839200" cy="4309572"/>
          </a:xfrm>
        </p:spPr>
        <p:txBody>
          <a:bodyPr>
            <a:normAutofit/>
          </a:bodyPr>
          <a:lstStyle/>
          <a:p>
            <a:r>
              <a:rPr lang="en-US" sz="2000" dirty="0">
                <a:solidFill>
                  <a:srgbClr val="FF0000"/>
                </a:solidFill>
              </a:rPr>
              <a:t>Cluster A: </a:t>
            </a:r>
            <a:r>
              <a:rPr lang="en-US" sz="2000" dirty="0"/>
              <a:t>paranoid, schizoid and schizotypal personality disorders. </a:t>
            </a:r>
            <a:r>
              <a:rPr lang="en-US" sz="2000" dirty="0">
                <a:solidFill>
                  <a:schemeClr val="accent4"/>
                </a:solidFill>
              </a:rPr>
              <a:t>These are characterized by feeling paranoid, distrustful and suspicious.</a:t>
            </a:r>
          </a:p>
          <a:p>
            <a:endParaRPr lang="en-US" sz="2000" dirty="0"/>
          </a:p>
          <a:p>
            <a:r>
              <a:rPr lang="en-US" sz="2000" dirty="0">
                <a:solidFill>
                  <a:srgbClr val="FF0000"/>
                </a:solidFill>
              </a:rPr>
              <a:t>Cluster B: </a:t>
            </a:r>
            <a:r>
              <a:rPr lang="en-US" sz="2000" dirty="0"/>
              <a:t>impulsive personality disorders, such as borderline, narcissistic, histrionic and antisocial personality disorders. </a:t>
            </a:r>
            <a:r>
              <a:rPr lang="en-US" sz="2000" dirty="0">
                <a:solidFill>
                  <a:schemeClr val="accent4"/>
                </a:solidFill>
              </a:rPr>
              <a:t>These are characterized by having difficulty controlling emotions, fears, desires and anger</a:t>
            </a:r>
          </a:p>
          <a:p>
            <a:endParaRPr lang="en-US" sz="2000" dirty="0"/>
          </a:p>
          <a:p>
            <a:r>
              <a:rPr lang="en-US" sz="2000" dirty="0">
                <a:solidFill>
                  <a:srgbClr val="FF0000"/>
                </a:solidFill>
              </a:rPr>
              <a:t>Cluster C: </a:t>
            </a:r>
            <a:r>
              <a:rPr lang="en-US" sz="2000" dirty="0"/>
              <a:t>anxious personality disorders, such as obsessive-compulsive, dependent and avoidant personality disorders. </a:t>
            </a:r>
            <a:r>
              <a:rPr lang="en-US" sz="2000" dirty="0">
                <a:solidFill>
                  <a:schemeClr val="accent4"/>
                </a:solidFill>
              </a:rPr>
              <a:t>These are characterized by experiencing compulsions and anxiety.</a:t>
            </a:r>
          </a:p>
        </p:txBody>
      </p:sp>
      <p:sp>
        <p:nvSpPr>
          <p:cNvPr id="3" name="Footer Placeholder 2"/>
          <p:cNvSpPr>
            <a:spLocks noGrp="1"/>
          </p:cNvSpPr>
          <p:nvPr>
            <p:ph type="ftr" sz="quarter" idx="11"/>
          </p:nvPr>
        </p:nvSpPr>
        <p:spPr/>
        <p:txBody>
          <a:bodyPr/>
          <a:lstStyle/>
          <a:p>
            <a:r>
              <a:rPr lang="en-US" smtClean="0"/>
              <a:t>CAMH 2012,             City Wide ED Orientation, June 2015</a:t>
            </a:r>
            <a:endParaRPr lang="en-US"/>
          </a:p>
        </p:txBody>
      </p:sp>
    </p:spTree>
    <p:extLst>
      <p:ext uri="{BB962C8B-B14F-4D97-AF65-F5344CB8AC3E}">
        <p14:creationId xmlns:p14="http://schemas.microsoft.com/office/powerpoint/2010/main" val="1526379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1555955" y="762000"/>
            <a:ext cx="3057504" cy="4596130"/>
          </a:xfrm>
          <a:prstGeom prst="rect">
            <a:avLst/>
          </a:prstGeom>
          <a:noFill/>
        </p:spPr>
        <p:txBody>
          <a:bodyPr wrap="none" rtlCol="0">
            <a:spAutoFit/>
          </a:bodyPr>
          <a:lstStyle/>
          <a:p>
            <a:pPr marL="285750" indent="-285750">
              <a:lnSpc>
                <a:spcPct val="150000"/>
              </a:lnSpc>
              <a:buFont typeface="Wingdings" pitchFamily="2" charset="2"/>
              <a:buChar char="Ø"/>
            </a:pPr>
            <a:r>
              <a:rPr lang="en-US" sz="4000" dirty="0" smtClean="0"/>
              <a:t>Antisocial </a:t>
            </a:r>
          </a:p>
          <a:p>
            <a:pPr marL="285750" indent="-285750">
              <a:lnSpc>
                <a:spcPct val="150000"/>
              </a:lnSpc>
              <a:buFont typeface="Wingdings" pitchFamily="2" charset="2"/>
              <a:buChar char="Ø"/>
            </a:pPr>
            <a:r>
              <a:rPr lang="en-US" sz="4000" dirty="0" smtClean="0"/>
              <a:t>Borderline</a:t>
            </a:r>
          </a:p>
          <a:p>
            <a:pPr marL="285750" indent="-285750">
              <a:lnSpc>
                <a:spcPct val="150000"/>
              </a:lnSpc>
              <a:buFont typeface="Wingdings" pitchFamily="2" charset="2"/>
              <a:buChar char="Ø"/>
            </a:pPr>
            <a:r>
              <a:rPr lang="en-US" sz="4000" dirty="0" smtClean="0"/>
              <a:t>Narcissistic</a:t>
            </a:r>
          </a:p>
          <a:p>
            <a:pPr marL="285750" indent="-285750">
              <a:lnSpc>
                <a:spcPct val="150000"/>
              </a:lnSpc>
              <a:buFont typeface="Wingdings" pitchFamily="2" charset="2"/>
              <a:buChar char="Ø"/>
            </a:pPr>
            <a:r>
              <a:rPr lang="en-US" sz="4000" dirty="0" smtClean="0"/>
              <a:t>Histrionic</a:t>
            </a:r>
          </a:p>
          <a:p>
            <a:pPr marL="285750" indent="-285750">
              <a:lnSpc>
                <a:spcPct val="150000"/>
              </a:lnSpc>
              <a:buFont typeface="Wingdings" pitchFamily="2" charset="2"/>
              <a:buChar char="Ø"/>
            </a:pPr>
            <a:endParaRPr lang="en-US" sz="4000" dirty="0"/>
          </a:p>
        </p:txBody>
      </p:sp>
    </p:spTree>
    <p:extLst>
      <p:ext uri="{BB962C8B-B14F-4D97-AF65-F5344CB8AC3E}">
        <p14:creationId xmlns:p14="http://schemas.microsoft.com/office/powerpoint/2010/main" val="10005935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t>Anxiety disorder</a:t>
            </a:r>
            <a:endParaRPr lang="en-US" sz="48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609600" y="1524000"/>
            <a:ext cx="7772400" cy="1815882"/>
          </a:xfrm>
          <a:prstGeom prst="rect">
            <a:avLst/>
          </a:prstGeom>
        </p:spPr>
        <p:txBody>
          <a:bodyPr wrap="square">
            <a:spAutoFit/>
          </a:bodyPr>
          <a:lstStyle/>
          <a:p>
            <a:r>
              <a:rPr lang="en-US" sz="2800" i="1" dirty="0">
                <a:solidFill>
                  <a:srgbClr val="FF0000"/>
                </a:solidFill>
              </a:rPr>
              <a:t>A chronic condition characterized by an excessive and persistent sense of apprehension, with physical symptoms such as sweating, </a:t>
            </a:r>
            <a:r>
              <a:rPr lang="en-US" sz="2800" i="1" dirty="0" smtClean="0">
                <a:solidFill>
                  <a:srgbClr val="FF0000"/>
                </a:solidFill>
              </a:rPr>
              <a:t>palpitations and feelings of stress. </a:t>
            </a:r>
            <a:endParaRPr lang="en-US" sz="2800" i="1"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324" y="3339882"/>
            <a:ext cx="4324676" cy="288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00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NENA Core competencies: mental Health</a:t>
            </a:r>
            <a:endParaRPr lang="en-US"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685800" y="1295400"/>
            <a:ext cx="7162800" cy="2954655"/>
          </a:xfrm>
          <a:prstGeom prst="rect">
            <a:avLst/>
          </a:prstGeom>
        </p:spPr>
        <p:txBody>
          <a:bodyPr wrap="square">
            <a:spAutoFit/>
          </a:bodyPr>
          <a:lstStyle/>
          <a:p>
            <a:endParaRPr lang="en-US" dirty="0"/>
          </a:p>
          <a:p>
            <a:pPr marL="285750" indent="-285750">
              <a:buFont typeface="Wingdings" pitchFamily="2" charset="2"/>
              <a:buChar char="§"/>
            </a:pPr>
            <a:r>
              <a:rPr lang="en-US" sz="2800" dirty="0">
                <a:solidFill>
                  <a:srgbClr val="FF0000"/>
                </a:solidFill>
              </a:rPr>
              <a:t>Recognition</a:t>
            </a:r>
            <a:r>
              <a:rPr lang="en-US" sz="2800" dirty="0"/>
              <a:t> of delirium, dementia, and depression in the geriatric population </a:t>
            </a:r>
          </a:p>
          <a:p>
            <a:pPr marL="285750" indent="-285750">
              <a:buFont typeface="Wingdings" pitchFamily="2" charset="2"/>
              <a:buChar char="§"/>
            </a:pPr>
            <a:r>
              <a:rPr lang="en-US" sz="2800" dirty="0" smtClean="0"/>
              <a:t>Knowledge </a:t>
            </a:r>
            <a:r>
              <a:rPr lang="en-US" sz="2800" dirty="0"/>
              <a:t>and interventions for mood and personality disorders, anxiety and stress disorders, eating disorders, schizophrenia </a:t>
            </a:r>
          </a:p>
          <a:p>
            <a:pPr marL="285750" indent="-285750">
              <a:buFont typeface="Wingdings" pitchFamily="2" charset="2"/>
              <a:buChar char="§"/>
            </a:pPr>
            <a:r>
              <a:rPr lang="en-US" sz="2800" dirty="0" smtClean="0"/>
              <a:t>Knowledge </a:t>
            </a:r>
            <a:r>
              <a:rPr lang="en-US" sz="2800" dirty="0"/>
              <a:t>of suicidal risk assessment </a:t>
            </a:r>
          </a:p>
        </p:txBody>
      </p:sp>
      <p:sp>
        <p:nvSpPr>
          <p:cNvPr id="5" name="TextBox 4"/>
          <p:cNvSpPr txBox="1"/>
          <p:nvPr/>
        </p:nvSpPr>
        <p:spPr>
          <a:xfrm>
            <a:off x="834700" y="6488668"/>
            <a:ext cx="1379930" cy="369332"/>
          </a:xfrm>
          <a:prstGeom prst="rect">
            <a:avLst/>
          </a:prstGeom>
          <a:noFill/>
        </p:spPr>
        <p:txBody>
          <a:bodyPr wrap="none" rtlCol="0">
            <a:spAutoFit/>
          </a:bodyPr>
          <a:lstStyle/>
          <a:p>
            <a:r>
              <a:rPr lang="en-US" dirty="0" smtClean="0"/>
              <a:t>NENA, 2014</a:t>
            </a:r>
            <a:endParaRPr lang="en-US" dirty="0"/>
          </a:p>
        </p:txBody>
      </p:sp>
    </p:spTree>
    <p:extLst>
      <p:ext uri="{BB962C8B-B14F-4D97-AF65-F5344CB8AC3E}">
        <p14:creationId xmlns:p14="http://schemas.microsoft.com/office/powerpoint/2010/main" val="2699793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Anxiety disorder</a:t>
            </a:r>
          </a:p>
        </p:txBody>
      </p:sp>
      <p:sp>
        <p:nvSpPr>
          <p:cNvPr id="5" name="Content Placeholder 4"/>
          <p:cNvSpPr>
            <a:spLocks noGrp="1"/>
          </p:cNvSpPr>
          <p:nvPr>
            <p:ph idx="1"/>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1295400" y="1371600"/>
            <a:ext cx="5302477" cy="3244991"/>
          </a:xfrm>
          <a:prstGeom prst="rect">
            <a:avLst/>
          </a:prstGeom>
          <a:noFill/>
        </p:spPr>
        <p:txBody>
          <a:bodyPr wrap="none" rtlCol="0">
            <a:spAutoFit/>
          </a:bodyPr>
          <a:lstStyle/>
          <a:p>
            <a:pPr marL="457200" indent="-457200">
              <a:lnSpc>
                <a:spcPct val="150000"/>
              </a:lnSpc>
              <a:buFont typeface="Wingdings" pitchFamily="2" charset="2"/>
              <a:buChar char="Ø"/>
            </a:pPr>
            <a:r>
              <a:rPr lang="en-US" sz="2800" dirty="0" smtClean="0"/>
              <a:t>Generalized anxiety disorder</a:t>
            </a:r>
          </a:p>
          <a:p>
            <a:pPr marL="457200" indent="-457200">
              <a:lnSpc>
                <a:spcPct val="150000"/>
              </a:lnSpc>
              <a:buFont typeface="Wingdings" pitchFamily="2" charset="2"/>
              <a:buChar char="Ø"/>
            </a:pPr>
            <a:r>
              <a:rPr lang="en-US" sz="2800" dirty="0" smtClean="0"/>
              <a:t>Obsessive-compulsive disorder</a:t>
            </a:r>
          </a:p>
          <a:p>
            <a:pPr marL="457200" indent="-457200">
              <a:lnSpc>
                <a:spcPct val="150000"/>
              </a:lnSpc>
              <a:buFont typeface="Wingdings" pitchFamily="2" charset="2"/>
              <a:buChar char="Ø"/>
            </a:pPr>
            <a:r>
              <a:rPr lang="en-US" sz="2800" dirty="0" smtClean="0"/>
              <a:t>PTSD</a:t>
            </a:r>
          </a:p>
          <a:p>
            <a:pPr marL="457200" indent="-457200">
              <a:lnSpc>
                <a:spcPct val="150000"/>
              </a:lnSpc>
              <a:buFont typeface="Wingdings" pitchFamily="2" charset="2"/>
              <a:buChar char="Ø"/>
            </a:pPr>
            <a:r>
              <a:rPr lang="en-US" sz="2800" dirty="0" smtClean="0"/>
              <a:t>Panic</a:t>
            </a:r>
          </a:p>
          <a:p>
            <a:pPr marL="457200" indent="-457200">
              <a:lnSpc>
                <a:spcPct val="150000"/>
              </a:lnSpc>
              <a:buFont typeface="Wingdings" pitchFamily="2" charset="2"/>
              <a:buChar char="Ø"/>
            </a:pPr>
            <a:r>
              <a:rPr lang="en-US" sz="2800" dirty="0" smtClean="0"/>
              <a:t>Agoraphobia</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4439" y="2980525"/>
            <a:ext cx="2617561" cy="3066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99963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t>Eating disorders</a:t>
            </a:r>
            <a:endParaRPr lang="en-US" sz="5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304800" y="1447800"/>
            <a:ext cx="8017708" cy="2246769"/>
          </a:xfrm>
          <a:prstGeom prst="rect">
            <a:avLst/>
          </a:prstGeom>
          <a:noFill/>
        </p:spPr>
        <p:txBody>
          <a:bodyPr wrap="none" rtlCol="0">
            <a:spAutoFit/>
          </a:bodyPr>
          <a:lstStyle/>
          <a:p>
            <a:r>
              <a:rPr lang="en-US" sz="2800" i="1" dirty="0" smtClean="0">
                <a:solidFill>
                  <a:srgbClr val="FF0000"/>
                </a:solidFill>
              </a:rPr>
              <a:t>“…all-consuming </a:t>
            </a:r>
            <a:r>
              <a:rPr lang="en-US" sz="2800" i="1" dirty="0">
                <a:solidFill>
                  <a:srgbClr val="FF0000"/>
                </a:solidFill>
              </a:rPr>
              <a:t>preoccupation with calories, </a:t>
            </a:r>
            <a:endParaRPr lang="en-US" sz="2800" i="1" dirty="0" smtClean="0">
              <a:solidFill>
                <a:srgbClr val="FF0000"/>
              </a:solidFill>
            </a:endParaRPr>
          </a:p>
          <a:p>
            <a:r>
              <a:rPr lang="en-US" sz="2800" i="1" dirty="0" smtClean="0">
                <a:solidFill>
                  <a:srgbClr val="FF0000"/>
                </a:solidFill>
              </a:rPr>
              <a:t>grams </a:t>
            </a:r>
            <a:r>
              <a:rPr lang="en-US" sz="2800" i="1" dirty="0">
                <a:solidFill>
                  <a:srgbClr val="FF0000"/>
                </a:solidFill>
              </a:rPr>
              <a:t>of fat, </a:t>
            </a:r>
            <a:r>
              <a:rPr lang="en-US" sz="2800" i="1" dirty="0" smtClean="0">
                <a:solidFill>
                  <a:srgbClr val="FF0000"/>
                </a:solidFill>
              </a:rPr>
              <a:t>exercise </a:t>
            </a:r>
            <a:r>
              <a:rPr lang="en-US" sz="2800" i="1" dirty="0">
                <a:solidFill>
                  <a:srgbClr val="FF0000"/>
                </a:solidFill>
              </a:rPr>
              <a:t>and weight </a:t>
            </a:r>
            <a:r>
              <a:rPr lang="en-US" sz="2800" i="1" dirty="0" smtClean="0">
                <a:solidFill>
                  <a:srgbClr val="FF0000"/>
                </a:solidFill>
              </a:rPr>
              <a:t>allows </a:t>
            </a:r>
            <a:r>
              <a:rPr lang="en-US" sz="2800" i="1" dirty="0">
                <a:solidFill>
                  <a:srgbClr val="FF0000"/>
                </a:solidFill>
              </a:rPr>
              <a:t>them to </a:t>
            </a:r>
            <a:endParaRPr lang="en-US" sz="2800" i="1" dirty="0" smtClean="0">
              <a:solidFill>
                <a:srgbClr val="FF0000"/>
              </a:solidFill>
            </a:endParaRPr>
          </a:p>
          <a:p>
            <a:r>
              <a:rPr lang="en-US" sz="2800" i="1" dirty="0" smtClean="0">
                <a:solidFill>
                  <a:srgbClr val="FF0000"/>
                </a:solidFill>
              </a:rPr>
              <a:t>displace </a:t>
            </a:r>
            <a:r>
              <a:rPr lang="en-US" sz="2800" i="1" dirty="0">
                <a:solidFill>
                  <a:srgbClr val="FF0000"/>
                </a:solidFill>
              </a:rPr>
              <a:t>the painful </a:t>
            </a:r>
            <a:r>
              <a:rPr lang="en-US" sz="2800" i="1" dirty="0" smtClean="0">
                <a:solidFill>
                  <a:srgbClr val="FF0000"/>
                </a:solidFill>
              </a:rPr>
              <a:t>emotions </a:t>
            </a:r>
            <a:r>
              <a:rPr lang="en-US" sz="2800" i="1" dirty="0">
                <a:solidFill>
                  <a:srgbClr val="FF0000"/>
                </a:solidFill>
              </a:rPr>
              <a:t>or situations that are </a:t>
            </a:r>
            <a:endParaRPr lang="en-US" sz="2800" i="1" dirty="0" smtClean="0">
              <a:solidFill>
                <a:srgbClr val="FF0000"/>
              </a:solidFill>
            </a:endParaRPr>
          </a:p>
          <a:p>
            <a:r>
              <a:rPr lang="en-US" sz="2800" i="1" dirty="0" smtClean="0">
                <a:solidFill>
                  <a:srgbClr val="FF0000"/>
                </a:solidFill>
              </a:rPr>
              <a:t>at </a:t>
            </a:r>
            <a:r>
              <a:rPr lang="en-US" sz="2800" i="1" dirty="0">
                <a:solidFill>
                  <a:srgbClr val="FF0000"/>
                </a:solidFill>
              </a:rPr>
              <a:t>the heart </a:t>
            </a:r>
            <a:r>
              <a:rPr lang="en-US" sz="2800" i="1" dirty="0" smtClean="0">
                <a:solidFill>
                  <a:srgbClr val="FF0000"/>
                </a:solidFill>
              </a:rPr>
              <a:t>of </a:t>
            </a:r>
            <a:r>
              <a:rPr lang="en-US" sz="2800" i="1" dirty="0">
                <a:solidFill>
                  <a:srgbClr val="FF0000"/>
                </a:solidFill>
              </a:rPr>
              <a:t>the problem and gives them a false </a:t>
            </a:r>
            <a:endParaRPr lang="en-US" sz="2800" i="1" dirty="0" smtClean="0">
              <a:solidFill>
                <a:srgbClr val="FF0000"/>
              </a:solidFill>
            </a:endParaRPr>
          </a:p>
          <a:p>
            <a:r>
              <a:rPr lang="en-US" sz="2800" i="1" dirty="0" smtClean="0">
                <a:solidFill>
                  <a:srgbClr val="FF0000"/>
                </a:solidFill>
              </a:rPr>
              <a:t>sense </a:t>
            </a:r>
            <a:r>
              <a:rPr lang="en-US" sz="2800" i="1" dirty="0">
                <a:solidFill>
                  <a:srgbClr val="FF0000"/>
                </a:solidFill>
              </a:rPr>
              <a:t>of </a:t>
            </a:r>
            <a:r>
              <a:rPr lang="en-US" sz="2800" i="1" dirty="0" smtClean="0">
                <a:solidFill>
                  <a:srgbClr val="FF0000"/>
                </a:solidFill>
              </a:rPr>
              <a:t>being </a:t>
            </a:r>
            <a:r>
              <a:rPr lang="en-US" sz="2800" i="1" dirty="0">
                <a:solidFill>
                  <a:srgbClr val="FF0000"/>
                </a:solidFill>
              </a:rPr>
              <a:t>in </a:t>
            </a:r>
            <a:r>
              <a:rPr lang="en-US" sz="2800" i="1" dirty="0" smtClean="0">
                <a:solidFill>
                  <a:srgbClr val="FF0000"/>
                </a:solidFill>
              </a:rPr>
              <a:t>control.”</a:t>
            </a:r>
            <a:endParaRPr lang="en-US" sz="2800" i="1" dirty="0">
              <a:solidFill>
                <a:srgbClr val="FF0000"/>
              </a:solidFill>
            </a:endParaRPr>
          </a:p>
        </p:txBody>
      </p:sp>
      <p:sp>
        <p:nvSpPr>
          <p:cNvPr id="5" name="TextBox 4"/>
          <p:cNvSpPr txBox="1"/>
          <p:nvPr/>
        </p:nvSpPr>
        <p:spPr>
          <a:xfrm>
            <a:off x="1436468" y="6581001"/>
            <a:ext cx="903068" cy="276999"/>
          </a:xfrm>
          <a:prstGeom prst="rect">
            <a:avLst/>
          </a:prstGeom>
          <a:noFill/>
        </p:spPr>
        <p:txBody>
          <a:bodyPr wrap="none" rtlCol="0">
            <a:spAutoFit/>
          </a:bodyPr>
          <a:lstStyle/>
          <a:p>
            <a:r>
              <a:rPr lang="en-US" sz="1200" dirty="0" smtClean="0">
                <a:solidFill>
                  <a:schemeClr val="bg1"/>
                </a:solidFill>
              </a:rPr>
              <a:t>CMHA, </a:t>
            </a:r>
            <a:r>
              <a:rPr lang="en-US" sz="1200" dirty="0" err="1" smtClean="0">
                <a:solidFill>
                  <a:schemeClr val="bg1"/>
                </a:solidFill>
              </a:rPr>
              <a:t>n.d.</a:t>
            </a:r>
            <a:endParaRPr lang="en-US" sz="1200"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3731020"/>
            <a:ext cx="2133600" cy="239619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432" y="3721625"/>
            <a:ext cx="3190568" cy="251764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1" y="3989474"/>
            <a:ext cx="3429000" cy="1920240"/>
          </a:xfrm>
          <a:prstGeom prst="rect">
            <a:avLst/>
          </a:prstGeom>
        </p:spPr>
      </p:pic>
    </p:spTree>
    <p:extLst>
      <p:ext uri="{BB962C8B-B14F-4D97-AF65-F5344CB8AC3E}">
        <p14:creationId xmlns:p14="http://schemas.microsoft.com/office/powerpoint/2010/main" val="34503503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Situational crisis</a:t>
            </a:r>
            <a:endParaRPr lang="en-US" sz="48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838200" y="1476472"/>
            <a:ext cx="8001000" cy="1815882"/>
          </a:xfrm>
          <a:prstGeom prst="rect">
            <a:avLst/>
          </a:prstGeom>
        </p:spPr>
        <p:txBody>
          <a:bodyPr wrap="square">
            <a:spAutoFit/>
          </a:bodyPr>
          <a:lstStyle/>
          <a:p>
            <a:r>
              <a:rPr lang="en-US" sz="2800" i="1" dirty="0" smtClean="0">
                <a:solidFill>
                  <a:srgbClr val="FF0000"/>
                </a:solidFill>
              </a:rPr>
              <a:t>“an </a:t>
            </a:r>
            <a:r>
              <a:rPr lang="en-US" sz="2800" i="1" dirty="0">
                <a:solidFill>
                  <a:srgbClr val="FF0000"/>
                </a:solidFill>
              </a:rPr>
              <a:t>unexpected crisis that arises suddenly in response to an external event or a conflict concerning a specific circumstance. The symptoms are transient, and the episode is usually </a:t>
            </a:r>
            <a:r>
              <a:rPr lang="en-US" sz="2800" i="1" dirty="0" smtClean="0">
                <a:solidFill>
                  <a:srgbClr val="FF0000"/>
                </a:solidFill>
              </a:rPr>
              <a:t>brief”. </a:t>
            </a:r>
            <a:endParaRPr lang="en-US" sz="2800" i="1" dirty="0">
              <a:solidFill>
                <a:srgbClr val="FF0000"/>
              </a:solidFill>
            </a:endParaRPr>
          </a:p>
        </p:txBody>
      </p:sp>
      <p:sp>
        <p:nvSpPr>
          <p:cNvPr id="5" name="TextBox 4"/>
          <p:cNvSpPr txBox="1"/>
          <p:nvPr/>
        </p:nvSpPr>
        <p:spPr>
          <a:xfrm>
            <a:off x="1066800" y="6581001"/>
            <a:ext cx="1036566" cy="276999"/>
          </a:xfrm>
          <a:prstGeom prst="rect">
            <a:avLst/>
          </a:prstGeom>
          <a:noFill/>
        </p:spPr>
        <p:txBody>
          <a:bodyPr wrap="none" rtlCol="0">
            <a:spAutoFit/>
          </a:bodyPr>
          <a:lstStyle/>
          <a:p>
            <a:r>
              <a:rPr lang="en-US" sz="1200" dirty="0" smtClean="0">
                <a:solidFill>
                  <a:schemeClr val="bg1"/>
                </a:solidFill>
              </a:rPr>
              <a:t>Mosby, 2009</a:t>
            </a:r>
            <a:endParaRPr lang="en-US" sz="1200" dirty="0">
              <a:solidFill>
                <a:schemeClr val="bg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292354"/>
            <a:ext cx="3251212" cy="283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451704"/>
            <a:ext cx="3765614"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181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Nursing care</a:t>
            </a:r>
            <a:endParaRPr lang="en-US" sz="8000" dirty="0"/>
          </a:p>
        </p:txBody>
      </p:sp>
      <p:sp>
        <p:nvSpPr>
          <p:cNvPr id="5" name="Text Placeholder 4"/>
          <p:cNvSpPr>
            <a:spLocks noGrp="1"/>
          </p:cNvSpPr>
          <p:nvPr>
            <p:ph type="body" idx="1"/>
          </p:nvPr>
        </p:nvSpPr>
        <p:spPr/>
        <p:txBody>
          <a:bodyPr/>
          <a:lstStyle/>
          <a:p>
            <a:r>
              <a:rPr lang="en-US" dirty="0" smtClean="0"/>
              <a:t>Emergency care</a:t>
            </a:r>
            <a:endParaRPr lang="en-US" dirty="0"/>
          </a:p>
        </p:txBody>
      </p:sp>
      <p:sp>
        <p:nvSpPr>
          <p:cNvPr id="4" name="Footer Placeholder 3"/>
          <p:cNvSpPr>
            <a:spLocks noGrp="1"/>
          </p:cNvSpPr>
          <p:nvPr>
            <p:ph type="ftr" sz="quarter" idx="11"/>
          </p:nvPr>
        </p:nvSpPr>
        <p:spPr/>
        <p:txBody>
          <a:bodyPr/>
          <a:lstStyle/>
          <a:p>
            <a:r>
              <a:rPr lang="en-US" smtClean="0"/>
              <a:t>City Wide ED Orientation, June 2015</a:t>
            </a:r>
            <a:endParaRPr lang="en-US"/>
          </a:p>
        </p:txBody>
      </p:sp>
    </p:spTree>
    <p:extLst>
      <p:ext uri="{BB962C8B-B14F-4D97-AF65-F5344CB8AC3E}">
        <p14:creationId xmlns:p14="http://schemas.microsoft.com/office/powerpoint/2010/main" val="26357665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problem with mental illness</a:t>
            </a:r>
            <a:endParaRPr lang="en-US" dirty="0"/>
          </a:p>
        </p:txBody>
      </p:sp>
      <p:sp>
        <p:nvSpPr>
          <p:cNvPr id="2" name="Footer Placeholder 1"/>
          <p:cNvSpPr>
            <a:spLocks noGrp="1"/>
          </p:cNvSpPr>
          <p:nvPr>
            <p:ph type="ftr" sz="quarter" idx="11"/>
          </p:nvPr>
        </p:nvSpPr>
        <p:spPr/>
        <p:txBody>
          <a:bodyPr/>
          <a:lstStyle/>
          <a:p>
            <a:r>
              <a:rPr lang="en-US" smtClean="0"/>
              <a:t>City Wide ED Orientation, June 2015</a:t>
            </a:r>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14563"/>
            <a:ext cx="5105399"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3762375"/>
            <a:ext cx="1914525" cy="239077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746" y="4800599"/>
            <a:ext cx="2647950" cy="172402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1458" y="547687"/>
            <a:ext cx="1743075" cy="261937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857375"/>
            <a:ext cx="2000250" cy="2286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81697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Therapeutic relationship</a:t>
            </a:r>
            <a:endParaRPr lang="en-US" sz="40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496529" y="1066800"/>
            <a:ext cx="7764305" cy="4616648"/>
          </a:xfrm>
          <a:prstGeom prst="rect">
            <a:avLst/>
          </a:prstGeom>
          <a:noFill/>
        </p:spPr>
        <p:txBody>
          <a:bodyPr wrap="none" rtlCol="0">
            <a:spAutoFit/>
          </a:bodyPr>
          <a:lstStyle/>
          <a:p>
            <a:pPr marL="457200" indent="-457200">
              <a:lnSpc>
                <a:spcPct val="150000"/>
              </a:lnSpc>
              <a:buFont typeface="Wingdings" pitchFamily="2" charset="2"/>
              <a:buChar char="Ø"/>
            </a:pPr>
            <a:r>
              <a:rPr lang="en-US" sz="2800" dirty="0" smtClean="0"/>
              <a:t>Judgment-free</a:t>
            </a:r>
          </a:p>
          <a:p>
            <a:pPr marL="457200" indent="-457200">
              <a:lnSpc>
                <a:spcPct val="150000"/>
              </a:lnSpc>
              <a:buFont typeface="Wingdings" pitchFamily="2" charset="2"/>
              <a:buChar char="Ø"/>
            </a:pPr>
            <a:r>
              <a:rPr lang="en-US" sz="2800" dirty="0" smtClean="0"/>
              <a:t>Listen</a:t>
            </a:r>
          </a:p>
          <a:p>
            <a:pPr marL="457200" indent="-457200">
              <a:lnSpc>
                <a:spcPct val="150000"/>
              </a:lnSpc>
              <a:buFont typeface="Wingdings" pitchFamily="2" charset="2"/>
              <a:buChar char="Ø"/>
            </a:pPr>
            <a:r>
              <a:rPr lang="en-US" sz="2800" dirty="0" smtClean="0"/>
              <a:t>Private environment</a:t>
            </a:r>
          </a:p>
          <a:p>
            <a:pPr marL="457200" indent="-457200">
              <a:lnSpc>
                <a:spcPct val="150000"/>
              </a:lnSpc>
              <a:buFont typeface="Wingdings" pitchFamily="2" charset="2"/>
              <a:buChar char="Ø"/>
            </a:pPr>
            <a:r>
              <a:rPr lang="en-US" sz="2800" dirty="0" smtClean="0"/>
              <a:t>Role model desired behaviours (i.e. calm voice)</a:t>
            </a:r>
          </a:p>
          <a:p>
            <a:pPr marL="457200" indent="-457200">
              <a:lnSpc>
                <a:spcPct val="150000"/>
              </a:lnSpc>
              <a:buFont typeface="Wingdings" pitchFamily="2" charset="2"/>
              <a:buChar char="Ø"/>
            </a:pPr>
            <a:r>
              <a:rPr lang="en-US" sz="2800" dirty="0" smtClean="0"/>
              <a:t>Help patient see his/her strengths</a:t>
            </a:r>
          </a:p>
          <a:p>
            <a:pPr marL="457200" indent="-457200">
              <a:lnSpc>
                <a:spcPct val="150000"/>
              </a:lnSpc>
              <a:buFont typeface="Wingdings" pitchFamily="2" charset="2"/>
              <a:buChar char="Ø"/>
            </a:pPr>
            <a:r>
              <a:rPr lang="en-US" sz="2800" dirty="0" smtClean="0"/>
              <a:t>Develop trust </a:t>
            </a:r>
          </a:p>
          <a:p>
            <a:pPr marL="457200" indent="-457200">
              <a:lnSpc>
                <a:spcPct val="150000"/>
              </a:lnSpc>
              <a:buFont typeface="Wingdings" pitchFamily="2" charset="2"/>
              <a:buChar char="Ø"/>
            </a:pPr>
            <a:endParaRPr lang="en-US" sz="2800" dirty="0"/>
          </a:p>
        </p:txBody>
      </p:sp>
    </p:spTree>
    <p:extLst>
      <p:ext uri="{BB962C8B-B14F-4D97-AF65-F5344CB8AC3E}">
        <p14:creationId xmlns:p14="http://schemas.microsoft.com/office/powerpoint/2010/main" val="6345518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What must you do?</a:t>
            </a:r>
            <a:endParaRPr lang="en-US" sz="4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457200" y="1523999"/>
            <a:ext cx="7369966" cy="3970318"/>
          </a:xfrm>
          <a:prstGeom prst="rect">
            <a:avLst/>
          </a:prstGeom>
          <a:noFill/>
        </p:spPr>
        <p:txBody>
          <a:bodyPr wrap="none" rtlCol="0">
            <a:spAutoFit/>
          </a:bodyPr>
          <a:lstStyle/>
          <a:p>
            <a:pPr marL="457200" indent="-457200">
              <a:lnSpc>
                <a:spcPct val="150000"/>
              </a:lnSpc>
              <a:buFont typeface="Wingdings" pitchFamily="2" charset="2"/>
              <a:buChar char="Ø"/>
            </a:pPr>
            <a:r>
              <a:rPr lang="en-US" sz="2800" dirty="0" smtClean="0"/>
              <a:t>Ensure safety for all</a:t>
            </a:r>
          </a:p>
          <a:p>
            <a:pPr marL="457200" indent="-457200">
              <a:lnSpc>
                <a:spcPct val="150000"/>
              </a:lnSpc>
              <a:buFont typeface="Wingdings" pitchFamily="2" charset="2"/>
              <a:buChar char="Ø"/>
            </a:pPr>
            <a:r>
              <a:rPr lang="en-US" sz="2800" dirty="0" smtClean="0"/>
              <a:t>Monitor </a:t>
            </a:r>
            <a:r>
              <a:rPr lang="en-US" sz="2800" u="sng" dirty="0" smtClean="0"/>
              <a:t>at least </a:t>
            </a:r>
            <a:r>
              <a:rPr lang="en-US" sz="2800" dirty="0" smtClean="0"/>
              <a:t>q1hr; more often if unstable</a:t>
            </a:r>
          </a:p>
          <a:p>
            <a:pPr marL="457200" indent="-457200">
              <a:lnSpc>
                <a:spcPct val="150000"/>
              </a:lnSpc>
              <a:buFont typeface="Wingdings" pitchFamily="2" charset="2"/>
              <a:buChar char="Ø"/>
            </a:pPr>
            <a:r>
              <a:rPr lang="en-US" sz="2800" dirty="0" smtClean="0"/>
              <a:t>Don’t assume MH is the reason </a:t>
            </a:r>
            <a:r>
              <a:rPr lang="en-US" sz="2800" smtClean="0"/>
              <a:t>for </a:t>
            </a:r>
            <a:r>
              <a:rPr lang="en-US" sz="2800" smtClean="0"/>
              <a:t>visit***</a:t>
            </a:r>
            <a:endParaRPr lang="en-US" sz="2800" dirty="0" smtClean="0"/>
          </a:p>
          <a:p>
            <a:pPr marL="457200" indent="-457200">
              <a:lnSpc>
                <a:spcPct val="150000"/>
              </a:lnSpc>
              <a:buFont typeface="Wingdings" pitchFamily="2" charset="2"/>
              <a:buChar char="Ø"/>
            </a:pPr>
            <a:r>
              <a:rPr lang="en-US" sz="2800" dirty="0" smtClean="0"/>
              <a:t>Document an assessment at least q shift</a:t>
            </a:r>
          </a:p>
          <a:p>
            <a:pPr marL="457200" indent="-457200">
              <a:lnSpc>
                <a:spcPct val="150000"/>
              </a:lnSpc>
              <a:buFont typeface="Wingdings" pitchFamily="2" charset="2"/>
              <a:buChar char="Ø"/>
            </a:pPr>
            <a:r>
              <a:rPr lang="en-US" sz="2800" dirty="0" smtClean="0"/>
              <a:t>Treat your patient like you want to be treated</a:t>
            </a:r>
          </a:p>
          <a:p>
            <a:pPr marL="457200" indent="-457200">
              <a:lnSpc>
                <a:spcPct val="150000"/>
              </a:lnSpc>
              <a:buFont typeface="Wingdings" pitchFamily="2" charset="2"/>
              <a:buChar char="Ø"/>
            </a:pPr>
            <a:endParaRPr lang="en-US" sz="2800" dirty="0"/>
          </a:p>
        </p:txBody>
      </p:sp>
    </p:spTree>
    <p:extLst>
      <p:ext uri="{BB962C8B-B14F-4D97-AF65-F5344CB8AC3E}">
        <p14:creationId xmlns:p14="http://schemas.microsoft.com/office/powerpoint/2010/main" val="9283368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References</a:t>
            </a:r>
            <a:endParaRPr lang="en-US" sz="4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76200" y="1219200"/>
            <a:ext cx="8620245" cy="4524315"/>
          </a:xfrm>
          <a:prstGeom prst="rect">
            <a:avLst/>
          </a:prstGeom>
          <a:noFill/>
        </p:spPr>
        <p:txBody>
          <a:bodyPr wrap="none" rtlCol="0">
            <a:spAutoFit/>
          </a:bodyPr>
          <a:lstStyle/>
          <a:p>
            <a:r>
              <a:rPr lang="en-US" sz="1600" dirty="0" smtClean="0"/>
              <a:t>Boyer, E. (2014). Serotonin Syndrome. </a:t>
            </a:r>
            <a:r>
              <a:rPr lang="en-US" sz="1600" i="1" dirty="0" err="1" smtClean="0"/>
              <a:t>UpToDate</a:t>
            </a:r>
            <a:r>
              <a:rPr lang="en-US" sz="1600" i="1" dirty="0" smtClean="0"/>
              <a:t>. </a:t>
            </a:r>
            <a:r>
              <a:rPr lang="en-US" sz="1600" dirty="0" smtClean="0"/>
              <a:t>Retrieved April 29, 2015 from</a:t>
            </a:r>
          </a:p>
          <a:p>
            <a:r>
              <a:rPr lang="en-US" sz="1600" dirty="0"/>
              <a:t>     http://</a:t>
            </a:r>
            <a:r>
              <a:rPr lang="en-US" sz="1600" dirty="0" smtClean="0"/>
              <a:t>www.uptodate.com/contents/serotonin-syndrome</a:t>
            </a:r>
          </a:p>
          <a:p>
            <a:endParaRPr lang="en-US" sz="1600" dirty="0" smtClean="0"/>
          </a:p>
          <a:p>
            <a:r>
              <a:rPr lang="en-US" sz="1600" dirty="0" smtClean="0"/>
              <a:t>Canadian Mental Health Association (</a:t>
            </a:r>
            <a:r>
              <a:rPr lang="en-US" sz="1600" dirty="0" err="1" smtClean="0"/>
              <a:t>n.d.</a:t>
            </a:r>
            <a:r>
              <a:rPr lang="en-US" sz="1600" dirty="0" smtClean="0"/>
              <a:t>). </a:t>
            </a:r>
            <a:r>
              <a:rPr lang="en-US" sz="1600" i="1" dirty="0" smtClean="0"/>
              <a:t>Eating Disorders. </a:t>
            </a:r>
            <a:r>
              <a:rPr lang="en-US" sz="1600" dirty="0" smtClean="0"/>
              <a:t>Retrieved April 30, 2015 from</a:t>
            </a:r>
          </a:p>
          <a:p>
            <a:r>
              <a:rPr lang="en-US" sz="1600" dirty="0"/>
              <a:t>    https://www.cmha.ca/mental-health/understanding-mental-illness/eating-disorders/ </a:t>
            </a:r>
            <a:endParaRPr lang="en-US" sz="1600" dirty="0" smtClean="0"/>
          </a:p>
          <a:p>
            <a:endParaRPr lang="en-US" sz="1600" dirty="0"/>
          </a:p>
          <a:p>
            <a:r>
              <a:rPr lang="en-US" sz="1600" dirty="0" smtClean="0"/>
              <a:t>Canadian Mental Health Association (2013).  </a:t>
            </a:r>
            <a:r>
              <a:rPr lang="en-US" sz="1600" i="1" dirty="0" smtClean="0"/>
              <a:t>Psychosis. </a:t>
            </a:r>
            <a:r>
              <a:rPr lang="en-US" sz="1600" dirty="0" smtClean="0"/>
              <a:t> Retrieved Jan. 20, 2014 from</a:t>
            </a:r>
          </a:p>
          <a:p>
            <a:r>
              <a:rPr lang="en-US" sz="1600" dirty="0"/>
              <a:t>     http://www.cmha.ca/mental-health/understanding-mental-illness/psychosis</a:t>
            </a:r>
            <a:r>
              <a:rPr lang="en-US" sz="1600" dirty="0" smtClean="0"/>
              <a:t>/</a:t>
            </a:r>
          </a:p>
          <a:p>
            <a:endParaRPr lang="en-US" sz="1600" dirty="0" smtClean="0"/>
          </a:p>
          <a:p>
            <a:r>
              <a:rPr lang="en-US" sz="1600" dirty="0" smtClean="0"/>
              <a:t>Canadian Mental Health Association (2015). </a:t>
            </a:r>
            <a:r>
              <a:rPr lang="en-US" sz="1600" i="1" dirty="0" smtClean="0"/>
              <a:t>Personality Disorders. </a:t>
            </a:r>
            <a:r>
              <a:rPr lang="en-US" sz="1600" dirty="0" smtClean="0"/>
              <a:t>Retrieved April 29, 2015 from</a:t>
            </a:r>
          </a:p>
          <a:p>
            <a:r>
              <a:rPr lang="en-US" sz="1600" dirty="0"/>
              <a:t>    https://edmonton.cmha.ca/mental-health/understanding-mental-illness/personality-disorders</a:t>
            </a:r>
            <a:r>
              <a:rPr lang="en-US" sz="1600" dirty="0" smtClean="0"/>
              <a:t>/</a:t>
            </a:r>
          </a:p>
          <a:p>
            <a:r>
              <a:rPr lang="en-US" sz="1600" dirty="0" smtClean="0"/>
              <a:t> </a:t>
            </a:r>
          </a:p>
          <a:p>
            <a:r>
              <a:rPr lang="en-US" sz="1600" dirty="0" smtClean="0"/>
              <a:t>Centre for Addiction and Mental Health (2012).  </a:t>
            </a:r>
            <a:r>
              <a:rPr lang="en-US" sz="1600" i="1" dirty="0" smtClean="0"/>
              <a:t>What is Psychosis? </a:t>
            </a:r>
            <a:r>
              <a:rPr lang="en-US" sz="1600" dirty="0" smtClean="0"/>
              <a:t> Retrieved Jan. 20, 2014</a:t>
            </a:r>
          </a:p>
          <a:p>
            <a:r>
              <a:rPr lang="en-US" sz="1600" dirty="0"/>
              <a:t>     from http://www.camh.ca/en/hospital/health_information/a_z_mental_health_and</a:t>
            </a:r>
            <a:r>
              <a:rPr lang="en-US" sz="1600" dirty="0" smtClean="0"/>
              <a:t>_</a:t>
            </a:r>
          </a:p>
          <a:p>
            <a:r>
              <a:rPr lang="en-US" sz="1600" dirty="0"/>
              <a:t> </a:t>
            </a:r>
            <a:r>
              <a:rPr lang="en-US" sz="1600" dirty="0" smtClean="0"/>
              <a:t>    </a:t>
            </a:r>
            <a:r>
              <a:rPr lang="en-US" sz="1600" dirty="0" err="1" smtClean="0"/>
              <a:t>addiction_information</a:t>
            </a:r>
            <a:r>
              <a:rPr lang="en-US" sz="1600" dirty="0" smtClean="0"/>
              <a:t>/psychosis/Pages/Psychosis.aspx</a:t>
            </a:r>
          </a:p>
          <a:p>
            <a:endParaRPr lang="en-US" sz="1600" dirty="0" smtClean="0"/>
          </a:p>
          <a:p>
            <a:endParaRPr lang="en-US" sz="1600" dirty="0" smtClean="0"/>
          </a:p>
          <a:p>
            <a:r>
              <a:rPr lang="en-US" sz="1600" dirty="0"/>
              <a:t> </a:t>
            </a:r>
            <a:r>
              <a:rPr lang="en-US" sz="1600" dirty="0" smtClean="0"/>
              <a:t>    </a:t>
            </a:r>
            <a:endParaRPr lang="en-US" sz="1600" dirty="0"/>
          </a:p>
        </p:txBody>
      </p:sp>
    </p:spTree>
    <p:extLst>
      <p:ext uri="{BB962C8B-B14F-4D97-AF65-F5344CB8AC3E}">
        <p14:creationId xmlns:p14="http://schemas.microsoft.com/office/powerpoint/2010/main" val="12709594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2" name="Footer Placeholder 1"/>
          <p:cNvSpPr>
            <a:spLocks noGrp="1"/>
          </p:cNvSpPr>
          <p:nvPr>
            <p:ph type="ftr" sz="quarter" idx="11"/>
          </p:nvPr>
        </p:nvSpPr>
        <p:spPr/>
        <p:txBody>
          <a:bodyPr/>
          <a:lstStyle/>
          <a:p>
            <a:r>
              <a:rPr lang="en-US" smtClean="0"/>
              <a:t>City Wide ED Orientation, June 2015</a:t>
            </a:r>
            <a:endParaRPr lang="en-US"/>
          </a:p>
        </p:txBody>
      </p:sp>
      <p:sp>
        <p:nvSpPr>
          <p:cNvPr id="3" name="Rectangle 2"/>
          <p:cNvSpPr/>
          <p:nvPr/>
        </p:nvSpPr>
        <p:spPr>
          <a:xfrm>
            <a:off x="76200" y="1066800"/>
            <a:ext cx="8763000" cy="3539430"/>
          </a:xfrm>
          <a:prstGeom prst="rect">
            <a:avLst/>
          </a:prstGeom>
        </p:spPr>
        <p:txBody>
          <a:bodyPr wrap="square">
            <a:spAutoFit/>
          </a:bodyPr>
          <a:lstStyle/>
          <a:p>
            <a:r>
              <a:rPr lang="en-US" sz="1600" dirty="0"/>
              <a:t>Encyclopedia of Mental Disorders (2014).  </a:t>
            </a:r>
            <a:r>
              <a:rPr lang="en-US" sz="1600" i="1" dirty="0"/>
              <a:t>Crisis Intervention: Definition. </a:t>
            </a:r>
            <a:r>
              <a:rPr lang="en-US" sz="1600" dirty="0"/>
              <a:t> Retrieved</a:t>
            </a:r>
          </a:p>
          <a:p>
            <a:r>
              <a:rPr lang="en-US" sz="1600" dirty="0"/>
              <a:t>     January 16, 2014 from http://</a:t>
            </a:r>
            <a:r>
              <a:rPr lang="en-US" sz="1600" dirty="0" smtClean="0"/>
              <a:t>www.minddisorders.com/Br-Del/Crisis-intervention.html</a:t>
            </a:r>
          </a:p>
          <a:p>
            <a:endParaRPr lang="en-US" sz="1600" dirty="0"/>
          </a:p>
          <a:p>
            <a:r>
              <a:rPr lang="en-US" sz="1600" dirty="0"/>
              <a:t>Gagnon, L. (2010). </a:t>
            </a:r>
            <a:r>
              <a:rPr lang="en-US" sz="1600" i="1" dirty="0"/>
              <a:t>Behavioral Health Emergencies. </a:t>
            </a:r>
            <a:r>
              <a:rPr lang="en-US" sz="1600" dirty="0"/>
              <a:t>Sheehy’s</a:t>
            </a:r>
            <a:r>
              <a:rPr lang="en-US" sz="1600" i="1" dirty="0"/>
              <a:t> </a:t>
            </a:r>
            <a:r>
              <a:rPr lang="en-US" sz="1600" dirty="0"/>
              <a:t>Emergency Nursing Principles </a:t>
            </a:r>
          </a:p>
          <a:p>
            <a:r>
              <a:rPr lang="en-US" sz="1600" dirty="0"/>
              <a:t>     and Practice, 6</a:t>
            </a:r>
            <a:r>
              <a:rPr lang="en-US" sz="1600" baseline="30000" dirty="0"/>
              <a:t>th</a:t>
            </a:r>
            <a:r>
              <a:rPr lang="en-US" sz="1600" dirty="0"/>
              <a:t> ed. Missouri: Mosby Elsevier</a:t>
            </a:r>
          </a:p>
          <a:p>
            <a:endParaRPr lang="en-US" sz="1600" dirty="0"/>
          </a:p>
          <a:p>
            <a:r>
              <a:rPr lang="en-US" sz="1600" dirty="0" smtClean="0"/>
              <a:t>Mood </a:t>
            </a:r>
            <a:r>
              <a:rPr lang="en-US" sz="1600" dirty="0"/>
              <a:t>Disorders Society of Canada. (2013). </a:t>
            </a:r>
            <a:r>
              <a:rPr lang="en-US" sz="1600" i="1" dirty="0"/>
              <a:t>What is Depression? </a:t>
            </a:r>
            <a:r>
              <a:rPr lang="en-US" sz="1600" dirty="0"/>
              <a:t>Retrieved April 29,</a:t>
            </a:r>
          </a:p>
          <a:p>
            <a:r>
              <a:rPr lang="en-US" sz="1600" dirty="0"/>
              <a:t>     2015 from http://</a:t>
            </a:r>
            <a:r>
              <a:rPr lang="en-US" sz="1600" dirty="0" smtClean="0"/>
              <a:t>www.mooddisorderscanada.ca </a:t>
            </a:r>
          </a:p>
          <a:p>
            <a:r>
              <a:rPr lang="en-US" sz="1600" dirty="0"/>
              <a:t> </a:t>
            </a:r>
            <a:r>
              <a:rPr lang="en-US" sz="1600" dirty="0" smtClean="0"/>
              <a:t>    /documents/Publications/DepressEngMaster_v18_Nov_2013.pdf?utm_source= </a:t>
            </a:r>
          </a:p>
          <a:p>
            <a:r>
              <a:rPr lang="en-US" sz="1600" dirty="0"/>
              <a:t> </a:t>
            </a:r>
            <a:r>
              <a:rPr lang="en-US" sz="1600" dirty="0" smtClean="0"/>
              <a:t>    </a:t>
            </a:r>
            <a:r>
              <a:rPr lang="en-US" sz="1600" dirty="0" err="1" smtClean="0"/>
              <a:t>Google&amp;utm_medium</a:t>
            </a:r>
            <a:r>
              <a:rPr lang="en-US" sz="1600" dirty="0" smtClean="0"/>
              <a:t>=</a:t>
            </a:r>
            <a:r>
              <a:rPr lang="en-US" sz="1600" dirty="0" err="1" smtClean="0"/>
              <a:t>cpc&amp;utm_content</a:t>
            </a:r>
            <a:r>
              <a:rPr lang="en-US" sz="1600" dirty="0" smtClean="0"/>
              <a:t>=</a:t>
            </a:r>
            <a:r>
              <a:rPr lang="en-US" sz="1600" dirty="0" err="1" smtClean="0"/>
              <a:t>DepressionFacts&amp;utm_campaign</a:t>
            </a:r>
            <a:r>
              <a:rPr lang="en-US" sz="1600" dirty="0" smtClean="0"/>
              <a:t>= </a:t>
            </a:r>
          </a:p>
          <a:p>
            <a:r>
              <a:rPr lang="en-US" sz="1600" dirty="0"/>
              <a:t> </a:t>
            </a:r>
            <a:r>
              <a:rPr lang="en-US" sz="1600" dirty="0" smtClean="0"/>
              <a:t>    </a:t>
            </a:r>
            <a:r>
              <a:rPr lang="en-US" sz="1600" dirty="0" err="1" smtClean="0"/>
              <a:t>Depression&amp;gclid</a:t>
            </a:r>
            <a:r>
              <a:rPr lang="en-US" sz="1600" dirty="0" smtClean="0"/>
              <a:t>=CMT4waj_m8UCFREoaQod5KMAFA</a:t>
            </a:r>
            <a:endParaRPr lang="en-US" sz="1600" dirty="0"/>
          </a:p>
          <a:p>
            <a:endParaRPr lang="en-US" sz="1600" dirty="0"/>
          </a:p>
          <a:p>
            <a:r>
              <a:rPr lang="en-US" sz="1600" dirty="0"/>
              <a:t>Mosby's Medical Dictionary, 8th edition. © 2009, </a:t>
            </a:r>
            <a:r>
              <a:rPr lang="en-US" sz="1600" dirty="0" smtClean="0"/>
              <a:t>Elsevier</a:t>
            </a:r>
          </a:p>
          <a:p>
            <a:endParaRPr lang="en-US" sz="1600" dirty="0"/>
          </a:p>
        </p:txBody>
      </p:sp>
    </p:spTree>
    <p:extLst>
      <p:ext uri="{BB962C8B-B14F-4D97-AF65-F5344CB8AC3E}">
        <p14:creationId xmlns:p14="http://schemas.microsoft.com/office/powerpoint/2010/main" val="37317001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references</a:t>
            </a:r>
            <a:endParaRPr lang="en-US" dirty="0"/>
          </a:p>
        </p:txBody>
      </p:sp>
      <p:sp>
        <p:nvSpPr>
          <p:cNvPr id="2" name="Footer Placeholder 1"/>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381000" y="914400"/>
            <a:ext cx="7448386" cy="3416320"/>
          </a:xfrm>
          <a:prstGeom prst="rect">
            <a:avLst/>
          </a:prstGeom>
          <a:noFill/>
        </p:spPr>
        <p:txBody>
          <a:bodyPr wrap="none" rtlCol="0">
            <a:spAutoFit/>
          </a:bodyPr>
          <a:lstStyle/>
          <a:p>
            <a:r>
              <a:rPr lang="en-US" sz="1600" dirty="0"/>
              <a:t>National Emergency Nurses Association (2014). </a:t>
            </a:r>
            <a:r>
              <a:rPr lang="en-US" sz="1600" i="1" dirty="0"/>
              <a:t>Standards and Practices: </a:t>
            </a:r>
          </a:p>
          <a:p>
            <a:r>
              <a:rPr lang="en-US" sz="1600" i="1" dirty="0"/>
              <a:t>     Emergency Nurses Core Competencies. </a:t>
            </a:r>
            <a:r>
              <a:rPr lang="en-US" sz="1600" dirty="0"/>
              <a:t>Retrieved April 29, 2015 from</a:t>
            </a:r>
          </a:p>
          <a:p>
            <a:r>
              <a:rPr lang="en-US" sz="1600" dirty="0"/>
              <a:t>     http://nena.ca/w/wp-content/uploads/2014/11/NENA-Core-Competencies.pdf</a:t>
            </a:r>
          </a:p>
          <a:p>
            <a:r>
              <a:rPr lang="en-US" sz="1600" dirty="0"/>
              <a:t/>
            </a:r>
            <a:br>
              <a:rPr lang="en-US" sz="1600" dirty="0"/>
            </a:br>
            <a:r>
              <a:rPr lang="en-US" sz="1600" dirty="0"/>
              <a:t>National Organization for Rare Disorders. (2015). </a:t>
            </a:r>
            <a:r>
              <a:rPr lang="en-US" sz="1600" i="1" dirty="0"/>
              <a:t>Neuroleptic Malignant Syndrome. </a:t>
            </a:r>
          </a:p>
          <a:p>
            <a:r>
              <a:rPr lang="en-US" sz="1600" i="1" dirty="0"/>
              <a:t>     </a:t>
            </a:r>
            <a:r>
              <a:rPr lang="en-US" sz="1600" dirty="0"/>
              <a:t>Retrieved April 29, 2015 from https://www.rarediseases.org/rare-disease-</a:t>
            </a:r>
          </a:p>
          <a:p>
            <a:r>
              <a:rPr lang="en-US" sz="1600" dirty="0"/>
              <a:t>     </a:t>
            </a:r>
            <a:r>
              <a:rPr lang="en-US" sz="1600" dirty="0" smtClean="0"/>
              <a:t>information/rare-diseases/</a:t>
            </a:r>
            <a:r>
              <a:rPr lang="en-US" sz="1600" dirty="0" err="1" smtClean="0"/>
              <a:t>byID</a:t>
            </a:r>
            <a:r>
              <a:rPr lang="en-US" sz="1600" dirty="0" smtClean="0"/>
              <a:t>/763/</a:t>
            </a:r>
            <a:r>
              <a:rPr lang="en-US" sz="1600" dirty="0" err="1" smtClean="0"/>
              <a:t>viewAbstract</a:t>
            </a:r>
            <a:endParaRPr lang="en-US" sz="1600" dirty="0" smtClean="0"/>
          </a:p>
          <a:p>
            <a:endParaRPr lang="en-US" sz="1600" dirty="0"/>
          </a:p>
          <a:p>
            <a:r>
              <a:rPr lang="en-US" sz="1600" dirty="0"/>
              <a:t>Perlman CM, Neufeld E, Martin L, Goy M, &amp; </a:t>
            </a:r>
            <a:r>
              <a:rPr lang="en-US" sz="1600" dirty="0" err="1"/>
              <a:t>Hirdes</a:t>
            </a:r>
            <a:r>
              <a:rPr lang="en-US" sz="1600" dirty="0"/>
              <a:t> JP (2011). </a:t>
            </a:r>
            <a:r>
              <a:rPr lang="en-US" sz="1600" i="1" dirty="0"/>
              <a:t>Suicide Risk  </a:t>
            </a:r>
          </a:p>
          <a:p>
            <a:r>
              <a:rPr lang="en-US" sz="1600" i="1" dirty="0"/>
              <a:t>     Assessment Inventory: A Resource Guide for Canadian Health care </a:t>
            </a:r>
          </a:p>
          <a:p>
            <a:r>
              <a:rPr lang="en-US" sz="1600" i="1" dirty="0"/>
              <a:t>     Organizations</a:t>
            </a:r>
            <a:r>
              <a:rPr lang="en-US" sz="1600" dirty="0"/>
              <a:t>. Toronto, ON: Ontario Hospital Association and Canadian </a:t>
            </a:r>
          </a:p>
          <a:p>
            <a:r>
              <a:rPr lang="en-US" sz="1600" dirty="0"/>
              <a:t>     Patient Safety Institute </a:t>
            </a:r>
          </a:p>
          <a:p>
            <a:endParaRPr lang="en-US" sz="1600" dirty="0"/>
          </a:p>
        </p:txBody>
      </p:sp>
    </p:spTree>
    <p:extLst>
      <p:ext uri="{BB962C8B-B14F-4D97-AF65-F5344CB8AC3E}">
        <p14:creationId xmlns:p14="http://schemas.microsoft.com/office/powerpoint/2010/main" val="1287997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Nena</a:t>
            </a:r>
            <a:r>
              <a:rPr lang="en-US" dirty="0" smtClean="0"/>
              <a:t> core competencies: Psychosocial</a:t>
            </a:r>
            <a:endParaRPr lang="en-US"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685800" y="1166843"/>
            <a:ext cx="7848600" cy="3816429"/>
          </a:xfrm>
          <a:prstGeom prst="rect">
            <a:avLst/>
          </a:prstGeom>
        </p:spPr>
        <p:txBody>
          <a:bodyPr wrap="square">
            <a:spAutoFit/>
          </a:bodyPr>
          <a:lstStyle/>
          <a:p>
            <a:endParaRPr lang="en-US" dirty="0"/>
          </a:p>
          <a:p>
            <a:pPr marL="285750" indent="-285750">
              <a:buFont typeface="Wingdings" pitchFamily="2" charset="2"/>
              <a:buChar char="§"/>
            </a:pPr>
            <a:r>
              <a:rPr lang="en-US" sz="2800" dirty="0"/>
              <a:t>Provides </a:t>
            </a:r>
            <a:r>
              <a:rPr lang="en-US" sz="2800" dirty="0">
                <a:solidFill>
                  <a:srgbClr val="FF0000"/>
                </a:solidFill>
              </a:rPr>
              <a:t>effective and timely communication </a:t>
            </a:r>
            <a:r>
              <a:rPr lang="en-US" sz="2800" dirty="0"/>
              <a:t>to the patient and significant others </a:t>
            </a:r>
          </a:p>
          <a:p>
            <a:pPr marL="285750" indent="-285750">
              <a:buFont typeface="Wingdings" pitchFamily="2" charset="2"/>
              <a:buChar char="§"/>
            </a:pPr>
            <a:r>
              <a:rPr lang="en-US" sz="2800" dirty="0" smtClean="0"/>
              <a:t>Ensures </a:t>
            </a:r>
            <a:r>
              <a:rPr lang="en-US" sz="2800" dirty="0"/>
              <a:t>environment that </a:t>
            </a:r>
            <a:r>
              <a:rPr lang="en-US" sz="2800" dirty="0">
                <a:solidFill>
                  <a:srgbClr val="FF0000"/>
                </a:solidFill>
              </a:rPr>
              <a:t>promotes privacy and support </a:t>
            </a:r>
          </a:p>
          <a:p>
            <a:pPr marL="285750" indent="-285750">
              <a:buFont typeface="Wingdings" pitchFamily="2" charset="2"/>
              <a:buChar char="§"/>
            </a:pPr>
            <a:r>
              <a:rPr lang="en-US" sz="2800" dirty="0" smtClean="0"/>
              <a:t>Knowledge </a:t>
            </a:r>
            <a:r>
              <a:rPr lang="en-US" sz="2800" dirty="0"/>
              <a:t>of crisis intervention as it relates to the patient, family and significant others </a:t>
            </a:r>
          </a:p>
          <a:p>
            <a:pPr marL="285750" indent="-285750">
              <a:buFont typeface="Wingdings" pitchFamily="2" charset="2"/>
              <a:buChar char="§"/>
            </a:pPr>
            <a:r>
              <a:rPr lang="en-US" sz="2800" dirty="0" smtClean="0"/>
              <a:t>Provision </a:t>
            </a:r>
            <a:r>
              <a:rPr lang="en-US" sz="2800" dirty="0"/>
              <a:t>of reassurance, acceptance and encouragement during times of stress </a:t>
            </a:r>
          </a:p>
        </p:txBody>
      </p:sp>
      <p:sp>
        <p:nvSpPr>
          <p:cNvPr id="5" name="TextBox 4"/>
          <p:cNvSpPr txBox="1"/>
          <p:nvPr/>
        </p:nvSpPr>
        <p:spPr>
          <a:xfrm>
            <a:off x="1219200" y="6488668"/>
            <a:ext cx="1379930" cy="369332"/>
          </a:xfrm>
          <a:prstGeom prst="rect">
            <a:avLst/>
          </a:prstGeom>
          <a:noFill/>
        </p:spPr>
        <p:txBody>
          <a:bodyPr wrap="none" rtlCol="0">
            <a:spAutoFit/>
          </a:bodyPr>
          <a:lstStyle/>
          <a:p>
            <a:r>
              <a:rPr lang="en-US" dirty="0" smtClean="0"/>
              <a:t>NENA, 2014</a:t>
            </a:r>
            <a:endParaRPr lang="en-US" dirty="0"/>
          </a:p>
        </p:txBody>
      </p:sp>
    </p:spTree>
    <p:extLst>
      <p:ext uri="{BB962C8B-B14F-4D97-AF65-F5344CB8AC3E}">
        <p14:creationId xmlns:p14="http://schemas.microsoft.com/office/powerpoint/2010/main" val="2925017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Nena</a:t>
            </a:r>
            <a:r>
              <a:rPr lang="en-US" dirty="0" smtClean="0"/>
              <a:t> core competencies: psychosocial</a:t>
            </a:r>
            <a:endParaRPr lang="en-US"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685800" y="1218291"/>
            <a:ext cx="7467600" cy="2677656"/>
          </a:xfrm>
          <a:prstGeom prst="rect">
            <a:avLst/>
          </a:prstGeom>
        </p:spPr>
        <p:txBody>
          <a:bodyPr wrap="square">
            <a:spAutoFit/>
          </a:bodyPr>
          <a:lstStyle/>
          <a:p>
            <a:pPr marL="285750" indent="-285750">
              <a:buFont typeface="Wingdings" pitchFamily="2" charset="2"/>
              <a:buChar char="§"/>
            </a:pPr>
            <a:r>
              <a:rPr lang="en-US" sz="2800" dirty="0"/>
              <a:t>Recognition of </a:t>
            </a:r>
            <a:r>
              <a:rPr lang="en-US" sz="2800" dirty="0">
                <a:solidFill>
                  <a:srgbClr val="FF0000"/>
                </a:solidFill>
              </a:rPr>
              <a:t>signs of abuse </a:t>
            </a:r>
            <a:r>
              <a:rPr lang="en-US" sz="2800" dirty="0"/>
              <a:t>in the pediatric/elder/vulnerable patient </a:t>
            </a:r>
          </a:p>
          <a:p>
            <a:pPr marL="285750" indent="-285750">
              <a:buFont typeface="Wingdings" pitchFamily="2" charset="2"/>
              <a:buChar char="§"/>
            </a:pPr>
            <a:r>
              <a:rPr lang="en-US" sz="2800" dirty="0"/>
              <a:t>Recognition and knowledge of intimate partner violence </a:t>
            </a:r>
          </a:p>
          <a:p>
            <a:pPr marL="285750" indent="-285750">
              <a:buFont typeface="Wingdings" pitchFamily="2" charset="2"/>
              <a:buChar char="§"/>
            </a:pPr>
            <a:r>
              <a:rPr lang="en-US" sz="2800" dirty="0"/>
              <a:t>Knowledge of cultural awareness and sensitivity </a:t>
            </a:r>
          </a:p>
        </p:txBody>
      </p:sp>
      <p:sp>
        <p:nvSpPr>
          <p:cNvPr id="5" name="TextBox 4"/>
          <p:cNvSpPr txBox="1"/>
          <p:nvPr/>
        </p:nvSpPr>
        <p:spPr>
          <a:xfrm>
            <a:off x="1143000" y="6477000"/>
            <a:ext cx="1379930" cy="369332"/>
          </a:xfrm>
          <a:prstGeom prst="rect">
            <a:avLst/>
          </a:prstGeom>
          <a:noFill/>
        </p:spPr>
        <p:txBody>
          <a:bodyPr wrap="none" rtlCol="0">
            <a:spAutoFit/>
          </a:bodyPr>
          <a:lstStyle/>
          <a:p>
            <a:r>
              <a:rPr lang="en-US" dirty="0" smtClean="0"/>
              <a:t>NENA, 2014</a:t>
            </a:r>
            <a:endParaRPr lang="en-US" dirty="0"/>
          </a:p>
        </p:txBody>
      </p:sp>
    </p:spTree>
    <p:extLst>
      <p:ext uri="{BB962C8B-B14F-4D97-AF65-F5344CB8AC3E}">
        <p14:creationId xmlns:p14="http://schemas.microsoft.com/office/powerpoint/2010/main" val="116785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52400"/>
            <a:ext cx="7520940" cy="990600"/>
          </a:xfrm>
        </p:spPr>
        <p:txBody>
          <a:bodyPr/>
          <a:lstStyle/>
          <a:p>
            <a:pPr algn="ctr"/>
            <a:r>
              <a:rPr lang="en-US" dirty="0"/>
              <a:t>What Do Mental Health Patients Look Like?</a:t>
            </a:r>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219200"/>
            <a:ext cx="3312289" cy="3685504"/>
          </a:xfrm>
          <a:prstGeom prst="rect">
            <a:avLst/>
          </a:prstGeom>
        </p:spPr>
      </p:pic>
      <p:sp>
        <p:nvSpPr>
          <p:cNvPr id="5" name="TextBox 4"/>
          <p:cNvSpPr txBox="1"/>
          <p:nvPr/>
        </p:nvSpPr>
        <p:spPr>
          <a:xfrm>
            <a:off x="2563660" y="4495800"/>
            <a:ext cx="3962400" cy="523220"/>
          </a:xfrm>
          <a:prstGeom prst="rect">
            <a:avLst/>
          </a:prstGeom>
          <a:solidFill>
            <a:schemeClr val="accent2"/>
          </a:solidFill>
        </p:spPr>
        <p:txBody>
          <a:bodyPr wrap="square" rtlCol="0">
            <a:spAutoFit/>
          </a:bodyPr>
          <a:lstStyle/>
          <a:p>
            <a:pPr algn="ctr"/>
            <a:r>
              <a:rPr lang="en-US" sz="2800" b="1" dirty="0" smtClean="0">
                <a:solidFill>
                  <a:schemeClr val="bg1"/>
                </a:solidFill>
                <a:latin typeface="Arial Black" pitchFamily="34" charset="0"/>
              </a:rPr>
              <a:t>Fiction</a:t>
            </a:r>
            <a:endParaRPr lang="en-US" sz="2800" b="1" dirty="0">
              <a:solidFill>
                <a:schemeClr val="bg1"/>
              </a:solidFill>
              <a:latin typeface="Arial Black" pitchFamily="34" charset="0"/>
            </a:endParaRPr>
          </a:p>
        </p:txBody>
      </p:sp>
    </p:spTree>
    <p:extLst>
      <p:ext uri="{BB962C8B-B14F-4D97-AF65-F5344CB8AC3E}">
        <p14:creationId xmlns:p14="http://schemas.microsoft.com/office/powerpoint/2010/main" val="376646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What Do Mental Health Patients Look Like?</a:t>
            </a:r>
            <a:endParaRPr lang="en-US"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4838" y="1998663"/>
            <a:ext cx="2852737"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7238" y="2151063"/>
            <a:ext cx="2852737"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303463"/>
            <a:ext cx="4114800" cy="348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000500" y="3071158"/>
            <a:ext cx="1752600" cy="1938992"/>
          </a:xfrm>
          <a:prstGeom prst="rect">
            <a:avLst/>
          </a:prstGeom>
          <a:noFill/>
        </p:spPr>
        <p:txBody>
          <a:bodyPr wrap="square" rtlCol="0">
            <a:spAutoFit/>
          </a:bodyPr>
          <a:lstStyle/>
          <a:p>
            <a:pPr algn="ctr"/>
            <a:r>
              <a:rPr lang="en-US" sz="4000" b="1" dirty="0" smtClean="0"/>
              <a:t>Look in </a:t>
            </a:r>
          </a:p>
          <a:p>
            <a:pPr algn="ctr"/>
            <a:r>
              <a:rPr lang="en-US" sz="4000" b="1" dirty="0" smtClean="0"/>
              <a:t>the mirror!</a:t>
            </a:r>
            <a:endParaRPr lang="en-US" sz="4000" b="1" dirty="0"/>
          </a:p>
        </p:txBody>
      </p:sp>
      <p:sp>
        <p:nvSpPr>
          <p:cNvPr id="5" name="TextBox 4"/>
          <p:cNvSpPr txBox="1"/>
          <p:nvPr/>
        </p:nvSpPr>
        <p:spPr>
          <a:xfrm rot="20964442">
            <a:off x="381000" y="2303463"/>
            <a:ext cx="729046" cy="523220"/>
          </a:xfrm>
          <a:prstGeom prst="rect">
            <a:avLst/>
          </a:prstGeom>
          <a:solidFill>
            <a:schemeClr val="tx2">
              <a:lumMod val="75000"/>
            </a:schemeClr>
          </a:solidFill>
        </p:spPr>
        <p:txBody>
          <a:bodyPr wrap="none" rtlCol="0">
            <a:spAutoFit/>
          </a:bodyPr>
          <a:lstStyle/>
          <a:p>
            <a:r>
              <a:rPr lang="en-US" sz="2800" dirty="0" smtClean="0">
                <a:solidFill>
                  <a:schemeClr val="bg1"/>
                </a:solidFill>
              </a:rPr>
              <a:t>You</a:t>
            </a:r>
            <a:endParaRPr lang="en-US" sz="2800" dirty="0">
              <a:solidFill>
                <a:schemeClr val="bg1"/>
              </a:solidFill>
            </a:endParaRPr>
          </a:p>
        </p:txBody>
      </p:sp>
      <p:sp>
        <p:nvSpPr>
          <p:cNvPr id="8" name="TextBox 7"/>
          <p:cNvSpPr txBox="1"/>
          <p:nvPr/>
        </p:nvSpPr>
        <p:spPr>
          <a:xfrm rot="3735657">
            <a:off x="6934200" y="1998663"/>
            <a:ext cx="636713" cy="523220"/>
          </a:xfrm>
          <a:prstGeom prst="rect">
            <a:avLst/>
          </a:prstGeom>
          <a:solidFill>
            <a:schemeClr val="tx2">
              <a:lumMod val="20000"/>
              <a:lumOff val="80000"/>
            </a:schemeClr>
          </a:solidFill>
        </p:spPr>
        <p:txBody>
          <a:bodyPr wrap="none" rtlCol="0">
            <a:spAutoFit/>
          </a:bodyPr>
          <a:lstStyle/>
          <a:p>
            <a:r>
              <a:rPr lang="en-US" sz="2800" dirty="0" smtClean="0"/>
              <a:t>Me</a:t>
            </a:r>
            <a:endParaRPr lang="en-US" sz="2800" dirty="0"/>
          </a:p>
        </p:txBody>
      </p:sp>
      <p:sp>
        <p:nvSpPr>
          <p:cNvPr id="9" name="TextBox 8"/>
          <p:cNvSpPr txBox="1"/>
          <p:nvPr/>
        </p:nvSpPr>
        <p:spPr>
          <a:xfrm rot="20457675">
            <a:off x="745523" y="4210059"/>
            <a:ext cx="1409360" cy="523220"/>
          </a:xfrm>
          <a:prstGeom prst="rect">
            <a:avLst/>
          </a:prstGeom>
          <a:solidFill>
            <a:schemeClr val="tx2">
              <a:lumMod val="40000"/>
              <a:lumOff val="60000"/>
            </a:schemeClr>
          </a:solidFill>
        </p:spPr>
        <p:txBody>
          <a:bodyPr wrap="none" rtlCol="0">
            <a:spAutoFit/>
          </a:bodyPr>
          <a:lstStyle/>
          <a:p>
            <a:r>
              <a:rPr lang="en-US" sz="2800" dirty="0" smtClean="0"/>
              <a:t>The rich</a:t>
            </a:r>
            <a:endParaRPr lang="en-US" sz="2800" dirty="0"/>
          </a:p>
        </p:txBody>
      </p:sp>
      <p:sp>
        <p:nvSpPr>
          <p:cNvPr id="10" name="TextBox 9"/>
          <p:cNvSpPr txBox="1"/>
          <p:nvPr/>
        </p:nvSpPr>
        <p:spPr>
          <a:xfrm rot="3014998">
            <a:off x="6629400" y="5010150"/>
            <a:ext cx="2204450" cy="523220"/>
          </a:xfrm>
          <a:prstGeom prst="rect">
            <a:avLst/>
          </a:prstGeom>
          <a:solidFill>
            <a:schemeClr val="accent1">
              <a:lumMod val="60000"/>
              <a:lumOff val="40000"/>
            </a:schemeClr>
          </a:solidFill>
        </p:spPr>
        <p:txBody>
          <a:bodyPr wrap="none" rtlCol="0">
            <a:spAutoFit/>
          </a:bodyPr>
          <a:lstStyle/>
          <a:p>
            <a:r>
              <a:rPr lang="en-US" sz="2800" dirty="0" smtClean="0"/>
              <a:t>The homeless</a:t>
            </a:r>
            <a:endParaRPr lang="en-US" sz="2800" dirty="0"/>
          </a:p>
        </p:txBody>
      </p:sp>
      <p:sp>
        <p:nvSpPr>
          <p:cNvPr id="11" name="TextBox 10"/>
          <p:cNvSpPr txBox="1"/>
          <p:nvPr/>
        </p:nvSpPr>
        <p:spPr>
          <a:xfrm rot="20165263">
            <a:off x="2300090" y="2041852"/>
            <a:ext cx="2262158" cy="523220"/>
          </a:xfrm>
          <a:prstGeom prst="rect">
            <a:avLst/>
          </a:prstGeom>
          <a:solidFill>
            <a:schemeClr val="accent3">
              <a:lumMod val="40000"/>
              <a:lumOff val="60000"/>
            </a:schemeClr>
          </a:solidFill>
        </p:spPr>
        <p:txBody>
          <a:bodyPr wrap="none" rtlCol="0">
            <a:spAutoFit/>
          </a:bodyPr>
          <a:lstStyle/>
          <a:p>
            <a:r>
              <a:rPr lang="en-US" sz="2800" dirty="0" smtClean="0"/>
              <a:t>The intelligent</a:t>
            </a:r>
            <a:endParaRPr lang="en-US" sz="2800" dirty="0"/>
          </a:p>
        </p:txBody>
      </p:sp>
      <p:sp>
        <p:nvSpPr>
          <p:cNvPr id="12" name="TextBox 11"/>
          <p:cNvSpPr txBox="1"/>
          <p:nvPr/>
        </p:nvSpPr>
        <p:spPr>
          <a:xfrm rot="1350698">
            <a:off x="937621" y="5518946"/>
            <a:ext cx="1811482" cy="523220"/>
          </a:xfrm>
          <a:prstGeom prst="rect">
            <a:avLst/>
          </a:prstGeom>
          <a:solidFill>
            <a:schemeClr val="accent4">
              <a:lumMod val="60000"/>
              <a:lumOff val="40000"/>
            </a:schemeClr>
          </a:solidFill>
        </p:spPr>
        <p:txBody>
          <a:bodyPr wrap="square" rtlCol="0">
            <a:spAutoFit/>
          </a:bodyPr>
          <a:lstStyle/>
          <a:p>
            <a:r>
              <a:rPr lang="en-US" sz="2800" dirty="0" smtClean="0"/>
              <a:t>Anyone!</a:t>
            </a:r>
            <a:endParaRPr lang="en-US" sz="2800" dirty="0"/>
          </a:p>
        </p:txBody>
      </p:sp>
      <p:sp>
        <p:nvSpPr>
          <p:cNvPr id="13" name="TextBox 12"/>
          <p:cNvSpPr txBox="1"/>
          <p:nvPr/>
        </p:nvSpPr>
        <p:spPr>
          <a:xfrm>
            <a:off x="2819400" y="914400"/>
            <a:ext cx="3657600" cy="523220"/>
          </a:xfrm>
          <a:prstGeom prst="rect">
            <a:avLst/>
          </a:prstGeom>
          <a:solidFill>
            <a:schemeClr val="accent2"/>
          </a:solidFill>
        </p:spPr>
        <p:txBody>
          <a:bodyPr wrap="square" rtlCol="0">
            <a:spAutoFit/>
          </a:bodyPr>
          <a:lstStyle/>
          <a:p>
            <a:pPr algn="ctr"/>
            <a:r>
              <a:rPr lang="en-US" sz="2800" b="1" dirty="0" smtClean="0">
                <a:solidFill>
                  <a:schemeClr val="bg1"/>
                </a:solidFill>
                <a:latin typeface="Arial Black" pitchFamily="34" charset="0"/>
              </a:rPr>
              <a:t>Reality</a:t>
            </a:r>
            <a:endParaRPr lang="en-US" sz="2800" b="1" dirty="0">
              <a:solidFill>
                <a:schemeClr val="bg1"/>
              </a:solidFill>
              <a:latin typeface="Arial Black" pitchFamily="34" charset="0"/>
            </a:endParaRPr>
          </a:p>
        </p:txBody>
      </p:sp>
    </p:spTree>
    <p:extLst>
      <p:ext uri="{BB962C8B-B14F-4D97-AF65-F5344CB8AC3E}">
        <p14:creationId xmlns:p14="http://schemas.microsoft.com/office/powerpoint/2010/main" val="131196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Mental Health Crisis</a:t>
            </a:r>
            <a:endParaRPr lang="en-US" sz="4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5" name="Rectangle 4"/>
          <p:cNvSpPr/>
          <p:nvPr/>
        </p:nvSpPr>
        <p:spPr>
          <a:xfrm>
            <a:off x="381000" y="1219200"/>
            <a:ext cx="7848600" cy="4401205"/>
          </a:xfrm>
          <a:prstGeom prst="rect">
            <a:avLst/>
          </a:prstGeom>
        </p:spPr>
        <p:txBody>
          <a:bodyPr wrap="square">
            <a:spAutoFit/>
          </a:bodyPr>
          <a:lstStyle/>
          <a:p>
            <a:r>
              <a:rPr lang="en-US" sz="4000" dirty="0" smtClean="0"/>
              <a:t>“</a:t>
            </a:r>
            <a:r>
              <a:rPr lang="en-US" sz="4000" dirty="0"/>
              <a:t>A crisis can refer to any situation in which the individual perceives a sudden loss of his or her ability to use effective problem-solving and coping </a:t>
            </a:r>
            <a:r>
              <a:rPr lang="en-US" sz="4000" dirty="0" smtClean="0"/>
              <a:t>skills”</a:t>
            </a:r>
            <a:r>
              <a:rPr lang="en-US" sz="4000" dirty="0"/>
              <a:t/>
            </a:r>
            <a:br>
              <a:rPr lang="en-US" sz="4000" dirty="0"/>
            </a:br>
            <a:r>
              <a:rPr lang="en-US" sz="4000" dirty="0"/>
              <a:t/>
            </a:r>
            <a:br>
              <a:rPr lang="en-US" sz="4000" dirty="0"/>
            </a:br>
            <a:endParaRPr lang="en-US" sz="4000" dirty="0"/>
          </a:p>
        </p:txBody>
      </p:sp>
      <p:sp>
        <p:nvSpPr>
          <p:cNvPr id="6" name="TextBox 5"/>
          <p:cNvSpPr txBox="1"/>
          <p:nvPr/>
        </p:nvSpPr>
        <p:spPr>
          <a:xfrm>
            <a:off x="381000" y="6542831"/>
            <a:ext cx="5105400" cy="276999"/>
          </a:xfrm>
          <a:prstGeom prst="rect">
            <a:avLst/>
          </a:prstGeom>
          <a:noFill/>
        </p:spPr>
        <p:txBody>
          <a:bodyPr wrap="square" rtlCol="0">
            <a:spAutoFit/>
          </a:bodyPr>
          <a:lstStyle/>
          <a:p>
            <a:r>
              <a:rPr lang="en-US" sz="1200" dirty="0" smtClean="0">
                <a:solidFill>
                  <a:schemeClr val="bg1"/>
                </a:solidFill>
              </a:rPr>
              <a:t>Encyclopedia of Mental Disorders, 2014</a:t>
            </a:r>
            <a:endParaRPr lang="en-US" sz="1200" dirty="0">
              <a:solidFill>
                <a:schemeClr val="bg1"/>
              </a:solidFill>
            </a:endParaRPr>
          </a:p>
        </p:txBody>
      </p:sp>
    </p:spTree>
    <p:extLst>
      <p:ext uri="{BB962C8B-B14F-4D97-AF65-F5344CB8AC3E}">
        <p14:creationId xmlns:p14="http://schemas.microsoft.com/office/powerpoint/2010/main" val="12463113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1663</TotalTime>
  <Words>2522</Words>
  <Application>Microsoft Office PowerPoint</Application>
  <PresentationFormat>On-screen Show (4:3)</PresentationFormat>
  <Paragraphs>462</Paragraphs>
  <Slides>49</Slides>
  <Notes>46</Notes>
  <HiddenSlides>1</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Angles</vt:lpstr>
      <vt:lpstr>Mental Health</vt:lpstr>
      <vt:lpstr>PowerPoint Presentation</vt:lpstr>
      <vt:lpstr>NENA Core Competencies: Mental Health</vt:lpstr>
      <vt:lpstr>NENA Core competencies: mental Health</vt:lpstr>
      <vt:lpstr>Nena core competencies: Psychosocial</vt:lpstr>
      <vt:lpstr>Nena core competencies: psychosocial</vt:lpstr>
      <vt:lpstr>What Do Mental Health Patients Look Like?</vt:lpstr>
      <vt:lpstr>What Do Mental Health Patients Look Like?</vt:lpstr>
      <vt:lpstr>Mental Health Crisis</vt:lpstr>
      <vt:lpstr>Assessment</vt:lpstr>
      <vt:lpstr>Assessment</vt:lpstr>
      <vt:lpstr>Form 1/42</vt:lpstr>
      <vt:lpstr>Patients placed on Form 1</vt:lpstr>
      <vt:lpstr>Suicide risk assessment</vt:lpstr>
      <vt:lpstr>Suicide risk assessment</vt:lpstr>
      <vt:lpstr>Suicide: Risk Factors </vt:lpstr>
      <vt:lpstr>Specific emergencies</vt:lpstr>
      <vt:lpstr>Mood Disorders</vt:lpstr>
      <vt:lpstr>The continuum of bipolar depression</vt:lpstr>
      <vt:lpstr>PowerPoint Presentation</vt:lpstr>
      <vt:lpstr>mania</vt:lpstr>
      <vt:lpstr>depression</vt:lpstr>
      <vt:lpstr>Manic Depression: Treatment</vt:lpstr>
      <vt:lpstr>Medications</vt:lpstr>
      <vt:lpstr>Serotonin syndrome</vt:lpstr>
      <vt:lpstr>Thought Disorders</vt:lpstr>
      <vt:lpstr>Thought Disorders</vt:lpstr>
      <vt:lpstr>Thought Disorders</vt:lpstr>
      <vt:lpstr>Symptoms: Delusions</vt:lpstr>
      <vt:lpstr>Symptoms: hallucinations</vt:lpstr>
      <vt:lpstr>Treatment</vt:lpstr>
      <vt:lpstr>Antipsychotics</vt:lpstr>
      <vt:lpstr>antipsychotics</vt:lpstr>
      <vt:lpstr>Acute dystonic reaction</vt:lpstr>
      <vt:lpstr>Neuroleptic malignant syndrome</vt:lpstr>
      <vt:lpstr>Personality disorders</vt:lpstr>
      <vt:lpstr>10 Personality Disorders</vt:lpstr>
      <vt:lpstr>PowerPoint Presentation</vt:lpstr>
      <vt:lpstr>Anxiety disorder</vt:lpstr>
      <vt:lpstr>Anxiety disorder</vt:lpstr>
      <vt:lpstr>Eating disorders</vt:lpstr>
      <vt:lpstr>Situational crisis</vt:lpstr>
      <vt:lpstr>Nursing care</vt:lpstr>
      <vt:lpstr>The problem with mental illness</vt:lpstr>
      <vt:lpstr>Therapeutic relationship</vt:lpstr>
      <vt:lpstr>What must you do?</vt:lpstr>
      <vt:lpstr>References</vt:lpstr>
      <vt:lpstr>references</vt:lpstr>
      <vt:lpstr>references</vt:lpstr>
    </vt:vector>
  </TitlesOfParts>
  <Company>London Hospitals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Toxicology &amp; Mental Health</dc:title>
  <dc:creator>Lucia Vermeulen</dc:creator>
  <cp:lastModifiedBy>Alison Armstrong</cp:lastModifiedBy>
  <cp:revision>95</cp:revision>
  <cp:lastPrinted>2015-06-02T12:52:16Z</cp:lastPrinted>
  <dcterms:created xsi:type="dcterms:W3CDTF">2014-01-08T14:36:11Z</dcterms:created>
  <dcterms:modified xsi:type="dcterms:W3CDTF">2015-10-21T19:22:25Z</dcterms:modified>
</cp:coreProperties>
</file>