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2" r:id="rId4"/>
    <p:sldId id="259" r:id="rId5"/>
    <p:sldId id="263" r:id="rId6"/>
    <p:sldId id="283" r:id="rId7"/>
    <p:sldId id="284" r:id="rId8"/>
    <p:sldId id="285" r:id="rId9"/>
    <p:sldId id="286" r:id="rId10"/>
    <p:sldId id="287" r:id="rId11"/>
    <p:sldId id="266" r:id="rId12"/>
    <p:sldId id="292" r:id="rId13"/>
    <p:sldId id="291" r:id="rId14"/>
    <p:sldId id="281" r:id="rId15"/>
    <p:sldId id="269" r:id="rId16"/>
    <p:sldId id="270" r:id="rId17"/>
    <p:sldId id="277" r:id="rId18"/>
    <p:sldId id="273" r:id="rId19"/>
    <p:sldId id="279" r:id="rId20"/>
    <p:sldId id="280" r:id="rId21"/>
    <p:sldId id="278" r:id="rId22"/>
    <p:sldId id="274" r:id="rId23"/>
    <p:sldId id="275" r:id="rId24"/>
    <p:sldId id="276" r:id="rId25"/>
    <p:sldId id="288" r:id="rId26"/>
    <p:sldId id="289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89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B269C-AA70-4236-9E3B-83B1DF30DCC4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6A6EFE-ED60-4485-A80A-22AEABA35CA3}">
      <dgm:prSet phldrT="[Text]"/>
      <dgm:spPr/>
      <dgm:t>
        <a:bodyPr/>
        <a:lstStyle/>
        <a:p>
          <a:r>
            <a:rPr lang="en-US" dirty="0" smtClean="0"/>
            <a:t>Frontotemporal</a:t>
          </a:r>
          <a:endParaRPr lang="en-US" dirty="0"/>
        </a:p>
      </dgm:t>
    </dgm:pt>
    <dgm:pt modelId="{727EDB34-3495-45F5-98F4-8CF14C77698B}" type="parTrans" cxnId="{7FC39268-4F66-46E2-A3C1-0EC23A96BC63}">
      <dgm:prSet/>
      <dgm:spPr/>
      <dgm:t>
        <a:bodyPr/>
        <a:lstStyle/>
        <a:p>
          <a:endParaRPr lang="en-US"/>
        </a:p>
      </dgm:t>
    </dgm:pt>
    <dgm:pt modelId="{B44A1AD4-C0C5-47B4-B0A8-D0870ED25D41}" type="sibTrans" cxnId="{7FC39268-4F66-46E2-A3C1-0EC23A96BC63}">
      <dgm:prSet/>
      <dgm:spPr/>
      <dgm:t>
        <a:bodyPr/>
        <a:lstStyle/>
        <a:p>
          <a:endParaRPr lang="en-US"/>
        </a:p>
      </dgm:t>
    </dgm:pt>
    <dgm:pt modelId="{F213DBCD-8D97-4C36-91B2-1E4E5ABBA18A}">
      <dgm:prSet phldrT="[Text]"/>
      <dgm:spPr/>
      <dgm:t>
        <a:bodyPr/>
        <a:lstStyle/>
        <a:p>
          <a:r>
            <a:rPr lang="en-US" dirty="0" smtClean="0"/>
            <a:t>Slow onset</a:t>
          </a:r>
          <a:endParaRPr lang="en-US" dirty="0"/>
        </a:p>
      </dgm:t>
    </dgm:pt>
    <dgm:pt modelId="{00B16E9B-1440-4517-99EE-5A5289D9E382}" type="parTrans" cxnId="{A2FF30EB-A0C9-4BB8-95D1-F54759B97990}">
      <dgm:prSet/>
      <dgm:spPr/>
      <dgm:t>
        <a:bodyPr/>
        <a:lstStyle/>
        <a:p>
          <a:endParaRPr lang="en-US"/>
        </a:p>
      </dgm:t>
    </dgm:pt>
    <dgm:pt modelId="{016E349F-E0A8-45C6-8E8B-8A525552B576}" type="sibTrans" cxnId="{A2FF30EB-A0C9-4BB8-95D1-F54759B97990}">
      <dgm:prSet/>
      <dgm:spPr/>
      <dgm:t>
        <a:bodyPr/>
        <a:lstStyle/>
        <a:p>
          <a:endParaRPr lang="en-US"/>
        </a:p>
      </dgm:t>
    </dgm:pt>
    <dgm:pt modelId="{128B2406-CD28-4B1A-BA33-7B98579E89C1}">
      <dgm:prSet phldrT="[Text]"/>
      <dgm:spPr/>
      <dgm:t>
        <a:bodyPr/>
        <a:lstStyle/>
        <a:p>
          <a:r>
            <a:rPr lang="en-US" dirty="0" smtClean="0"/>
            <a:t>Course: 2-7 years</a:t>
          </a:r>
          <a:endParaRPr lang="en-US" dirty="0"/>
        </a:p>
      </dgm:t>
    </dgm:pt>
    <dgm:pt modelId="{DC87BA79-629B-43FE-AF97-0A32C87203A0}" type="parTrans" cxnId="{78876469-78E7-4913-ABD0-A0E613335C2C}">
      <dgm:prSet/>
      <dgm:spPr/>
      <dgm:t>
        <a:bodyPr/>
        <a:lstStyle/>
        <a:p>
          <a:endParaRPr lang="en-US"/>
        </a:p>
      </dgm:t>
    </dgm:pt>
    <dgm:pt modelId="{6A6A3F83-E5DB-4531-8B03-4224BE7541A9}" type="sibTrans" cxnId="{78876469-78E7-4913-ABD0-A0E613335C2C}">
      <dgm:prSet/>
      <dgm:spPr/>
      <dgm:t>
        <a:bodyPr/>
        <a:lstStyle/>
        <a:p>
          <a:endParaRPr lang="en-US"/>
        </a:p>
      </dgm:t>
    </dgm:pt>
    <dgm:pt modelId="{A2DDB6E4-1019-4615-A814-7848B5659F69}">
      <dgm:prSet phldrT="[Text]"/>
      <dgm:spPr/>
      <dgm:t>
        <a:bodyPr/>
        <a:lstStyle/>
        <a:p>
          <a:r>
            <a:rPr lang="en-US" dirty="0" smtClean="0"/>
            <a:t>Lewy Body </a:t>
          </a:r>
          <a:endParaRPr lang="en-US" dirty="0"/>
        </a:p>
      </dgm:t>
    </dgm:pt>
    <dgm:pt modelId="{34D68439-AAC2-4D22-BE03-34937A1EBF10}" type="parTrans" cxnId="{379C6D70-BA3C-42EF-9511-6715665C1DEA}">
      <dgm:prSet/>
      <dgm:spPr/>
      <dgm:t>
        <a:bodyPr/>
        <a:lstStyle/>
        <a:p>
          <a:endParaRPr lang="en-US"/>
        </a:p>
      </dgm:t>
    </dgm:pt>
    <dgm:pt modelId="{1DAA2AFB-F81C-435D-8CF7-1734362D3070}" type="sibTrans" cxnId="{379C6D70-BA3C-42EF-9511-6715665C1DEA}">
      <dgm:prSet/>
      <dgm:spPr/>
      <dgm:t>
        <a:bodyPr/>
        <a:lstStyle/>
        <a:p>
          <a:endParaRPr lang="en-US"/>
        </a:p>
      </dgm:t>
    </dgm:pt>
    <dgm:pt modelId="{2DEEF764-D4D3-4E0A-A9A7-3D00A6EC0DEA}">
      <dgm:prSet phldrT="[Text]"/>
      <dgm:spPr/>
      <dgm:t>
        <a:bodyPr/>
        <a:lstStyle/>
        <a:p>
          <a:r>
            <a:rPr lang="en-US" dirty="0" smtClean="0"/>
            <a:t>Slow onset</a:t>
          </a:r>
          <a:endParaRPr lang="en-US" dirty="0"/>
        </a:p>
      </dgm:t>
    </dgm:pt>
    <dgm:pt modelId="{421C7732-346F-4641-A46F-83CBF8874736}" type="parTrans" cxnId="{1BD22B3A-3EBF-4694-A96A-88EC90847953}">
      <dgm:prSet/>
      <dgm:spPr/>
      <dgm:t>
        <a:bodyPr/>
        <a:lstStyle/>
        <a:p>
          <a:endParaRPr lang="en-US"/>
        </a:p>
      </dgm:t>
    </dgm:pt>
    <dgm:pt modelId="{FFB66494-BC51-44BA-937D-EC8E112DB658}" type="sibTrans" cxnId="{1BD22B3A-3EBF-4694-A96A-88EC90847953}">
      <dgm:prSet/>
      <dgm:spPr/>
      <dgm:t>
        <a:bodyPr/>
        <a:lstStyle/>
        <a:p>
          <a:endParaRPr lang="en-US"/>
        </a:p>
      </dgm:t>
    </dgm:pt>
    <dgm:pt modelId="{01023A5B-B700-4CC8-9386-542096F9942A}">
      <dgm:prSet phldrT="[Text]"/>
      <dgm:spPr/>
      <dgm:t>
        <a:bodyPr/>
        <a:lstStyle/>
        <a:p>
          <a:r>
            <a:rPr lang="en-US" dirty="0" smtClean="0"/>
            <a:t>Increasing rigidity, decreasing mobility</a:t>
          </a:r>
          <a:endParaRPr lang="en-US" dirty="0"/>
        </a:p>
      </dgm:t>
    </dgm:pt>
    <dgm:pt modelId="{906E14E2-EA6D-4ECF-9D50-266DEFFCAF8C}" type="parTrans" cxnId="{61D60A31-D2DF-493E-89D4-367A041CD5F5}">
      <dgm:prSet/>
      <dgm:spPr/>
      <dgm:t>
        <a:bodyPr/>
        <a:lstStyle/>
        <a:p>
          <a:endParaRPr lang="en-US"/>
        </a:p>
      </dgm:t>
    </dgm:pt>
    <dgm:pt modelId="{E69BFF64-A9F6-4FB4-95AA-BF7955E9019D}" type="sibTrans" cxnId="{61D60A31-D2DF-493E-89D4-367A041CD5F5}">
      <dgm:prSet/>
      <dgm:spPr/>
      <dgm:t>
        <a:bodyPr/>
        <a:lstStyle/>
        <a:p>
          <a:endParaRPr lang="en-US"/>
        </a:p>
      </dgm:t>
    </dgm:pt>
    <dgm:pt modelId="{1CA83266-26D9-4EED-AF5F-40E11EEE3338}">
      <dgm:prSet/>
      <dgm:spPr/>
      <dgm:t>
        <a:bodyPr/>
        <a:lstStyle/>
        <a:p>
          <a:r>
            <a:rPr lang="en-US" dirty="0" smtClean="0"/>
            <a:t>Vascular</a:t>
          </a:r>
          <a:endParaRPr lang="en-US" dirty="0"/>
        </a:p>
      </dgm:t>
    </dgm:pt>
    <dgm:pt modelId="{7689A0CC-D0F7-4641-99E0-5280F6A69F25}" type="parTrans" cxnId="{697EBD1E-943B-40C8-AB5A-48C5A8F6C097}">
      <dgm:prSet/>
      <dgm:spPr/>
      <dgm:t>
        <a:bodyPr/>
        <a:lstStyle/>
        <a:p>
          <a:endParaRPr lang="en-US"/>
        </a:p>
      </dgm:t>
    </dgm:pt>
    <dgm:pt modelId="{2E8B5EF6-963C-468B-9FAD-2524843F87DB}" type="sibTrans" cxnId="{697EBD1E-943B-40C8-AB5A-48C5A8F6C097}">
      <dgm:prSet/>
      <dgm:spPr/>
      <dgm:t>
        <a:bodyPr/>
        <a:lstStyle/>
        <a:p>
          <a:endParaRPr lang="en-US"/>
        </a:p>
      </dgm:t>
    </dgm:pt>
    <dgm:pt modelId="{B58AFE4F-D120-4A6A-8C9B-EE0203B617B1}">
      <dgm:prSet/>
      <dgm:spPr/>
      <dgm:t>
        <a:bodyPr/>
        <a:lstStyle/>
        <a:p>
          <a:r>
            <a:rPr lang="en-US" altLang="en-US" smtClean="0"/>
            <a:t>Alzheimer</a:t>
          </a:r>
          <a:endParaRPr lang="en-US" altLang="en-US" dirty="0" smtClean="0"/>
        </a:p>
      </dgm:t>
    </dgm:pt>
    <dgm:pt modelId="{07071CF4-1EF2-43BA-B786-194C02AE3288}" type="parTrans" cxnId="{02176F41-E88B-4E80-AF94-F6C319ACAB8F}">
      <dgm:prSet/>
      <dgm:spPr/>
      <dgm:t>
        <a:bodyPr/>
        <a:lstStyle/>
        <a:p>
          <a:endParaRPr lang="en-US"/>
        </a:p>
      </dgm:t>
    </dgm:pt>
    <dgm:pt modelId="{2AF91008-01AF-4A76-AB22-46FF57A033C4}" type="sibTrans" cxnId="{02176F41-E88B-4E80-AF94-F6C319ACAB8F}">
      <dgm:prSet/>
      <dgm:spPr/>
      <dgm:t>
        <a:bodyPr/>
        <a:lstStyle/>
        <a:p>
          <a:endParaRPr lang="en-US"/>
        </a:p>
      </dgm:t>
    </dgm:pt>
    <dgm:pt modelId="{BB9C028F-1458-4F27-9659-A040D3C73278}">
      <dgm:prSet/>
      <dgm:spPr/>
      <dgm:t>
        <a:bodyPr/>
        <a:lstStyle/>
        <a:p>
          <a:r>
            <a:rPr lang="en-US" dirty="0" smtClean="0"/>
            <a:t>Insidious (1-2 years ) before diagnosis</a:t>
          </a:r>
          <a:endParaRPr lang="en-US" dirty="0"/>
        </a:p>
      </dgm:t>
    </dgm:pt>
    <dgm:pt modelId="{F1AD141E-27EA-4FB3-B718-7BB85AD4344E}" type="parTrans" cxnId="{0E406E23-7D0B-47A1-945C-AEEDBB47C8F6}">
      <dgm:prSet/>
      <dgm:spPr/>
      <dgm:t>
        <a:bodyPr/>
        <a:lstStyle/>
        <a:p>
          <a:endParaRPr lang="en-US"/>
        </a:p>
      </dgm:t>
    </dgm:pt>
    <dgm:pt modelId="{EDB3F40E-CFCE-40CB-9211-B9855B5A47FB}" type="sibTrans" cxnId="{0E406E23-7D0B-47A1-945C-AEEDBB47C8F6}">
      <dgm:prSet/>
      <dgm:spPr/>
      <dgm:t>
        <a:bodyPr/>
        <a:lstStyle/>
        <a:p>
          <a:endParaRPr lang="en-US"/>
        </a:p>
      </dgm:t>
    </dgm:pt>
    <dgm:pt modelId="{C75C00B6-A9FD-4DD6-8E3E-3466389C055B}">
      <dgm:prSet/>
      <dgm:spPr/>
      <dgm:t>
        <a:bodyPr/>
        <a:lstStyle/>
        <a:p>
          <a:r>
            <a:rPr lang="en-US" dirty="0" smtClean="0"/>
            <a:t>Gradual and progressing over years</a:t>
          </a:r>
          <a:endParaRPr lang="en-US" dirty="0"/>
        </a:p>
      </dgm:t>
    </dgm:pt>
    <dgm:pt modelId="{A35A268A-B007-4124-93EC-6A91D4321370}" type="parTrans" cxnId="{A6DCBB64-02F6-4800-8142-67F71084F216}">
      <dgm:prSet/>
      <dgm:spPr/>
      <dgm:t>
        <a:bodyPr/>
        <a:lstStyle/>
        <a:p>
          <a:endParaRPr lang="en-US"/>
        </a:p>
      </dgm:t>
    </dgm:pt>
    <dgm:pt modelId="{24AC29B6-1F0B-4751-B8DC-C714C7BC7CAF}" type="sibTrans" cxnId="{A6DCBB64-02F6-4800-8142-67F71084F216}">
      <dgm:prSet/>
      <dgm:spPr/>
      <dgm:t>
        <a:bodyPr/>
        <a:lstStyle/>
        <a:p>
          <a:endParaRPr lang="en-US"/>
        </a:p>
      </dgm:t>
    </dgm:pt>
    <dgm:pt modelId="{9696B8D7-AA53-4982-BF2A-9EC25FC20E6B}">
      <dgm:prSet/>
      <dgm:spPr/>
      <dgm:t>
        <a:bodyPr/>
        <a:lstStyle/>
        <a:p>
          <a:endParaRPr lang="en-US" dirty="0"/>
        </a:p>
      </dgm:t>
    </dgm:pt>
    <dgm:pt modelId="{51F18E12-14E0-425C-858B-721CEDEAFB18}" type="parTrans" cxnId="{02EB4642-C9D9-43DA-8BDA-A81DA99B3B0B}">
      <dgm:prSet/>
      <dgm:spPr/>
      <dgm:t>
        <a:bodyPr/>
        <a:lstStyle/>
        <a:p>
          <a:endParaRPr lang="en-US"/>
        </a:p>
      </dgm:t>
    </dgm:pt>
    <dgm:pt modelId="{D1924747-1EBC-4C7D-B348-ECB27C75B12D}" type="sibTrans" cxnId="{02EB4642-C9D9-43DA-8BDA-A81DA99B3B0B}">
      <dgm:prSet/>
      <dgm:spPr/>
      <dgm:t>
        <a:bodyPr/>
        <a:lstStyle/>
        <a:p>
          <a:endParaRPr lang="en-US"/>
        </a:p>
      </dgm:t>
    </dgm:pt>
    <dgm:pt modelId="{D2C78CCF-EAA1-48F5-981C-C51649134560}">
      <dgm:prSet/>
      <dgm:spPr/>
      <dgm:t>
        <a:bodyPr/>
        <a:lstStyle/>
        <a:p>
          <a:r>
            <a:rPr lang="en-US" dirty="0" smtClean="0"/>
            <a:t>Usually 8-10 years, but variable </a:t>
          </a:r>
          <a:endParaRPr lang="en-US" dirty="0"/>
        </a:p>
      </dgm:t>
    </dgm:pt>
    <dgm:pt modelId="{9D9BCEBD-7C85-44B5-8723-6A8E7332DCFC}" type="parTrans" cxnId="{E70E8135-42FA-48E6-AE2B-3FB8E3E5B692}">
      <dgm:prSet/>
      <dgm:spPr/>
      <dgm:t>
        <a:bodyPr/>
        <a:lstStyle/>
        <a:p>
          <a:endParaRPr lang="en-US"/>
        </a:p>
      </dgm:t>
    </dgm:pt>
    <dgm:pt modelId="{ECE5FF76-D108-4E5D-8317-3C0DED56DA5F}" type="sibTrans" cxnId="{E70E8135-42FA-48E6-AE2B-3FB8E3E5B692}">
      <dgm:prSet/>
      <dgm:spPr/>
      <dgm:t>
        <a:bodyPr/>
        <a:lstStyle/>
        <a:p>
          <a:endParaRPr lang="en-US"/>
        </a:p>
      </dgm:t>
    </dgm:pt>
    <dgm:pt modelId="{10EC3303-1B2D-4DBE-950A-88DC39002B93}">
      <dgm:prSet/>
      <dgm:spPr/>
      <dgm:t>
        <a:bodyPr/>
        <a:lstStyle/>
        <a:p>
          <a:r>
            <a:rPr lang="en-US" dirty="0" smtClean="0"/>
            <a:t>Sudden onset</a:t>
          </a:r>
          <a:endParaRPr lang="en-US" dirty="0"/>
        </a:p>
      </dgm:t>
    </dgm:pt>
    <dgm:pt modelId="{81C4757A-F8A0-4830-9F4B-F26CC9C14AD0}" type="parTrans" cxnId="{2EF2CCBE-B0AE-4E6C-915A-76E5B6C2E28D}">
      <dgm:prSet/>
      <dgm:spPr/>
      <dgm:t>
        <a:bodyPr/>
        <a:lstStyle/>
        <a:p>
          <a:endParaRPr lang="en-US"/>
        </a:p>
      </dgm:t>
    </dgm:pt>
    <dgm:pt modelId="{8BF92AE1-2369-4321-9257-DC1C668CCDD7}" type="sibTrans" cxnId="{2EF2CCBE-B0AE-4E6C-915A-76E5B6C2E28D}">
      <dgm:prSet/>
      <dgm:spPr/>
      <dgm:t>
        <a:bodyPr/>
        <a:lstStyle/>
        <a:p>
          <a:endParaRPr lang="en-US"/>
        </a:p>
      </dgm:t>
    </dgm:pt>
    <dgm:pt modelId="{15F9D7AB-7A29-4778-B524-44E35859FA17}">
      <dgm:prSet/>
      <dgm:spPr/>
      <dgm:t>
        <a:bodyPr/>
        <a:lstStyle/>
        <a:p>
          <a:r>
            <a:rPr lang="en-US" dirty="0" smtClean="0"/>
            <a:t>Step-like progression</a:t>
          </a:r>
          <a:endParaRPr lang="en-US" dirty="0"/>
        </a:p>
      </dgm:t>
    </dgm:pt>
    <dgm:pt modelId="{64D0AF7A-D03D-4792-993F-1CF28319FC9E}" type="parTrans" cxnId="{75DE4F41-5647-4ACC-845C-F50CE5753D9A}">
      <dgm:prSet/>
      <dgm:spPr/>
      <dgm:t>
        <a:bodyPr/>
        <a:lstStyle/>
        <a:p>
          <a:endParaRPr lang="en-US"/>
        </a:p>
      </dgm:t>
    </dgm:pt>
    <dgm:pt modelId="{2DD1D107-A004-4E4D-89D7-6A8BEF7B843D}" type="sibTrans" cxnId="{75DE4F41-5647-4ACC-845C-F50CE5753D9A}">
      <dgm:prSet/>
      <dgm:spPr/>
      <dgm:t>
        <a:bodyPr/>
        <a:lstStyle/>
        <a:p>
          <a:endParaRPr lang="en-US"/>
        </a:p>
      </dgm:t>
    </dgm:pt>
    <dgm:pt modelId="{41674994-3F7A-454C-B45E-6540CD2D6933}">
      <dgm:prSet/>
      <dgm:spPr/>
      <dgm:t>
        <a:bodyPr/>
        <a:lstStyle/>
        <a:p>
          <a:r>
            <a:rPr lang="en-US" dirty="0" err="1" smtClean="0"/>
            <a:t>Course:variable</a:t>
          </a:r>
          <a:endParaRPr lang="en-US" dirty="0"/>
        </a:p>
      </dgm:t>
    </dgm:pt>
    <dgm:pt modelId="{D247F9E3-40AD-4A1E-96B0-9A1112EA0EE7}" type="parTrans" cxnId="{6C5D8444-8B32-469F-947D-632F74AFAF68}">
      <dgm:prSet/>
      <dgm:spPr/>
      <dgm:t>
        <a:bodyPr/>
        <a:lstStyle/>
        <a:p>
          <a:endParaRPr lang="en-US"/>
        </a:p>
      </dgm:t>
    </dgm:pt>
    <dgm:pt modelId="{36CA9990-6726-4F1A-9A37-C2DC49B2D387}" type="sibTrans" cxnId="{6C5D8444-8B32-469F-947D-632F74AFAF68}">
      <dgm:prSet/>
      <dgm:spPr/>
      <dgm:t>
        <a:bodyPr/>
        <a:lstStyle/>
        <a:p>
          <a:endParaRPr lang="en-US"/>
        </a:p>
      </dgm:t>
    </dgm:pt>
    <dgm:pt modelId="{0C963FDA-CC5D-4DE3-B11A-F57BE65443DE}">
      <dgm:prSet/>
      <dgm:spPr/>
      <dgm:t>
        <a:bodyPr/>
        <a:lstStyle/>
        <a:p>
          <a:r>
            <a:rPr lang="en-US" dirty="0" smtClean="0"/>
            <a:t>Dependent on area affected in the brain</a:t>
          </a:r>
          <a:endParaRPr lang="en-US" dirty="0"/>
        </a:p>
      </dgm:t>
    </dgm:pt>
    <dgm:pt modelId="{A6A50168-9558-43F2-9735-5D96169C5456}" type="parTrans" cxnId="{E831ADA8-D21E-4944-98E2-0D16DECCB2C5}">
      <dgm:prSet/>
      <dgm:spPr/>
      <dgm:t>
        <a:bodyPr/>
        <a:lstStyle/>
        <a:p>
          <a:endParaRPr lang="en-US"/>
        </a:p>
      </dgm:t>
    </dgm:pt>
    <dgm:pt modelId="{4F621BC3-49AF-44FE-ACE0-C8FEB360AF25}" type="sibTrans" cxnId="{E831ADA8-D21E-4944-98E2-0D16DECCB2C5}">
      <dgm:prSet/>
      <dgm:spPr/>
      <dgm:t>
        <a:bodyPr/>
        <a:lstStyle/>
        <a:p>
          <a:endParaRPr lang="en-US"/>
        </a:p>
      </dgm:t>
    </dgm:pt>
    <dgm:pt modelId="{50F6B6D8-756E-4541-AB6C-A5D4741EC0D9}">
      <dgm:prSet phldrT="[Text]"/>
      <dgm:spPr/>
      <dgm:t>
        <a:bodyPr/>
        <a:lstStyle/>
        <a:p>
          <a:r>
            <a:rPr lang="en-US" dirty="0" smtClean="0"/>
            <a:t>More rapid than Alzheimer </a:t>
          </a:r>
          <a:endParaRPr lang="en-US" dirty="0"/>
        </a:p>
      </dgm:t>
    </dgm:pt>
    <dgm:pt modelId="{BEE2A4F8-7669-4121-A4AE-607CE8C9ADE1}" type="parTrans" cxnId="{189A325D-B1BA-4F6D-B1A1-A840FE86A195}">
      <dgm:prSet/>
      <dgm:spPr/>
      <dgm:t>
        <a:bodyPr/>
        <a:lstStyle/>
        <a:p>
          <a:endParaRPr lang="en-US"/>
        </a:p>
      </dgm:t>
    </dgm:pt>
    <dgm:pt modelId="{6A2FFD41-6A2B-4ACF-B065-1A55C7F9F3BD}" type="sibTrans" cxnId="{189A325D-B1BA-4F6D-B1A1-A840FE86A195}">
      <dgm:prSet/>
      <dgm:spPr/>
      <dgm:t>
        <a:bodyPr/>
        <a:lstStyle/>
        <a:p>
          <a:endParaRPr lang="en-US"/>
        </a:p>
      </dgm:t>
    </dgm:pt>
    <dgm:pt modelId="{51F5E874-F5B8-484A-9A62-2859C70D5CEF}">
      <dgm:prSet phldrT="[Text]"/>
      <dgm:spPr/>
      <dgm:t>
        <a:bodyPr/>
        <a:lstStyle/>
        <a:p>
          <a:r>
            <a:rPr lang="en-US" dirty="0" smtClean="0"/>
            <a:t>More common in male</a:t>
          </a:r>
          <a:endParaRPr lang="en-US" dirty="0"/>
        </a:p>
      </dgm:t>
    </dgm:pt>
    <dgm:pt modelId="{368CE25B-E595-4E0E-B66B-4A70DE117245}" type="parTrans" cxnId="{A7CFBF26-A1CA-40E9-B51A-E0064CE668BE}">
      <dgm:prSet/>
      <dgm:spPr/>
      <dgm:t>
        <a:bodyPr/>
        <a:lstStyle/>
        <a:p>
          <a:endParaRPr lang="en-US"/>
        </a:p>
      </dgm:t>
    </dgm:pt>
    <dgm:pt modelId="{EB1CD548-69C9-47C0-8B62-2B5925197DF1}" type="sibTrans" cxnId="{A7CFBF26-A1CA-40E9-B51A-E0064CE668BE}">
      <dgm:prSet/>
      <dgm:spPr/>
      <dgm:t>
        <a:bodyPr/>
        <a:lstStyle/>
        <a:p>
          <a:endParaRPr lang="en-US"/>
        </a:p>
      </dgm:t>
    </dgm:pt>
    <dgm:pt modelId="{7FB10C9C-5DB8-4F64-8D79-85861AF54B9D}">
      <dgm:prSet phldrT="[Text]"/>
      <dgm:spPr/>
      <dgm:t>
        <a:bodyPr/>
        <a:lstStyle/>
        <a:p>
          <a:r>
            <a:rPr lang="en-US" dirty="0" smtClean="0"/>
            <a:t>Rapid, fluctuating but progressive</a:t>
          </a:r>
          <a:endParaRPr lang="en-US" dirty="0"/>
        </a:p>
      </dgm:t>
    </dgm:pt>
    <dgm:pt modelId="{E4080A31-A4BF-4329-B5FC-230A7D7B1D86}" type="parTrans" cxnId="{02232306-C145-4055-9EC0-053A2290DF32}">
      <dgm:prSet/>
      <dgm:spPr/>
      <dgm:t>
        <a:bodyPr/>
        <a:lstStyle/>
        <a:p>
          <a:endParaRPr lang="en-US"/>
        </a:p>
      </dgm:t>
    </dgm:pt>
    <dgm:pt modelId="{9EC9EBDB-0807-4D52-A625-3F1A2581BD4F}" type="sibTrans" cxnId="{02232306-C145-4055-9EC0-053A2290DF32}">
      <dgm:prSet/>
      <dgm:spPr/>
      <dgm:t>
        <a:bodyPr/>
        <a:lstStyle/>
        <a:p>
          <a:endParaRPr lang="en-US"/>
        </a:p>
      </dgm:t>
    </dgm:pt>
    <dgm:pt modelId="{C298E6ED-DF67-40B5-B075-B5DD3B893BA2}">
      <dgm:prSet phldrT="[Text]"/>
      <dgm:spPr/>
      <dgm:t>
        <a:bodyPr/>
        <a:lstStyle/>
        <a:p>
          <a:r>
            <a:rPr lang="en-US" dirty="0" smtClean="0"/>
            <a:t>Course~5years</a:t>
          </a:r>
          <a:endParaRPr lang="en-US" dirty="0"/>
        </a:p>
      </dgm:t>
    </dgm:pt>
    <dgm:pt modelId="{171EFA20-622F-4C04-A220-4D7E835E3609}" type="parTrans" cxnId="{4E5FEE5F-3E74-41CB-B268-0EB4B1E9043E}">
      <dgm:prSet/>
      <dgm:spPr/>
      <dgm:t>
        <a:bodyPr/>
        <a:lstStyle/>
        <a:p>
          <a:endParaRPr lang="en-US"/>
        </a:p>
      </dgm:t>
    </dgm:pt>
    <dgm:pt modelId="{6792F95F-A200-4F50-9049-8517D4839AD5}" type="sibTrans" cxnId="{4E5FEE5F-3E74-41CB-B268-0EB4B1E9043E}">
      <dgm:prSet/>
      <dgm:spPr/>
      <dgm:t>
        <a:bodyPr/>
        <a:lstStyle/>
        <a:p>
          <a:endParaRPr lang="en-US"/>
        </a:p>
      </dgm:t>
    </dgm:pt>
    <dgm:pt modelId="{8B95A5F4-EC67-4557-A86C-B435A6914DEB}">
      <dgm:prSet phldrT="[Text]"/>
      <dgm:spPr/>
      <dgm:t>
        <a:bodyPr/>
        <a:lstStyle/>
        <a:p>
          <a:r>
            <a:rPr lang="en-US" dirty="0" smtClean="0"/>
            <a:t>Parkinsonism </a:t>
          </a:r>
          <a:endParaRPr lang="en-US" dirty="0"/>
        </a:p>
      </dgm:t>
    </dgm:pt>
    <dgm:pt modelId="{004BFD64-27D7-4A67-8056-F254F03B4395}" type="parTrans" cxnId="{9D4F1BE0-ACE8-4CA6-90EA-97320FAAD502}">
      <dgm:prSet/>
      <dgm:spPr/>
      <dgm:t>
        <a:bodyPr/>
        <a:lstStyle/>
        <a:p>
          <a:endParaRPr lang="en-US"/>
        </a:p>
      </dgm:t>
    </dgm:pt>
    <dgm:pt modelId="{E87ACE8E-CB12-4847-AEFD-E7933F6BB948}" type="sibTrans" cxnId="{9D4F1BE0-ACE8-4CA6-90EA-97320FAAD502}">
      <dgm:prSet/>
      <dgm:spPr/>
      <dgm:t>
        <a:bodyPr/>
        <a:lstStyle/>
        <a:p>
          <a:endParaRPr lang="en-US"/>
        </a:p>
      </dgm:t>
    </dgm:pt>
    <dgm:pt modelId="{683B825C-A9F1-4585-8B09-110801DCEAD0}">
      <dgm:prSet phldrT="[Text]"/>
      <dgm:spPr/>
      <dgm:t>
        <a:bodyPr/>
        <a:lstStyle/>
        <a:p>
          <a:endParaRPr lang="en-US" dirty="0"/>
        </a:p>
      </dgm:t>
    </dgm:pt>
    <dgm:pt modelId="{E37579C2-E71B-4593-9804-5E60C74FEF59}" type="parTrans" cxnId="{54B4394F-0933-4BD7-BD3A-D5DE2C8564C4}">
      <dgm:prSet/>
      <dgm:spPr/>
      <dgm:t>
        <a:bodyPr/>
        <a:lstStyle/>
        <a:p>
          <a:endParaRPr lang="en-US"/>
        </a:p>
      </dgm:t>
    </dgm:pt>
    <dgm:pt modelId="{103D5250-C0F3-431A-B65B-03A8FD341893}" type="sibTrans" cxnId="{54B4394F-0933-4BD7-BD3A-D5DE2C8564C4}">
      <dgm:prSet/>
      <dgm:spPr/>
      <dgm:t>
        <a:bodyPr/>
        <a:lstStyle/>
        <a:p>
          <a:endParaRPr lang="en-US"/>
        </a:p>
      </dgm:t>
    </dgm:pt>
    <dgm:pt modelId="{0487E13F-004F-4C81-B948-3F2AB0EC9BF7}" type="pres">
      <dgm:prSet presAssocID="{D2BB269C-AA70-4236-9E3B-83B1DF30DC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853776-B749-4AA6-89EC-72AF6B52AC95}" type="pres">
      <dgm:prSet presAssocID="{B58AFE4F-D120-4A6A-8C9B-EE0203B617B1}" presName="composite" presStyleCnt="0"/>
      <dgm:spPr/>
    </dgm:pt>
    <dgm:pt modelId="{BD38A843-B2E1-45C4-A6D0-4E0CF1005656}" type="pres">
      <dgm:prSet presAssocID="{B58AFE4F-D120-4A6A-8C9B-EE0203B617B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3FC9E-8A52-4632-84AC-5FA56A6790B1}" type="pres">
      <dgm:prSet presAssocID="{B58AFE4F-D120-4A6A-8C9B-EE0203B617B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749F4-9A3A-4FBD-8D61-A74B3762EE22}" type="pres">
      <dgm:prSet presAssocID="{2AF91008-01AF-4A76-AB22-46FF57A033C4}" presName="space" presStyleCnt="0"/>
      <dgm:spPr/>
    </dgm:pt>
    <dgm:pt modelId="{B598AB56-1AE0-45EB-BE58-29BD8E68631D}" type="pres">
      <dgm:prSet presAssocID="{1CA83266-26D9-4EED-AF5F-40E11EEE3338}" presName="composite" presStyleCnt="0"/>
      <dgm:spPr/>
    </dgm:pt>
    <dgm:pt modelId="{064F92E2-4F7B-48BC-A624-F49FEF5ABB9E}" type="pres">
      <dgm:prSet presAssocID="{1CA83266-26D9-4EED-AF5F-40E11EEE33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23D67-4FDD-4481-8E88-8842D8F2AB77}" type="pres">
      <dgm:prSet presAssocID="{1CA83266-26D9-4EED-AF5F-40E11EEE333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98A02-52CC-4370-8F1D-9FD7652DBC7E}" type="pres">
      <dgm:prSet presAssocID="{2E8B5EF6-963C-468B-9FAD-2524843F87DB}" presName="space" presStyleCnt="0"/>
      <dgm:spPr/>
    </dgm:pt>
    <dgm:pt modelId="{CCBB1BA3-2DE7-45DB-A0FD-52E4A41006AC}" type="pres">
      <dgm:prSet presAssocID="{9A6A6EFE-ED60-4485-A80A-22AEABA35CA3}" presName="composite" presStyleCnt="0"/>
      <dgm:spPr/>
    </dgm:pt>
    <dgm:pt modelId="{7DBBDA9A-C268-4CB6-BB32-64FC9A146AAB}" type="pres">
      <dgm:prSet presAssocID="{9A6A6EFE-ED60-4485-A80A-22AEABA35C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3D2E7-7B3D-4198-9AEE-A20F47F9FAC0}" type="pres">
      <dgm:prSet presAssocID="{9A6A6EFE-ED60-4485-A80A-22AEABA35CA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37B26-2D9E-4A67-A032-9BEBEC773982}" type="pres">
      <dgm:prSet presAssocID="{B44A1AD4-C0C5-47B4-B0A8-D0870ED25D41}" presName="space" presStyleCnt="0"/>
      <dgm:spPr/>
    </dgm:pt>
    <dgm:pt modelId="{1DF710BA-600E-4B20-B7E1-3081E644CC47}" type="pres">
      <dgm:prSet presAssocID="{A2DDB6E4-1019-4615-A814-7848B5659F69}" presName="composite" presStyleCnt="0"/>
      <dgm:spPr/>
    </dgm:pt>
    <dgm:pt modelId="{81DD5C3D-0822-4A49-AB3C-D3FF46455451}" type="pres">
      <dgm:prSet presAssocID="{A2DDB6E4-1019-4615-A814-7848B5659F6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DB483-F845-4137-87B0-C436E8C91895}" type="pres">
      <dgm:prSet presAssocID="{A2DDB6E4-1019-4615-A814-7848B5659F6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F2529E-7886-4F99-89E5-D4C2A4540C0B}" type="presOf" srcId="{7FB10C9C-5DB8-4F64-8D79-85861AF54B9D}" destId="{625DB483-F845-4137-87B0-C436E8C91895}" srcOrd="0" destOrd="1" presId="urn:microsoft.com/office/officeart/2005/8/layout/hList1"/>
    <dgm:cxn modelId="{61D60A31-D2DF-493E-89D4-367A041CD5F5}" srcId="{A2DDB6E4-1019-4615-A814-7848B5659F69}" destId="{01023A5B-B700-4CC8-9386-542096F9942A}" srcOrd="4" destOrd="0" parTransId="{906E14E2-EA6D-4ECF-9D50-266DEFFCAF8C}" sibTransId="{E69BFF64-A9F6-4FB4-95AA-BF7955E9019D}"/>
    <dgm:cxn modelId="{2EF2CCBE-B0AE-4E6C-915A-76E5B6C2E28D}" srcId="{1CA83266-26D9-4EED-AF5F-40E11EEE3338}" destId="{10EC3303-1B2D-4DBE-950A-88DC39002B93}" srcOrd="0" destOrd="0" parTransId="{81C4757A-F8A0-4830-9F4B-F26CC9C14AD0}" sibTransId="{8BF92AE1-2369-4321-9257-DC1C668CCDD7}"/>
    <dgm:cxn modelId="{6C5D8444-8B32-469F-947D-632F74AFAF68}" srcId="{1CA83266-26D9-4EED-AF5F-40E11EEE3338}" destId="{41674994-3F7A-454C-B45E-6540CD2D6933}" srcOrd="2" destOrd="0" parTransId="{D247F9E3-40AD-4A1E-96B0-9A1112EA0EE7}" sibTransId="{36CA9990-6726-4F1A-9A37-C2DC49B2D387}"/>
    <dgm:cxn modelId="{F2DE2570-F482-454F-BF18-79BEACA8EAE8}" type="presOf" srcId="{41674994-3F7A-454C-B45E-6540CD2D6933}" destId="{EE123D67-4FDD-4481-8E88-8842D8F2AB77}" srcOrd="0" destOrd="2" presId="urn:microsoft.com/office/officeart/2005/8/layout/hList1"/>
    <dgm:cxn modelId="{9D4F1BE0-ACE8-4CA6-90EA-97320FAAD502}" srcId="{A2DDB6E4-1019-4615-A814-7848B5659F69}" destId="{8B95A5F4-EC67-4557-A86C-B435A6914DEB}" srcOrd="3" destOrd="0" parTransId="{004BFD64-27D7-4A67-8056-F254F03B4395}" sibTransId="{E87ACE8E-CB12-4847-AEFD-E7933F6BB948}"/>
    <dgm:cxn modelId="{79FC071A-D67E-4965-938B-3F71D5371F3E}" type="presOf" srcId="{8B95A5F4-EC67-4557-A86C-B435A6914DEB}" destId="{625DB483-F845-4137-87B0-C436E8C91895}" srcOrd="0" destOrd="3" presId="urn:microsoft.com/office/officeart/2005/8/layout/hList1"/>
    <dgm:cxn modelId="{379C6D70-BA3C-42EF-9511-6715665C1DEA}" srcId="{D2BB269C-AA70-4236-9E3B-83B1DF30DCC4}" destId="{A2DDB6E4-1019-4615-A814-7848B5659F69}" srcOrd="3" destOrd="0" parTransId="{34D68439-AAC2-4D22-BE03-34937A1EBF10}" sibTransId="{1DAA2AFB-F81C-435D-8CF7-1734362D3070}"/>
    <dgm:cxn modelId="{E70E8135-42FA-48E6-AE2B-3FB8E3E5B692}" srcId="{B58AFE4F-D120-4A6A-8C9B-EE0203B617B1}" destId="{D2C78CCF-EAA1-48F5-981C-C51649134560}" srcOrd="2" destOrd="0" parTransId="{9D9BCEBD-7C85-44B5-8723-6A8E7332DCFC}" sibTransId="{ECE5FF76-D108-4E5D-8317-3C0DED56DA5F}"/>
    <dgm:cxn modelId="{7B3D8571-5B84-4D8C-97F0-8639728099E3}" type="presOf" srcId="{1CA83266-26D9-4EED-AF5F-40E11EEE3338}" destId="{064F92E2-4F7B-48BC-A624-F49FEF5ABB9E}" srcOrd="0" destOrd="0" presId="urn:microsoft.com/office/officeart/2005/8/layout/hList1"/>
    <dgm:cxn modelId="{CDC18665-0B7B-4580-8DDA-437FCDA7FD45}" type="presOf" srcId="{50F6B6D8-756E-4541-AB6C-A5D4741EC0D9}" destId="{A403D2E7-7B3D-4198-9AEE-A20F47F9FAC0}" srcOrd="0" destOrd="1" presId="urn:microsoft.com/office/officeart/2005/8/layout/hList1"/>
    <dgm:cxn modelId="{4E5FEE5F-3E74-41CB-B268-0EB4B1E9043E}" srcId="{A2DDB6E4-1019-4615-A814-7848B5659F69}" destId="{C298E6ED-DF67-40B5-B075-B5DD3B893BA2}" srcOrd="2" destOrd="0" parTransId="{171EFA20-622F-4C04-A220-4D7E835E3609}" sibTransId="{6792F95F-A200-4F50-9049-8517D4839AD5}"/>
    <dgm:cxn modelId="{0E406E23-7D0B-47A1-945C-AEEDBB47C8F6}" srcId="{B58AFE4F-D120-4A6A-8C9B-EE0203B617B1}" destId="{BB9C028F-1458-4F27-9659-A040D3C73278}" srcOrd="0" destOrd="0" parTransId="{F1AD141E-27EA-4FB3-B718-7BB85AD4344E}" sibTransId="{EDB3F40E-CFCE-40CB-9211-B9855B5A47FB}"/>
    <dgm:cxn modelId="{3ECCB32A-77D6-44A5-BB7D-75F0C44480B0}" type="presOf" srcId="{D2C78CCF-EAA1-48F5-981C-C51649134560}" destId="{1373FC9E-8A52-4632-84AC-5FA56A6790B1}" srcOrd="0" destOrd="2" presId="urn:microsoft.com/office/officeart/2005/8/layout/hList1"/>
    <dgm:cxn modelId="{201AB990-FC66-4C57-A6E3-289B99ECBD23}" type="presOf" srcId="{C75C00B6-A9FD-4DD6-8E3E-3466389C055B}" destId="{1373FC9E-8A52-4632-84AC-5FA56A6790B1}" srcOrd="0" destOrd="1" presId="urn:microsoft.com/office/officeart/2005/8/layout/hList1"/>
    <dgm:cxn modelId="{A7CFBF26-A1CA-40E9-B51A-E0064CE668BE}" srcId="{9A6A6EFE-ED60-4485-A80A-22AEABA35CA3}" destId="{51F5E874-F5B8-484A-9A62-2859C70D5CEF}" srcOrd="3" destOrd="0" parTransId="{368CE25B-E595-4E0E-B66B-4A70DE117245}" sibTransId="{EB1CD548-69C9-47C0-8B62-2B5925197DF1}"/>
    <dgm:cxn modelId="{02232306-C145-4055-9EC0-053A2290DF32}" srcId="{A2DDB6E4-1019-4615-A814-7848B5659F69}" destId="{7FB10C9C-5DB8-4F64-8D79-85861AF54B9D}" srcOrd="1" destOrd="0" parTransId="{E4080A31-A4BF-4329-B5FC-230A7D7B1D86}" sibTransId="{9EC9EBDB-0807-4D52-A625-3F1A2581BD4F}"/>
    <dgm:cxn modelId="{493E818F-1D3D-4B75-9BB3-F013002F6B0D}" type="presOf" srcId="{D2BB269C-AA70-4236-9E3B-83B1DF30DCC4}" destId="{0487E13F-004F-4C81-B948-3F2AB0EC9BF7}" srcOrd="0" destOrd="0" presId="urn:microsoft.com/office/officeart/2005/8/layout/hList1"/>
    <dgm:cxn modelId="{92CAE2C2-4DDE-4D3A-9E87-3F2102F2165B}" type="presOf" srcId="{F213DBCD-8D97-4C36-91B2-1E4E5ABBA18A}" destId="{A403D2E7-7B3D-4198-9AEE-A20F47F9FAC0}" srcOrd="0" destOrd="0" presId="urn:microsoft.com/office/officeart/2005/8/layout/hList1"/>
    <dgm:cxn modelId="{A2FF30EB-A0C9-4BB8-95D1-F54759B97990}" srcId="{9A6A6EFE-ED60-4485-A80A-22AEABA35CA3}" destId="{F213DBCD-8D97-4C36-91B2-1E4E5ABBA18A}" srcOrd="0" destOrd="0" parTransId="{00B16E9B-1440-4517-99EE-5A5289D9E382}" sibTransId="{016E349F-E0A8-45C6-8E8B-8A525552B576}"/>
    <dgm:cxn modelId="{FA60FDD5-F431-43C9-8FD2-636D810890F1}" type="presOf" srcId="{C298E6ED-DF67-40B5-B075-B5DD3B893BA2}" destId="{625DB483-F845-4137-87B0-C436E8C91895}" srcOrd="0" destOrd="2" presId="urn:microsoft.com/office/officeart/2005/8/layout/hList1"/>
    <dgm:cxn modelId="{A6DCBB64-02F6-4800-8142-67F71084F216}" srcId="{B58AFE4F-D120-4A6A-8C9B-EE0203B617B1}" destId="{C75C00B6-A9FD-4DD6-8E3E-3466389C055B}" srcOrd="1" destOrd="0" parTransId="{A35A268A-B007-4124-93EC-6A91D4321370}" sibTransId="{24AC29B6-1F0B-4751-B8DC-C714C7BC7CAF}"/>
    <dgm:cxn modelId="{837EBCF5-7287-49A6-830B-06D84ADF9DA5}" type="presOf" srcId="{BB9C028F-1458-4F27-9659-A040D3C73278}" destId="{1373FC9E-8A52-4632-84AC-5FA56A6790B1}" srcOrd="0" destOrd="0" presId="urn:microsoft.com/office/officeart/2005/8/layout/hList1"/>
    <dgm:cxn modelId="{B267BC49-607C-4971-92CD-E35B2197C13C}" type="presOf" srcId="{683B825C-A9F1-4585-8B09-110801DCEAD0}" destId="{625DB483-F845-4137-87B0-C436E8C91895}" srcOrd="0" destOrd="5" presId="urn:microsoft.com/office/officeart/2005/8/layout/hList1"/>
    <dgm:cxn modelId="{D613FA2F-F715-4585-8E14-7572BFCBD62C}" type="presOf" srcId="{01023A5B-B700-4CC8-9386-542096F9942A}" destId="{625DB483-F845-4137-87B0-C436E8C91895}" srcOrd="0" destOrd="4" presId="urn:microsoft.com/office/officeart/2005/8/layout/hList1"/>
    <dgm:cxn modelId="{427620AC-576E-48AD-966E-58DF457F9906}" type="presOf" srcId="{9A6A6EFE-ED60-4485-A80A-22AEABA35CA3}" destId="{7DBBDA9A-C268-4CB6-BB32-64FC9A146AAB}" srcOrd="0" destOrd="0" presId="urn:microsoft.com/office/officeart/2005/8/layout/hList1"/>
    <dgm:cxn modelId="{189A325D-B1BA-4F6D-B1A1-A840FE86A195}" srcId="{9A6A6EFE-ED60-4485-A80A-22AEABA35CA3}" destId="{50F6B6D8-756E-4541-AB6C-A5D4741EC0D9}" srcOrd="1" destOrd="0" parTransId="{BEE2A4F8-7669-4121-A4AE-607CE8C9ADE1}" sibTransId="{6A2FFD41-6A2B-4ACF-B065-1A55C7F9F3BD}"/>
    <dgm:cxn modelId="{75DE4F41-5647-4ACC-845C-F50CE5753D9A}" srcId="{1CA83266-26D9-4EED-AF5F-40E11EEE3338}" destId="{15F9D7AB-7A29-4778-B524-44E35859FA17}" srcOrd="1" destOrd="0" parTransId="{64D0AF7A-D03D-4792-993F-1CF28319FC9E}" sibTransId="{2DD1D107-A004-4E4D-89D7-6A8BEF7B843D}"/>
    <dgm:cxn modelId="{E831ADA8-D21E-4944-98E2-0D16DECCB2C5}" srcId="{1CA83266-26D9-4EED-AF5F-40E11EEE3338}" destId="{0C963FDA-CC5D-4DE3-B11A-F57BE65443DE}" srcOrd="3" destOrd="0" parTransId="{A6A50168-9558-43F2-9735-5D96169C5456}" sibTransId="{4F621BC3-49AF-44FE-ACE0-C8FEB360AF25}"/>
    <dgm:cxn modelId="{02176F41-E88B-4E80-AF94-F6C319ACAB8F}" srcId="{D2BB269C-AA70-4236-9E3B-83B1DF30DCC4}" destId="{B58AFE4F-D120-4A6A-8C9B-EE0203B617B1}" srcOrd="0" destOrd="0" parTransId="{07071CF4-1EF2-43BA-B786-194C02AE3288}" sibTransId="{2AF91008-01AF-4A76-AB22-46FF57A033C4}"/>
    <dgm:cxn modelId="{745695DE-25C1-4918-9064-BC8BB71734A3}" type="presOf" srcId="{A2DDB6E4-1019-4615-A814-7848B5659F69}" destId="{81DD5C3D-0822-4A49-AB3C-D3FF46455451}" srcOrd="0" destOrd="0" presId="urn:microsoft.com/office/officeart/2005/8/layout/hList1"/>
    <dgm:cxn modelId="{78876469-78E7-4913-ABD0-A0E613335C2C}" srcId="{9A6A6EFE-ED60-4485-A80A-22AEABA35CA3}" destId="{128B2406-CD28-4B1A-BA33-7B98579E89C1}" srcOrd="2" destOrd="0" parTransId="{DC87BA79-629B-43FE-AF97-0A32C87203A0}" sibTransId="{6A6A3F83-E5DB-4531-8B03-4224BE7541A9}"/>
    <dgm:cxn modelId="{1BD22B3A-3EBF-4694-A96A-88EC90847953}" srcId="{A2DDB6E4-1019-4615-A814-7848B5659F69}" destId="{2DEEF764-D4D3-4E0A-A9A7-3D00A6EC0DEA}" srcOrd="0" destOrd="0" parTransId="{421C7732-346F-4641-A46F-83CBF8874736}" sibTransId="{FFB66494-BC51-44BA-937D-EC8E112DB658}"/>
    <dgm:cxn modelId="{146C2189-60D9-4587-8BDA-F8FD33F76576}" type="presOf" srcId="{15F9D7AB-7A29-4778-B524-44E35859FA17}" destId="{EE123D67-4FDD-4481-8E88-8842D8F2AB77}" srcOrd="0" destOrd="1" presId="urn:microsoft.com/office/officeart/2005/8/layout/hList1"/>
    <dgm:cxn modelId="{54B4394F-0933-4BD7-BD3A-D5DE2C8564C4}" srcId="{A2DDB6E4-1019-4615-A814-7848B5659F69}" destId="{683B825C-A9F1-4585-8B09-110801DCEAD0}" srcOrd="5" destOrd="0" parTransId="{E37579C2-E71B-4593-9804-5E60C74FEF59}" sibTransId="{103D5250-C0F3-431A-B65B-03A8FD341893}"/>
    <dgm:cxn modelId="{7FC39268-4F66-46E2-A3C1-0EC23A96BC63}" srcId="{D2BB269C-AA70-4236-9E3B-83B1DF30DCC4}" destId="{9A6A6EFE-ED60-4485-A80A-22AEABA35CA3}" srcOrd="2" destOrd="0" parTransId="{727EDB34-3495-45F5-98F4-8CF14C77698B}" sibTransId="{B44A1AD4-C0C5-47B4-B0A8-D0870ED25D41}"/>
    <dgm:cxn modelId="{02EB4642-C9D9-43DA-8BDA-A81DA99B3B0B}" srcId="{B58AFE4F-D120-4A6A-8C9B-EE0203B617B1}" destId="{9696B8D7-AA53-4982-BF2A-9EC25FC20E6B}" srcOrd="3" destOrd="0" parTransId="{51F18E12-14E0-425C-858B-721CEDEAFB18}" sibTransId="{D1924747-1EBC-4C7D-B348-ECB27C75B12D}"/>
    <dgm:cxn modelId="{41593162-3A0C-41A5-A3E1-AB8BBDECB05B}" type="presOf" srcId="{128B2406-CD28-4B1A-BA33-7B98579E89C1}" destId="{A403D2E7-7B3D-4198-9AEE-A20F47F9FAC0}" srcOrd="0" destOrd="2" presId="urn:microsoft.com/office/officeart/2005/8/layout/hList1"/>
    <dgm:cxn modelId="{D1605DC8-A557-4642-AB3A-1AF017857ED9}" type="presOf" srcId="{2DEEF764-D4D3-4E0A-A9A7-3D00A6EC0DEA}" destId="{625DB483-F845-4137-87B0-C436E8C91895}" srcOrd="0" destOrd="0" presId="urn:microsoft.com/office/officeart/2005/8/layout/hList1"/>
    <dgm:cxn modelId="{1A08EABB-92B3-4899-9407-3BD1EDBD01EB}" type="presOf" srcId="{B58AFE4F-D120-4A6A-8C9B-EE0203B617B1}" destId="{BD38A843-B2E1-45C4-A6D0-4E0CF1005656}" srcOrd="0" destOrd="0" presId="urn:microsoft.com/office/officeart/2005/8/layout/hList1"/>
    <dgm:cxn modelId="{B4B2A5AE-BCA2-4C2F-9585-8D88A9769DF1}" type="presOf" srcId="{51F5E874-F5B8-484A-9A62-2859C70D5CEF}" destId="{A403D2E7-7B3D-4198-9AEE-A20F47F9FAC0}" srcOrd="0" destOrd="3" presId="urn:microsoft.com/office/officeart/2005/8/layout/hList1"/>
    <dgm:cxn modelId="{08CD0B07-FCB1-4930-8FE7-6326051DA508}" type="presOf" srcId="{10EC3303-1B2D-4DBE-950A-88DC39002B93}" destId="{EE123D67-4FDD-4481-8E88-8842D8F2AB77}" srcOrd="0" destOrd="0" presId="urn:microsoft.com/office/officeart/2005/8/layout/hList1"/>
    <dgm:cxn modelId="{E09C6BB8-0B71-4B09-ABDB-49815EC8FABB}" type="presOf" srcId="{9696B8D7-AA53-4982-BF2A-9EC25FC20E6B}" destId="{1373FC9E-8A52-4632-84AC-5FA56A6790B1}" srcOrd="0" destOrd="3" presId="urn:microsoft.com/office/officeart/2005/8/layout/hList1"/>
    <dgm:cxn modelId="{03629360-07B1-4C80-8B15-51D0EC83F4FF}" type="presOf" srcId="{0C963FDA-CC5D-4DE3-B11A-F57BE65443DE}" destId="{EE123D67-4FDD-4481-8E88-8842D8F2AB77}" srcOrd="0" destOrd="3" presId="urn:microsoft.com/office/officeart/2005/8/layout/hList1"/>
    <dgm:cxn modelId="{697EBD1E-943B-40C8-AB5A-48C5A8F6C097}" srcId="{D2BB269C-AA70-4236-9E3B-83B1DF30DCC4}" destId="{1CA83266-26D9-4EED-AF5F-40E11EEE3338}" srcOrd="1" destOrd="0" parTransId="{7689A0CC-D0F7-4641-99E0-5280F6A69F25}" sibTransId="{2E8B5EF6-963C-468B-9FAD-2524843F87DB}"/>
    <dgm:cxn modelId="{99860729-3BB0-47C9-8EAC-4878454BCD31}" type="presParOf" srcId="{0487E13F-004F-4C81-B948-3F2AB0EC9BF7}" destId="{22853776-B749-4AA6-89EC-72AF6B52AC95}" srcOrd="0" destOrd="0" presId="urn:microsoft.com/office/officeart/2005/8/layout/hList1"/>
    <dgm:cxn modelId="{296C5BF9-4690-4CBE-8163-8927963AAA0C}" type="presParOf" srcId="{22853776-B749-4AA6-89EC-72AF6B52AC95}" destId="{BD38A843-B2E1-45C4-A6D0-4E0CF1005656}" srcOrd="0" destOrd="0" presId="urn:microsoft.com/office/officeart/2005/8/layout/hList1"/>
    <dgm:cxn modelId="{54705982-1CB3-4375-ADC6-AB9DCBC83B8F}" type="presParOf" srcId="{22853776-B749-4AA6-89EC-72AF6B52AC95}" destId="{1373FC9E-8A52-4632-84AC-5FA56A6790B1}" srcOrd="1" destOrd="0" presId="urn:microsoft.com/office/officeart/2005/8/layout/hList1"/>
    <dgm:cxn modelId="{31EE41F9-3C1F-4B72-BEC1-B931ADA58FE3}" type="presParOf" srcId="{0487E13F-004F-4C81-B948-3F2AB0EC9BF7}" destId="{9C5749F4-9A3A-4FBD-8D61-A74B3762EE22}" srcOrd="1" destOrd="0" presId="urn:microsoft.com/office/officeart/2005/8/layout/hList1"/>
    <dgm:cxn modelId="{248F0282-2A9E-4D18-9B0C-C34338210769}" type="presParOf" srcId="{0487E13F-004F-4C81-B948-3F2AB0EC9BF7}" destId="{B598AB56-1AE0-45EB-BE58-29BD8E68631D}" srcOrd="2" destOrd="0" presId="urn:microsoft.com/office/officeart/2005/8/layout/hList1"/>
    <dgm:cxn modelId="{4804D944-E1FA-43D3-B7AB-18113F7E18DB}" type="presParOf" srcId="{B598AB56-1AE0-45EB-BE58-29BD8E68631D}" destId="{064F92E2-4F7B-48BC-A624-F49FEF5ABB9E}" srcOrd="0" destOrd="0" presId="urn:microsoft.com/office/officeart/2005/8/layout/hList1"/>
    <dgm:cxn modelId="{5FA9F7DC-AD5B-466C-9B37-4AE4CCBAAA32}" type="presParOf" srcId="{B598AB56-1AE0-45EB-BE58-29BD8E68631D}" destId="{EE123D67-4FDD-4481-8E88-8842D8F2AB77}" srcOrd="1" destOrd="0" presId="urn:microsoft.com/office/officeart/2005/8/layout/hList1"/>
    <dgm:cxn modelId="{695890D3-B343-4CC9-BB4F-AE2BACDF23CA}" type="presParOf" srcId="{0487E13F-004F-4C81-B948-3F2AB0EC9BF7}" destId="{CF098A02-52CC-4370-8F1D-9FD7652DBC7E}" srcOrd="3" destOrd="0" presId="urn:microsoft.com/office/officeart/2005/8/layout/hList1"/>
    <dgm:cxn modelId="{44CC552B-8086-4BD7-B86C-835A2A613F73}" type="presParOf" srcId="{0487E13F-004F-4C81-B948-3F2AB0EC9BF7}" destId="{CCBB1BA3-2DE7-45DB-A0FD-52E4A41006AC}" srcOrd="4" destOrd="0" presId="urn:microsoft.com/office/officeart/2005/8/layout/hList1"/>
    <dgm:cxn modelId="{B1E6E3BC-9243-4EC4-A121-9DA66BB094D9}" type="presParOf" srcId="{CCBB1BA3-2DE7-45DB-A0FD-52E4A41006AC}" destId="{7DBBDA9A-C268-4CB6-BB32-64FC9A146AAB}" srcOrd="0" destOrd="0" presId="urn:microsoft.com/office/officeart/2005/8/layout/hList1"/>
    <dgm:cxn modelId="{2737EB7E-9878-4BB0-A10B-CB8B87EC81B6}" type="presParOf" srcId="{CCBB1BA3-2DE7-45DB-A0FD-52E4A41006AC}" destId="{A403D2E7-7B3D-4198-9AEE-A20F47F9FAC0}" srcOrd="1" destOrd="0" presId="urn:microsoft.com/office/officeart/2005/8/layout/hList1"/>
    <dgm:cxn modelId="{A488081B-D063-4A3C-B40A-399DA18020F1}" type="presParOf" srcId="{0487E13F-004F-4C81-B948-3F2AB0EC9BF7}" destId="{23E37B26-2D9E-4A67-A032-9BEBEC773982}" srcOrd="5" destOrd="0" presId="urn:microsoft.com/office/officeart/2005/8/layout/hList1"/>
    <dgm:cxn modelId="{C7E17BCF-B991-4305-8F6D-0037E3CA747B}" type="presParOf" srcId="{0487E13F-004F-4C81-B948-3F2AB0EC9BF7}" destId="{1DF710BA-600E-4B20-B7E1-3081E644CC47}" srcOrd="6" destOrd="0" presId="urn:microsoft.com/office/officeart/2005/8/layout/hList1"/>
    <dgm:cxn modelId="{5416142B-1C0A-4475-8711-9236CCDC0574}" type="presParOf" srcId="{1DF710BA-600E-4B20-B7E1-3081E644CC47}" destId="{81DD5C3D-0822-4A49-AB3C-D3FF46455451}" srcOrd="0" destOrd="0" presId="urn:microsoft.com/office/officeart/2005/8/layout/hList1"/>
    <dgm:cxn modelId="{16906AB9-E3F5-44DA-86EA-EB3EA1F6DCEA}" type="presParOf" srcId="{1DF710BA-600E-4B20-B7E1-3081E644CC47}" destId="{625DB483-F845-4137-87B0-C436E8C918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8A843-B2E1-45C4-A6D0-4E0CF1005656}">
      <dsp:nvSpPr>
        <dsp:cNvPr id="0" name=""/>
        <dsp:cNvSpPr/>
      </dsp:nvSpPr>
      <dsp:spPr>
        <a:xfrm>
          <a:off x="3266" y="333824"/>
          <a:ext cx="196386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smtClean="0"/>
            <a:t>Alzheimer</a:t>
          </a:r>
          <a:endParaRPr lang="en-US" altLang="en-US" sz="1800" kern="1200" dirty="0" smtClean="0"/>
        </a:p>
      </dsp:txBody>
      <dsp:txXfrm>
        <a:off x="3266" y="333824"/>
        <a:ext cx="1963861" cy="518400"/>
      </dsp:txXfrm>
    </dsp:sp>
    <dsp:sp modelId="{1373FC9E-8A52-4632-84AC-5FA56A6790B1}">
      <dsp:nvSpPr>
        <dsp:cNvPr id="0" name=""/>
        <dsp:cNvSpPr/>
      </dsp:nvSpPr>
      <dsp:spPr>
        <a:xfrm>
          <a:off x="3266" y="852224"/>
          <a:ext cx="1963861" cy="32795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Insidious (1-2 years ) before diagnosis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Gradual and progressing over years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Usually 8-10 years, but variable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3266" y="852224"/>
        <a:ext cx="1963861" cy="3279588"/>
      </dsp:txXfrm>
    </dsp:sp>
    <dsp:sp modelId="{064F92E2-4F7B-48BC-A624-F49FEF5ABB9E}">
      <dsp:nvSpPr>
        <dsp:cNvPr id="0" name=""/>
        <dsp:cNvSpPr/>
      </dsp:nvSpPr>
      <dsp:spPr>
        <a:xfrm>
          <a:off x="2242068" y="333824"/>
          <a:ext cx="1963861" cy="518400"/>
        </a:xfrm>
        <a:prstGeom prst="rect">
          <a:avLst/>
        </a:prstGeom>
        <a:gradFill rotWithShape="0">
          <a:gsLst>
            <a:gs pos="0">
              <a:schemeClr val="accent2">
                <a:hueOff val="-279374"/>
                <a:satOff val="-3219"/>
                <a:lumOff val="720"/>
                <a:alphaOff val="0"/>
                <a:tint val="70000"/>
                <a:satMod val="130000"/>
              </a:schemeClr>
            </a:gs>
            <a:gs pos="43000">
              <a:schemeClr val="accent2">
                <a:hueOff val="-279374"/>
                <a:satOff val="-3219"/>
                <a:lumOff val="720"/>
                <a:alphaOff val="0"/>
                <a:tint val="44000"/>
                <a:satMod val="165000"/>
              </a:schemeClr>
            </a:gs>
            <a:gs pos="93000">
              <a:schemeClr val="accent2">
                <a:hueOff val="-279374"/>
                <a:satOff val="-3219"/>
                <a:lumOff val="720"/>
                <a:alphaOff val="0"/>
                <a:tint val="15000"/>
                <a:satMod val="165000"/>
              </a:schemeClr>
            </a:gs>
            <a:gs pos="100000">
              <a:schemeClr val="accent2">
                <a:hueOff val="-279374"/>
                <a:satOff val="-3219"/>
                <a:lumOff val="72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279374"/>
              <a:satOff val="-3219"/>
              <a:lumOff val="72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279374"/>
              <a:satOff val="-3219"/>
              <a:lumOff val="72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Vascular</a:t>
          </a:r>
          <a:endParaRPr lang="en-US" sz="1800" kern="1200" dirty="0"/>
        </a:p>
      </dsp:txBody>
      <dsp:txXfrm>
        <a:off x="2242068" y="333824"/>
        <a:ext cx="1963861" cy="518400"/>
      </dsp:txXfrm>
    </dsp:sp>
    <dsp:sp modelId="{EE123D67-4FDD-4481-8E88-8842D8F2AB77}">
      <dsp:nvSpPr>
        <dsp:cNvPr id="0" name=""/>
        <dsp:cNvSpPr/>
      </dsp:nvSpPr>
      <dsp:spPr>
        <a:xfrm>
          <a:off x="2242068" y="852224"/>
          <a:ext cx="1963861" cy="3279588"/>
        </a:xfrm>
        <a:prstGeom prst="rect">
          <a:avLst/>
        </a:prstGeom>
        <a:solidFill>
          <a:schemeClr val="accent2">
            <a:tint val="40000"/>
            <a:alpha val="90000"/>
            <a:hueOff val="-484193"/>
            <a:satOff val="-44"/>
            <a:lumOff val="1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84193"/>
              <a:satOff val="-44"/>
              <a:lumOff val="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Sudden onset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Step-like progression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Course:variable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Dependent on area affected in the brain</a:t>
          </a:r>
          <a:endParaRPr lang="en-US" sz="1800" kern="1200" dirty="0"/>
        </a:p>
      </dsp:txBody>
      <dsp:txXfrm>
        <a:off x="2242068" y="852224"/>
        <a:ext cx="1963861" cy="3279588"/>
      </dsp:txXfrm>
    </dsp:sp>
    <dsp:sp modelId="{7DBBDA9A-C268-4CB6-BB32-64FC9A146AAB}">
      <dsp:nvSpPr>
        <dsp:cNvPr id="0" name=""/>
        <dsp:cNvSpPr/>
      </dsp:nvSpPr>
      <dsp:spPr>
        <a:xfrm>
          <a:off x="4480870" y="333824"/>
          <a:ext cx="1963861" cy="518400"/>
        </a:xfrm>
        <a:prstGeom prst="rect">
          <a:avLst/>
        </a:prstGeom>
        <a:gradFill rotWithShape="0">
          <a:gsLst>
            <a:gs pos="0">
              <a:schemeClr val="accent2">
                <a:hueOff val="-558749"/>
                <a:satOff val="-6439"/>
                <a:lumOff val="1439"/>
                <a:alphaOff val="0"/>
                <a:tint val="70000"/>
                <a:satMod val="130000"/>
              </a:schemeClr>
            </a:gs>
            <a:gs pos="43000">
              <a:schemeClr val="accent2">
                <a:hueOff val="-558749"/>
                <a:satOff val="-6439"/>
                <a:lumOff val="1439"/>
                <a:alphaOff val="0"/>
                <a:tint val="44000"/>
                <a:satMod val="165000"/>
              </a:schemeClr>
            </a:gs>
            <a:gs pos="93000">
              <a:schemeClr val="accent2">
                <a:hueOff val="-558749"/>
                <a:satOff val="-6439"/>
                <a:lumOff val="1439"/>
                <a:alphaOff val="0"/>
                <a:tint val="15000"/>
                <a:satMod val="165000"/>
              </a:schemeClr>
            </a:gs>
            <a:gs pos="100000">
              <a:schemeClr val="accent2">
                <a:hueOff val="-558749"/>
                <a:satOff val="-6439"/>
                <a:lumOff val="1439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558749"/>
              <a:satOff val="-6439"/>
              <a:lumOff val="143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558749"/>
              <a:satOff val="-6439"/>
              <a:lumOff val="1439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Frontotemporal</a:t>
          </a:r>
          <a:endParaRPr lang="en-US" sz="1800" kern="1200" dirty="0"/>
        </a:p>
      </dsp:txBody>
      <dsp:txXfrm>
        <a:off x="4480870" y="333824"/>
        <a:ext cx="1963861" cy="518400"/>
      </dsp:txXfrm>
    </dsp:sp>
    <dsp:sp modelId="{A403D2E7-7B3D-4198-9AEE-A20F47F9FAC0}">
      <dsp:nvSpPr>
        <dsp:cNvPr id="0" name=""/>
        <dsp:cNvSpPr/>
      </dsp:nvSpPr>
      <dsp:spPr>
        <a:xfrm>
          <a:off x="4480870" y="852224"/>
          <a:ext cx="1963861" cy="3279588"/>
        </a:xfrm>
        <a:prstGeom prst="rect">
          <a:avLst/>
        </a:prstGeom>
        <a:solidFill>
          <a:schemeClr val="accent2">
            <a:tint val="40000"/>
            <a:alpha val="90000"/>
            <a:hueOff val="-968386"/>
            <a:satOff val="-89"/>
            <a:lumOff val="2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68386"/>
              <a:satOff val="-89"/>
              <a:lumOff val="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Slow onset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More rapid than Alzheimer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Course: 2-7 years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More common in male</a:t>
          </a:r>
          <a:endParaRPr lang="en-US" sz="1800" kern="1200" dirty="0"/>
        </a:p>
      </dsp:txBody>
      <dsp:txXfrm>
        <a:off x="4480870" y="852224"/>
        <a:ext cx="1963861" cy="3279588"/>
      </dsp:txXfrm>
    </dsp:sp>
    <dsp:sp modelId="{81DD5C3D-0822-4A49-AB3C-D3FF46455451}">
      <dsp:nvSpPr>
        <dsp:cNvPr id="0" name=""/>
        <dsp:cNvSpPr/>
      </dsp:nvSpPr>
      <dsp:spPr>
        <a:xfrm>
          <a:off x="6719672" y="333824"/>
          <a:ext cx="1963861" cy="518400"/>
        </a:xfrm>
        <a:prstGeom prst="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70000"/>
                <a:satMod val="130000"/>
              </a:schemeClr>
            </a:gs>
            <a:gs pos="43000">
              <a:schemeClr val="accent2">
                <a:hueOff val="-838123"/>
                <a:satOff val="-9658"/>
                <a:lumOff val="2159"/>
                <a:alphaOff val="0"/>
                <a:tint val="44000"/>
                <a:satMod val="165000"/>
              </a:schemeClr>
            </a:gs>
            <a:gs pos="93000">
              <a:schemeClr val="accent2">
                <a:hueOff val="-838123"/>
                <a:satOff val="-9658"/>
                <a:lumOff val="2159"/>
                <a:alphaOff val="0"/>
                <a:tint val="15000"/>
                <a:satMod val="16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Lewy Body </a:t>
          </a:r>
          <a:endParaRPr lang="en-US" sz="1800" kern="1200" dirty="0"/>
        </a:p>
      </dsp:txBody>
      <dsp:txXfrm>
        <a:off x="6719672" y="333824"/>
        <a:ext cx="1963861" cy="518400"/>
      </dsp:txXfrm>
    </dsp:sp>
    <dsp:sp modelId="{625DB483-F845-4137-87B0-C436E8C91895}">
      <dsp:nvSpPr>
        <dsp:cNvPr id="0" name=""/>
        <dsp:cNvSpPr/>
      </dsp:nvSpPr>
      <dsp:spPr>
        <a:xfrm>
          <a:off x="6719672" y="852224"/>
          <a:ext cx="1963861" cy="3279588"/>
        </a:xfrm>
        <a:prstGeom prst="rect">
          <a:avLst/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Slow onset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Rapid, fluctuating but progressive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Course~5years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Parkinsonism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Increasing rigidity, decreasing mobility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6719672" y="852224"/>
        <a:ext cx="1963861" cy="3279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D97E8-0AF5-46E0-B8FC-089CEDC0F292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2AD6-D7EE-46FE-B2FC-A0E1380E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EED24-BBAC-4D06-9A84-37642F451AE0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AAD8D-FD9F-42D3-A1C4-FF6ED9D2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Eventually leading to a significant inability to maintain occupational and social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AAD8D-FD9F-42D3-A1C4-FF6ED9D21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22D41-1917-40CB-B3FA-5A870094E8C7}" type="datetimeFigureOut">
              <a:rPr lang="en-US" smtClean="0"/>
              <a:t>2015/05/21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C838A4-F368-45FB-9DEF-5D61E370798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nao.ca/sites/rnao-ca/files/Screening_for_Delirium_Dementia_and_Depression_in_the_Older_Adult.pdf" TargetMode="External"/><Relationship Id="rId2" Type="http://schemas.openxmlformats.org/officeDocument/2006/relationships/hyperlink" Target="http://rnao.ca/sites/rnao-ca/files/Caregiving_Strategies_for_Older_Adults_with_Delirium_Dementia_and_Depress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48600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DELIRIUM</a:t>
            </a:r>
            <a:br>
              <a:rPr lang="en-US" dirty="0" smtClean="0"/>
            </a:br>
            <a:r>
              <a:rPr lang="en-US" dirty="0" smtClean="0"/>
              <a:t>DEMENTIA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DEPRESSION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8496" cy="1752600"/>
          </a:xfrm>
        </p:spPr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Assessment, Management &amp; Prevention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2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DELIRIUM: Precipitating Factors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5141259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010400" y="6477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(</a:t>
            </a:r>
            <a:r>
              <a:rPr lang="en-US" altLang="en-US" sz="1400" dirty="0" err="1" smtClean="0"/>
              <a:t>RNAOb</a:t>
            </a:r>
            <a:r>
              <a:rPr lang="en-US" altLang="en-US" sz="1400" dirty="0" smtClean="0"/>
              <a:t>, 2010, p. 37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clinical features of the 3Ds can occur alone, or may overlap or frequently coexist in the older adult, therefore caregivers need to seek evidence to identify their </a:t>
            </a:r>
            <a:r>
              <a:rPr lang="en-US" altLang="en-US" sz="2800" dirty="0" smtClean="0"/>
              <a:t>presence</a:t>
            </a:r>
            <a:r>
              <a:rPr lang="en-US" altLang="en-US" sz="2800" baseline="30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Differentiating the 3D’s</a:t>
            </a:r>
            <a:endParaRPr lang="en-US" dirty="0"/>
          </a:p>
        </p:txBody>
      </p:sp>
      <p:graphicFrame>
        <p:nvGraphicFramePr>
          <p:cNvPr id="6" name="Group 2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446060"/>
              </p:ext>
            </p:extLst>
          </p:nvPr>
        </p:nvGraphicFramePr>
        <p:xfrm>
          <a:off x="0" y="1447800"/>
          <a:ext cx="9144000" cy="546483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24000"/>
                <a:gridCol w="2362200"/>
                <a:gridCol w="2561219"/>
                <a:gridCol w="2696581"/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Feature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Delirium/Acute Confusion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Dementia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Depression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8019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Acute/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subacute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depends on cause, often at twilight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Chronic, generally insidious, depends on cause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Coincides with life changes, often abrupt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0877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Course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Short, diurnal fluctuations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 symptoms; worse 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night in the dark &amp; 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awakening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Long, on diurnal effects,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symptoms progressive yet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relatively stable over time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Diurnal effects, typically worse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 the morning;  situational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fluctuations but less than acute confusion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838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Progression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Abrupt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Slow but even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Variable, rapid-slow but uneven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0517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Duration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Hours to less than 1 month, seldom longer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Months to years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 least 2 weeks, but can be several months to years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02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Awareness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Reduced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Clear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Clear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Differentiating the 3D’s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92815"/>
              </p:ext>
            </p:extLst>
          </p:nvPr>
        </p:nvGraphicFramePr>
        <p:xfrm>
          <a:off x="4482" y="1435531"/>
          <a:ext cx="9067800" cy="534626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43318"/>
                <a:gridCol w="2362200"/>
                <a:gridCol w="2588173"/>
                <a:gridCol w="2674109"/>
              </a:tblGrid>
              <a:tr h="8504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Feature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Delirium/Acute Confusion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Dementia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Depression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Attention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Impaired, fluctuates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Generally normal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Minimal impairment but distractible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Orientation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Fluctuates in severity, generally impaired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May be impaired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Selective disorientation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6813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Recent &amp; immediate impaired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Recent &amp; remote impaired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Selective or patchy impairment, “islands” of intact memory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066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Thinking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Disorganized, distorted, fragmented, slow or accelerated incoherent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 with abstraction, thoughts impoverished, make poor judgments, words difficult to find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Intact but with themes of hopelessness, helplessness or self-deprecation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8025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Perception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Distorted; illusions, delusions &amp; hallucinations, difficulty distinguishing between reality &amp; misperceptions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Misperceptions often absent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Intact; delusions &amp; hallucinations absent except in severe cases.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Assessment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Obtain Collateral history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Assess for delirium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Assess for dementia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Assess for depression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Obtain health history to identify possible causes &amp; risk factors of delirium, dementia, depression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Review medications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Assess test results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Assess Risk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Use an Interdisciplinary Team Approach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Make a referral if necessary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Continue ongoing assessment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hlink"/>
                </a:solidFill>
              </a:rPr>
              <a:t>* </a:t>
            </a:r>
            <a:r>
              <a:rPr lang="en-US" altLang="en-US" sz="1800" dirty="0"/>
              <a:t>The assessment sequence of what you do when will vary with each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3048000" cy="3486912"/>
          </a:xfrm>
        </p:spPr>
        <p:txBody>
          <a:bodyPr>
            <a:normAutofit/>
          </a:bodyPr>
          <a:lstStyle/>
          <a:p>
            <a:r>
              <a:rPr lang="en-US" dirty="0" smtClean="0"/>
              <a:t>Confusion Assessment Method (CAM)tool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51" y="1"/>
            <a:ext cx="5560867" cy="6858000"/>
          </a:xfrm>
          <a:prstGeom prst="rect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5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Delirium- Case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1500hrs</a:t>
            </a:r>
          </a:p>
          <a:p>
            <a:pPr marL="0" indent="0">
              <a:buNone/>
            </a:pPr>
            <a:r>
              <a:rPr lang="en-US" dirty="0" smtClean="0"/>
              <a:t>An 84-year-old woman </a:t>
            </a:r>
            <a:r>
              <a:rPr lang="en-US" dirty="0"/>
              <a:t>is transferred from a long-term care facility to the hospital ED for </a:t>
            </a:r>
            <a:r>
              <a:rPr lang="en-US" dirty="0" smtClean="0"/>
              <a:t>evaluation of </a:t>
            </a:r>
            <a:r>
              <a:rPr lang="en-US" dirty="0"/>
              <a:t>h</a:t>
            </a:r>
            <a:r>
              <a:rPr lang="en-US" dirty="0" smtClean="0"/>
              <a:t>ip fracture. </a:t>
            </a:r>
          </a:p>
          <a:p>
            <a:r>
              <a:rPr lang="en-US" dirty="0" smtClean="0"/>
              <a:t>Transfer report reveals that patient slipped on her way to bathroom and feel, landing on her right side, striking </a:t>
            </a:r>
            <a:r>
              <a:rPr lang="en-US" dirty="0"/>
              <a:t>her right </a:t>
            </a:r>
            <a:r>
              <a:rPr lang="en-US" dirty="0" smtClean="0"/>
              <a:t>hip. Patient had been feeling weak and has drawn out of group activities from past 1 week.</a:t>
            </a:r>
          </a:p>
          <a:p>
            <a:r>
              <a:rPr lang="en-US" dirty="0" smtClean="0"/>
              <a:t>Patient’s vitals are as follow: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BP: 147/93, T-37.3, RR-22, O2 sat: 95%, HR-89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Pt has a strong urine odour and is incontinent of urine. The </a:t>
            </a:r>
            <a:r>
              <a:rPr lang="en-US" dirty="0"/>
              <a:t>right thigh and hip were extremely </a:t>
            </a:r>
            <a:r>
              <a:rPr lang="en-US" dirty="0" smtClean="0"/>
              <a:t>tender and bruised.</a:t>
            </a:r>
            <a:r>
              <a:rPr lang="en-US" dirty="0"/>
              <a:t> The right leg is shortened and externally rotated. </a:t>
            </a:r>
          </a:p>
        </p:txBody>
      </p:sp>
    </p:spTree>
    <p:extLst>
      <p:ext uri="{BB962C8B-B14F-4D97-AF65-F5344CB8AC3E}">
        <p14:creationId xmlns:p14="http://schemas.microsoft.com/office/powerpoint/2010/main" val="15165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CAM Indication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8102"/>
            <a:ext cx="8229600" cy="3045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4038600"/>
            <a:ext cx="12954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2286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Delirium- 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Past medical history: MI (2010), HTN, Hyperlipidemia, Type II Diabetes mellitus, </a:t>
            </a:r>
            <a:r>
              <a:rPr lang="en-US" dirty="0" err="1" smtClean="0"/>
              <a:t>Hx</a:t>
            </a:r>
            <a:r>
              <a:rPr lang="en-US" dirty="0" smtClean="0"/>
              <a:t>. Of depression, HOH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Radiology </a:t>
            </a:r>
            <a:r>
              <a:rPr lang="en-US" dirty="0" smtClean="0"/>
              <a:t>report of right hip: Complete</a:t>
            </a:r>
            <a:r>
              <a:rPr lang="en-US" dirty="0"/>
              <a:t>, comminuted, intertrochanteric fracture of the right hip. No other fractures were noted in the right leg.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Positive urine </a:t>
            </a:r>
            <a:r>
              <a:rPr lang="en-US" dirty="0" smtClean="0"/>
              <a:t>culture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BW: Hyponatremia (Na-126), hypokalemia (K-3.1), elevated creatinine (Cr-121), elevated leukocytes , abnormal blood glucose (14.9)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4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743200" cy="1162050"/>
          </a:xfrm>
        </p:spPr>
        <p:txBody>
          <a:bodyPr/>
          <a:lstStyle/>
          <a:p>
            <a:r>
              <a:rPr lang="en-US" sz="4800" dirty="0" smtClean="0"/>
              <a:t>DEMENTIA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/>
              <a:t>Characterized by:</a:t>
            </a:r>
          </a:p>
          <a:p>
            <a:pPr algn="ctr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Gradual</a:t>
            </a:r>
          </a:p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rogressive cognitive decline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56895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 smtClean="0"/>
              <a:t>Memory </a:t>
            </a:r>
            <a:r>
              <a:rPr lang="en-US" sz="3400" dirty="0"/>
              <a:t>impairment </a:t>
            </a:r>
            <a:endParaRPr lang="en-US" sz="3400" dirty="0" smtClean="0"/>
          </a:p>
          <a:p>
            <a:r>
              <a:rPr lang="en-US" sz="3400" dirty="0"/>
              <a:t>C</a:t>
            </a:r>
            <a:r>
              <a:rPr lang="en-US" sz="3400" dirty="0" smtClean="0"/>
              <a:t>ognitive </a:t>
            </a:r>
            <a:r>
              <a:rPr lang="en-US" sz="3400" dirty="0"/>
              <a:t>disturbances: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200" dirty="0"/>
              <a:t>L</a:t>
            </a:r>
            <a:r>
              <a:rPr lang="en-US" sz="3200" dirty="0" smtClean="0"/>
              <a:t>anguage disturbance</a:t>
            </a:r>
            <a:endParaRPr lang="en-US" sz="3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200" dirty="0" smtClean="0"/>
              <a:t>Impaired </a:t>
            </a:r>
            <a:r>
              <a:rPr lang="en-US" sz="3200" dirty="0"/>
              <a:t>ability to carry out motor activities despite intact motor </a:t>
            </a:r>
            <a:r>
              <a:rPr lang="en-US" sz="3200" dirty="0" smtClean="0"/>
              <a:t>function</a:t>
            </a:r>
            <a:endParaRPr lang="en-US" sz="3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200" dirty="0" smtClean="0"/>
              <a:t>Inability to recognize </a:t>
            </a:r>
            <a:r>
              <a:rPr lang="en-US" sz="3200" dirty="0"/>
              <a:t>or identify objects despite intact sensory </a:t>
            </a:r>
            <a:r>
              <a:rPr lang="en-US" sz="3200" dirty="0" smtClean="0"/>
              <a:t>function</a:t>
            </a:r>
            <a:endParaRPr lang="en-US" sz="32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200" dirty="0"/>
              <a:t>D</a:t>
            </a:r>
            <a:r>
              <a:rPr lang="en-US" sz="3200" dirty="0" smtClean="0"/>
              <a:t>isturbance </a:t>
            </a:r>
            <a:r>
              <a:rPr lang="en-US" sz="3200" dirty="0"/>
              <a:t>in executive functioning (e.g., planning, </a:t>
            </a:r>
            <a:r>
              <a:rPr lang="en-US" sz="3200" dirty="0" smtClean="0"/>
              <a:t>organizing, sequencing, abstracting)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CAM Indication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7051"/>
            <a:ext cx="8229600" cy="304566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62000" y="4038600"/>
            <a:ext cx="1066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4191000"/>
            <a:ext cx="2209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8862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4343400"/>
            <a:ext cx="1752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Delirium- 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1830hours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Patient is agitated, disoriented ,</a:t>
            </a:r>
            <a:r>
              <a:rPr lang="en-US" dirty="0"/>
              <a:t> </a:t>
            </a:r>
            <a:r>
              <a:rPr lang="en-US" dirty="0" smtClean="0"/>
              <a:t>impulsive and constantly tries to pull on indwelling </a:t>
            </a:r>
            <a:r>
              <a:rPr lang="en-US" dirty="0"/>
              <a:t>F</a:t>
            </a:r>
            <a:r>
              <a:rPr lang="en-US" dirty="0" smtClean="0"/>
              <a:t>oley &amp; IV line</a:t>
            </a:r>
          </a:p>
          <a:p>
            <a:pPr marL="0" indent="0">
              <a:buNone/>
            </a:pPr>
            <a:r>
              <a:rPr lang="en-US" dirty="0" smtClean="0"/>
              <a:t>Pt is incoherent and rambling unclearly</a:t>
            </a:r>
          </a:p>
          <a:p>
            <a:pPr marL="0" indent="0">
              <a:buNone/>
            </a:pPr>
            <a:r>
              <a:rPr lang="en-US" dirty="0" smtClean="0"/>
              <a:t>Vitals: 158/96, HR- 108, T-37.8, RR-24, O2 sat: 94%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5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6019800" cy="5562600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6544235" y="172189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June 4</a:t>
            </a:r>
            <a:r>
              <a:rPr lang="en-US" sz="1100" baseline="30000" dirty="0" smtClean="0">
                <a:solidFill>
                  <a:srgbClr val="FF0000"/>
                </a:solidFill>
              </a:rPr>
              <a:t>th</a:t>
            </a:r>
            <a:r>
              <a:rPr lang="en-US" sz="1100" dirty="0" smtClean="0">
                <a:solidFill>
                  <a:srgbClr val="FF0000"/>
                </a:solidFill>
              </a:rPr>
              <a:t> , 2015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2098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51816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6100" y="3966882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9547" y="28956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9547" y="5381065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98586"/>
            <a:ext cx="5257800" cy="6028038"/>
          </a:xfrm>
          <a:noFill/>
        </p:spPr>
      </p:pic>
      <p:sp>
        <p:nvSpPr>
          <p:cNvPr id="2" name="Rectangle 1"/>
          <p:cNvSpPr/>
          <p:nvPr/>
        </p:nvSpPr>
        <p:spPr>
          <a:xfrm>
            <a:off x="3886200" y="914400"/>
            <a:ext cx="1752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08612" y="1994647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2800" y="1084729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44958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4500282"/>
            <a:ext cx="533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1084729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467100" y="3454773"/>
            <a:ext cx="419100" cy="13077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584812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Hyper-active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vs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Hypo-active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6248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Nurse, Nurse1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Communicate </a:t>
            </a:r>
          </a:p>
          <a:p>
            <a:r>
              <a:rPr lang="en-US" dirty="0" smtClean="0"/>
              <a:t>Consult: GEM nurse</a:t>
            </a:r>
          </a:p>
          <a:p>
            <a:r>
              <a:rPr lang="en-US" dirty="0" smtClean="0"/>
              <a:t>Ongoing assessment</a:t>
            </a:r>
          </a:p>
          <a:p>
            <a:r>
              <a:rPr lang="en-US" dirty="0" smtClean="0"/>
              <a:t>Treat the cause</a:t>
            </a:r>
          </a:p>
          <a:p>
            <a:r>
              <a:rPr lang="en-US" dirty="0" smtClean="0"/>
              <a:t>Don’t’ forget: PAIN – 5</a:t>
            </a:r>
            <a:r>
              <a:rPr lang="en-US" baseline="30000" dirty="0" smtClean="0"/>
              <a:t>th</a:t>
            </a:r>
            <a:r>
              <a:rPr lang="en-US" dirty="0" smtClean="0"/>
              <a:t> vital 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Ongoing assessment </a:t>
            </a:r>
          </a:p>
          <a:p>
            <a:r>
              <a:rPr lang="en-US" dirty="0" smtClean="0"/>
              <a:t>Q12hours</a:t>
            </a:r>
          </a:p>
          <a:p>
            <a:r>
              <a:rPr lang="en-US" dirty="0" smtClean="0"/>
              <a:t>Or with change in cognitive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DELIRIUM: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770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TREAT THE CAUSE</a:t>
            </a:r>
          </a:p>
          <a:p>
            <a:r>
              <a:rPr lang="en-US" dirty="0" smtClean="0"/>
              <a:t>Eliminate medications that adversely affect mental state e.g. Ativan, Gravol.</a:t>
            </a:r>
          </a:p>
          <a:p>
            <a:r>
              <a:rPr lang="en-US" dirty="0" smtClean="0"/>
              <a:t>Adequate hydration: observe patient at meal times</a:t>
            </a:r>
          </a:p>
          <a:p>
            <a:r>
              <a:rPr lang="en-US" dirty="0" smtClean="0"/>
              <a:t>Correct sensory deficit- provide glasses  and hearing aids</a:t>
            </a:r>
          </a:p>
          <a:p>
            <a:r>
              <a:rPr lang="en-US" dirty="0" smtClean="0"/>
              <a:t>Orient and re-orient- approach in a calm reassuring  manner</a:t>
            </a:r>
          </a:p>
          <a:p>
            <a:r>
              <a:rPr lang="en-US" dirty="0" smtClean="0"/>
              <a:t>Speak slowly &amp; clearly: use simple  and short sentences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DELIRIUM: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TREAT THE CAUSE</a:t>
            </a:r>
          </a:p>
          <a:p>
            <a:r>
              <a:rPr lang="en-US" dirty="0" smtClean="0"/>
              <a:t>Assess and manage pain.</a:t>
            </a:r>
          </a:p>
          <a:p>
            <a:r>
              <a:rPr lang="en-US" dirty="0" smtClean="0"/>
              <a:t>Minimal use of indwelling Foley catheter</a:t>
            </a:r>
          </a:p>
          <a:p>
            <a:r>
              <a:rPr lang="en-US" dirty="0" smtClean="0"/>
              <a:t>Physical restraints </a:t>
            </a:r>
            <a:r>
              <a:rPr lang="en-US" dirty="0"/>
              <a:t>:</a:t>
            </a:r>
            <a:r>
              <a:rPr lang="en-US" dirty="0" smtClean="0"/>
              <a:t> LAST RESORT ONLY</a:t>
            </a:r>
          </a:p>
          <a:p>
            <a:r>
              <a:rPr lang="en-US" dirty="0" smtClean="0"/>
              <a:t>Pharmacological intervention (Haldol) may be necessary for severe agitation –use drug in lowest possible dose for short timeframe.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Registered Nurses Association of Ontario. (2010a). Caregiving Strategies for Older Adults with Delirium, Dementia and Depression. Retrieved May 3</a:t>
            </a:r>
            <a:r>
              <a:rPr lang="en-US" sz="1300" baseline="30000" dirty="0"/>
              <a:t>rd</a:t>
            </a:r>
            <a:r>
              <a:rPr lang="en-US" sz="1300" dirty="0"/>
              <a:t> 2015, from </a:t>
            </a:r>
            <a:r>
              <a:rPr lang="en-US" sz="1300" u="sng" dirty="0">
                <a:hlinkClick r:id="rId2"/>
              </a:rPr>
              <a:t>http://rnao.ca/sites/rnao-ca/files/Caregiving_Strategies_for_Older_Adults_with_Delirium_Dementia_and_Depression.pdf</a:t>
            </a:r>
          </a:p>
          <a:p>
            <a:r>
              <a:rPr lang="en-US" sz="1300" dirty="0"/>
              <a:t>Registered Nurses Association of Ontario. (2010b). Screening for Delirium, Dementia and Depression in Older Adults. Retrieved on May 3</a:t>
            </a:r>
            <a:r>
              <a:rPr lang="en-US" sz="1300" baseline="30000" dirty="0"/>
              <a:t>rd</a:t>
            </a:r>
            <a:r>
              <a:rPr lang="en-US" sz="1300" dirty="0"/>
              <a:t> 2015, from </a:t>
            </a:r>
            <a:r>
              <a:rPr lang="en-US" sz="1300" u="sng" dirty="0">
                <a:hlinkClick r:id="rId3"/>
              </a:rPr>
              <a:t>http://rnao.ca/sites/rnao-ca/files/Screening_for_Delirium_Dementia_and_Depression_in_the_Older_Adult.pdf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DEMENTIA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537286"/>
              </p:ext>
            </p:extLst>
          </p:nvPr>
        </p:nvGraphicFramePr>
        <p:xfrm>
          <a:off x="228600" y="1935163"/>
          <a:ext cx="8686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239000" y="6488668"/>
            <a:ext cx="1668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 err="1" smtClean="0"/>
              <a:t>RNAOa</a:t>
            </a:r>
            <a:r>
              <a:rPr lang="en-US" altLang="en-US" dirty="0" smtClean="0"/>
              <a:t>, </a:t>
            </a:r>
            <a:r>
              <a:rPr lang="en-US" altLang="en-US" dirty="0"/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11406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1162050"/>
          </a:xfrm>
        </p:spPr>
        <p:txBody>
          <a:bodyPr/>
          <a:lstStyle/>
          <a:p>
            <a:pPr algn="ctr"/>
            <a:r>
              <a:rPr lang="en-US" sz="4400" dirty="0" smtClean="0"/>
              <a:t>DEPRESSION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1676400"/>
            <a:ext cx="2895600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Characterized by: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ymptoms present for </a:t>
            </a:r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</a:rPr>
              <a:t>two week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depressed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mood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loss of interest or pleasure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hange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from previous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level of functioning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41655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Accompanying  symptoms: </a:t>
            </a:r>
            <a:endParaRPr lang="en-US" sz="3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weight </a:t>
            </a:r>
            <a:r>
              <a:rPr lang="en-US" dirty="0" smtClean="0"/>
              <a:t>loss/gain</a:t>
            </a:r>
            <a:endParaRPr lang="en-US" dirty="0"/>
          </a:p>
          <a:p>
            <a:r>
              <a:rPr lang="en-US" dirty="0" smtClean="0"/>
              <a:t>Insomnia/hypersomnia</a:t>
            </a:r>
          </a:p>
          <a:p>
            <a:r>
              <a:rPr lang="en-US" dirty="0"/>
              <a:t>P</a:t>
            </a:r>
            <a:r>
              <a:rPr lang="en-US" dirty="0" smtClean="0"/>
              <a:t>sychomotor agitation/retardation</a:t>
            </a:r>
            <a:endParaRPr lang="en-US" dirty="0"/>
          </a:p>
          <a:p>
            <a:r>
              <a:rPr lang="en-US" dirty="0" smtClean="0"/>
              <a:t>Fatigue/loss </a:t>
            </a:r>
            <a:r>
              <a:rPr lang="en-US" dirty="0"/>
              <a:t>of energy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eelings </a:t>
            </a:r>
            <a:r>
              <a:rPr lang="en-US" dirty="0"/>
              <a:t>of </a:t>
            </a:r>
            <a:r>
              <a:rPr lang="en-US" dirty="0" smtClean="0"/>
              <a:t>worthlessness</a:t>
            </a:r>
          </a:p>
          <a:p>
            <a:r>
              <a:rPr lang="en-US" dirty="0"/>
              <a:t>D</a:t>
            </a:r>
            <a:r>
              <a:rPr lang="en-US" dirty="0" smtClean="0"/>
              <a:t>iminished </a:t>
            </a:r>
            <a:r>
              <a:rPr lang="en-US" dirty="0"/>
              <a:t>ability to </a:t>
            </a:r>
            <a:r>
              <a:rPr lang="en-US" dirty="0" smtClean="0"/>
              <a:t>think and concentrate</a:t>
            </a:r>
          </a:p>
          <a:p>
            <a:r>
              <a:rPr lang="en-US" dirty="0" smtClean="0"/>
              <a:t>Recurrent </a:t>
            </a:r>
            <a:r>
              <a:rPr lang="en-US" dirty="0"/>
              <a:t>thoughts of death or </a:t>
            </a:r>
            <a:r>
              <a:rPr lang="en-US" dirty="0" smtClean="0"/>
              <a:t>suicidal ideations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DEPRESSION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Elderly: report more somatic or physical symptoms rather than depressed mood</a:t>
            </a:r>
          </a:p>
          <a:p>
            <a:r>
              <a:rPr lang="en-US" altLang="en-US" dirty="0"/>
              <a:t>The most troubling outcome of </a:t>
            </a:r>
            <a:r>
              <a:rPr lang="en-US" altLang="en-US" dirty="0" smtClean="0"/>
              <a:t>depression is </a:t>
            </a:r>
            <a:r>
              <a:rPr lang="en-US" altLang="en-US" dirty="0"/>
              <a:t>elder suicide, and older adults have the highest risk of suicide rates of any age group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altLang="en-US" sz="1400" dirty="0" smtClean="0"/>
              <a:t>							(</a:t>
            </a:r>
            <a:r>
              <a:rPr lang="en-US" altLang="en-US" sz="1400" dirty="0" err="1" smtClean="0"/>
              <a:t>RNAOb</a:t>
            </a:r>
            <a:r>
              <a:rPr lang="en-US" altLang="en-US" sz="1400" dirty="0" smtClean="0"/>
              <a:t>, </a:t>
            </a:r>
            <a:r>
              <a:rPr lang="en-US" altLang="en-US" sz="1400" dirty="0"/>
              <a:t>2010)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7924800" cy="1162050"/>
          </a:xfrm>
        </p:spPr>
        <p:txBody>
          <a:bodyPr/>
          <a:lstStyle/>
          <a:p>
            <a:pPr algn="ctr"/>
            <a:r>
              <a:rPr lang="en-US" sz="4800" dirty="0" smtClean="0"/>
              <a:t>DELIRIUM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/>
              <a:t>Characterized </a:t>
            </a:r>
            <a:r>
              <a:rPr lang="en-US" sz="1800" dirty="0"/>
              <a:t>by 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Temporary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Acute </a:t>
            </a:r>
          </a:p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Sudden onset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7600" y="1981200"/>
            <a:ext cx="5486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Fluctuating symptoms:</a:t>
            </a:r>
          </a:p>
          <a:p>
            <a:r>
              <a:rPr lang="en-US" dirty="0" smtClean="0"/>
              <a:t>Cognitive impairment</a:t>
            </a:r>
          </a:p>
          <a:p>
            <a:r>
              <a:rPr lang="en-US" dirty="0" smtClean="0"/>
              <a:t>Disorganized thinking</a:t>
            </a:r>
          </a:p>
          <a:p>
            <a:r>
              <a:rPr lang="en-US" dirty="0"/>
              <a:t>D</a:t>
            </a:r>
            <a:r>
              <a:rPr lang="en-US" dirty="0" smtClean="0"/>
              <a:t>isturbances </a:t>
            </a:r>
            <a:r>
              <a:rPr lang="en-US" dirty="0"/>
              <a:t>in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Decline </a:t>
            </a:r>
            <a:r>
              <a:rPr lang="en-US" dirty="0"/>
              <a:t>in level of </a:t>
            </a:r>
            <a:r>
              <a:rPr lang="en-US" dirty="0" smtClean="0"/>
              <a:t>consciousness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DELIRIUM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92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Under-recognized by nurses, physicians, allied health.</a:t>
            </a:r>
          </a:p>
          <a:p>
            <a:pPr marL="27432" indent="0">
              <a:buNone/>
            </a:pPr>
            <a:r>
              <a:rPr lang="en-US" sz="2800" dirty="0"/>
              <a:t>Prevalence:</a:t>
            </a:r>
          </a:p>
          <a:p>
            <a:pPr marL="1124712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10-15% elderly medical patient at time of admission</a:t>
            </a:r>
          </a:p>
          <a:p>
            <a:pPr marL="1124712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10-30% elderly admitted in hospital</a:t>
            </a:r>
          </a:p>
          <a:p>
            <a:pPr marL="1124712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10-15% elderly surgical patients</a:t>
            </a:r>
          </a:p>
          <a:p>
            <a:pPr marL="1124712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50% elderly with hip fracture</a:t>
            </a:r>
            <a:r>
              <a:rPr lang="en-US" sz="2800" dirty="0" smtClean="0"/>
              <a:t>.</a:t>
            </a:r>
          </a:p>
          <a:p>
            <a:pPr marL="667512" lvl="2" indent="0">
              <a:buNone/>
            </a:pPr>
            <a:r>
              <a:rPr lang="en-US" sz="2800" dirty="0" smtClean="0"/>
              <a:t>   					</a:t>
            </a:r>
            <a:r>
              <a:rPr lang="en-US" sz="2800" dirty="0"/>
              <a:t>	</a:t>
            </a:r>
            <a:r>
              <a:rPr lang="en-US" sz="2800" dirty="0" smtClean="0"/>
              <a:t>        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RNAOb</a:t>
            </a:r>
            <a:r>
              <a:rPr lang="en-US" altLang="en-US" sz="1400" dirty="0" smtClean="0"/>
              <a:t>, 2010)</a:t>
            </a:r>
            <a:endParaRPr lang="en-US" altLang="en-US" sz="1400" dirty="0"/>
          </a:p>
          <a:p>
            <a:pPr marL="667512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42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DELIRIUM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922520"/>
          </a:xfrm>
        </p:spPr>
        <p:txBody>
          <a:bodyPr>
            <a:normAutofit/>
          </a:bodyPr>
          <a:lstStyle/>
          <a:p>
            <a:r>
              <a:rPr lang="en-US" sz="3200" dirty="0"/>
              <a:t>Associated with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Mortality rates of 25-33 %,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Increased length of hospital stay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Increased intensity of nursing care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/>
              <a:t>Greater healthcare costs</a:t>
            </a:r>
          </a:p>
          <a:p>
            <a:pPr marL="0" indent="0">
              <a:buNone/>
            </a:pPr>
            <a:r>
              <a:rPr lang="en-US" altLang="en-US" sz="1200" dirty="0" smtClean="0"/>
              <a:t>							                   (</a:t>
            </a:r>
            <a:r>
              <a:rPr lang="en-US" altLang="en-US" sz="1200" dirty="0" err="1" smtClean="0"/>
              <a:t>RNAOb</a:t>
            </a:r>
            <a:r>
              <a:rPr lang="en-US" altLang="en-US" sz="1200" dirty="0" smtClean="0"/>
              <a:t>, </a:t>
            </a:r>
            <a:r>
              <a:rPr lang="en-US" altLang="en-US" sz="1200" dirty="0"/>
              <a:t>2010)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51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DELIRIUM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Hyper-active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Hypo-active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429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Agitation </a:t>
            </a:r>
          </a:p>
          <a:p>
            <a:r>
              <a:rPr lang="en-US" sz="2800" dirty="0" smtClean="0"/>
              <a:t>Picking/pacing-</a:t>
            </a:r>
            <a:r>
              <a:rPr lang="en-US" altLang="en-US" sz="2800" dirty="0"/>
              <a:t> non-purposeful, repetitive movement</a:t>
            </a:r>
            <a:endParaRPr lang="en-US" sz="2800" dirty="0" smtClean="0"/>
          </a:p>
          <a:p>
            <a:r>
              <a:rPr lang="en-US" sz="2800" dirty="0" smtClean="0"/>
              <a:t>Vivid hallucinations</a:t>
            </a:r>
          </a:p>
          <a:p>
            <a:r>
              <a:rPr lang="en-US" sz="2800" dirty="0" smtClean="0"/>
              <a:t>Irritability</a:t>
            </a:r>
          </a:p>
          <a:p>
            <a:r>
              <a:rPr lang="en-US" sz="2800" dirty="0" smtClean="0"/>
              <a:t>Aggression-involving verbal behavior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2743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Inactive</a:t>
            </a:r>
          </a:p>
          <a:p>
            <a:r>
              <a:rPr lang="en-US" sz="2600" dirty="0" smtClean="0"/>
              <a:t>Psychomotor retardation </a:t>
            </a:r>
          </a:p>
          <a:p>
            <a:r>
              <a:rPr lang="en-US" sz="2600" dirty="0" smtClean="0"/>
              <a:t>Diminished awareness</a:t>
            </a:r>
          </a:p>
          <a:p>
            <a:r>
              <a:rPr lang="en-US" altLang="en-US" sz="2600" dirty="0"/>
              <a:t>H</a:t>
            </a:r>
            <a:r>
              <a:rPr lang="en-US" altLang="en-US" sz="2600" dirty="0" smtClean="0"/>
              <a:t>igher </a:t>
            </a:r>
            <a:r>
              <a:rPr lang="en-US" altLang="en-US" sz="2600" dirty="0"/>
              <a:t>likelihood of being unrecognized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791200"/>
            <a:ext cx="7848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90000"/>
              </a:lnSpc>
            </a:pPr>
            <a:r>
              <a:rPr lang="en-US" altLang="en-US" sz="2800" b="1" dirty="0">
                <a:solidFill>
                  <a:schemeClr val="accent3">
                    <a:lumMod val="50000"/>
                  </a:schemeClr>
                </a:solidFill>
              </a:rPr>
              <a:t>Mixed </a:t>
            </a:r>
            <a:r>
              <a:rPr lang="en-US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delirium :</a:t>
            </a:r>
            <a:r>
              <a:rPr lang="en-US" alt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accent3">
                    <a:lumMod val="50000"/>
                  </a:schemeClr>
                </a:solidFill>
              </a:rPr>
              <a:t>mixture of both hyperactive &amp; hypoactive delirium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641</TotalTime>
  <Words>1150</Words>
  <Application>Microsoft Office PowerPoint</Application>
  <PresentationFormat>On-screen Show (4:3)</PresentationFormat>
  <Paragraphs>228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DELIRIUM DEMENTIA AND DEPRESSION </vt:lpstr>
      <vt:lpstr>DEMENTIA</vt:lpstr>
      <vt:lpstr>DEMENTIA</vt:lpstr>
      <vt:lpstr>DEPRESSION </vt:lpstr>
      <vt:lpstr>DEPRESSION </vt:lpstr>
      <vt:lpstr>DELIRIUM</vt:lpstr>
      <vt:lpstr>DELIRIUM </vt:lpstr>
      <vt:lpstr>DELIRIUM </vt:lpstr>
      <vt:lpstr>DELIRIUM </vt:lpstr>
      <vt:lpstr>DELIRIUM: Precipitating Factors</vt:lpstr>
      <vt:lpstr>3D’s</vt:lpstr>
      <vt:lpstr>Differentiating the 3D’s</vt:lpstr>
      <vt:lpstr>Differentiating the 3D’s</vt:lpstr>
      <vt:lpstr>PowerPoint Presentation</vt:lpstr>
      <vt:lpstr>Clinical Assessment </vt:lpstr>
      <vt:lpstr>Confusion Assessment Method (CAM)tool</vt:lpstr>
      <vt:lpstr>Delirium- Case Study </vt:lpstr>
      <vt:lpstr>CAM Indication </vt:lpstr>
      <vt:lpstr>Delirium- Case Study </vt:lpstr>
      <vt:lpstr>CAM Indication </vt:lpstr>
      <vt:lpstr>Delirium- Case Study </vt:lpstr>
      <vt:lpstr>PowerPoint Presentation</vt:lpstr>
      <vt:lpstr>PowerPoint Presentation</vt:lpstr>
      <vt:lpstr>Results: CAM</vt:lpstr>
      <vt:lpstr>DELIRIUM: Management </vt:lpstr>
      <vt:lpstr>DELIRIUM: Management </vt:lpstr>
      <vt:lpstr> References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DELIRIUM DEMENTIA DEPRESSION</dc:title>
  <dc:creator>Channpreet Banga</dc:creator>
  <cp:lastModifiedBy>Lucia Vermeulen</cp:lastModifiedBy>
  <cp:revision>52</cp:revision>
  <dcterms:created xsi:type="dcterms:W3CDTF">2015-04-30T18:21:53Z</dcterms:created>
  <dcterms:modified xsi:type="dcterms:W3CDTF">2015-05-21T19:12:29Z</dcterms:modified>
</cp:coreProperties>
</file>