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4"/>
  </p:notesMasterIdLst>
  <p:handoutMasterIdLst>
    <p:handoutMasterId r:id="rId35"/>
  </p:handoutMasterIdLst>
  <p:sldIdLst>
    <p:sldId id="256" r:id="rId2"/>
    <p:sldId id="257" r:id="rId3"/>
    <p:sldId id="258" r:id="rId4"/>
    <p:sldId id="259" r:id="rId5"/>
    <p:sldId id="270" r:id="rId6"/>
    <p:sldId id="260" r:id="rId7"/>
    <p:sldId id="261" r:id="rId8"/>
    <p:sldId id="262" r:id="rId9"/>
    <p:sldId id="263" r:id="rId10"/>
    <p:sldId id="267" r:id="rId11"/>
    <p:sldId id="278" r:id="rId12"/>
    <p:sldId id="280" r:id="rId13"/>
    <p:sldId id="264" r:id="rId14"/>
    <p:sldId id="268" r:id="rId15"/>
    <p:sldId id="265" r:id="rId16"/>
    <p:sldId id="269" r:id="rId17"/>
    <p:sldId id="266" r:id="rId18"/>
    <p:sldId id="271" r:id="rId19"/>
    <p:sldId id="283" r:id="rId20"/>
    <p:sldId id="284" r:id="rId21"/>
    <p:sldId id="272" r:id="rId22"/>
    <p:sldId id="281" r:id="rId23"/>
    <p:sldId id="282" r:id="rId24"/>
    <p:sldId id="285" r:id="rId25"/>
    <p:sldId id="286" r:id="rId26"/>
    <p:sldId id="287" r:id="rId27"/>
    <p:sldId id="288" r:id="rId28"/>
    <p:sldId id="273" r:id="rId29"/>
    <p:sldId id="279" r:id="rId30"/>
    <p:sldId id="275" r:id="rId31"/>
    <p:sldId id="276" r:id="rId32"/>
    <p:sldId id="277"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950BC0-F49B-4277-AB9F-708BC8589F15}">
          <p14:sldIdLst>
            <p14:sldId id="256"/>
            <p14:sldId id="257"/>
            <p14:sldId id="258"/>
            <p14:sldId id="259"/>
            <p14:sldId id="270"/>
            <p14:sldId id="260"/>
            <p14:sldId id="261"/>
            <p14:sldId id="262"/>
            <p14:sldId id="263"/>
            <p14:sldId id="267"/>
            <p14:sldId id="278"/>
            <p14:sldId id="280"/>
            <p14:sldId id="264"/>
            <p14:sldId id="268"/>
            <p14:sldId id="265"/>
            <p14:sldId id="269"/>
            <p14:sldId id="266"/>
            <p14:sldId id="271"/>
            <p14:sldId id="283"/>
            <p14:sldId id="284"/>
            <p14:sldId id="272"/>
            <p14:sldId id="281"/>
            <p14:sldId id="282"/>
            <p14:sldId id="285"/>
            <p14:sldId id="286"/>
            <p14:sldId id="287"/>
            <p14:sldId id="288"/>
            <p14:sldId id="273"/>
            <p14:sldId id="279"/>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90" autoAdjust="0"/>
    <p:restoredTop sz="86403" autoAdjust="0"/>
  </p:normalViewPr>
  <p:slideViewPr>
    <p:cSldViewPr>
      <p:cViewPr varScale="1">
        <p:scale>
          <a:sx n="117" d="100"/>
          <a:sy n="117" d="100"/>
        </p:scale>
        <p:origin x="-2334" y="-102"/>
      </p:cViewPr>
      <p:guideLst>
        <p:guide orient="horz" pos="2160"/>
        <p:guide pos="2880"/>
      </p:guideLst>
    </p:cSldViewPr>
  </p:slideViewPr>
  <p:outlineViewPr>
    <p:cViewPr>
      <p:scale>
        <a:sx n="33" d="100"/>
        <a:sy n="33" d="100"/>
      </p:scale>
      <p:origin x="0" y="898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29356BE-E68F-443E-8D84-6737A1035312}" type="datetimeFigureOut">
              <a:rPr lang="en-US" smtClean="0"/>
              <a:t>2015/06/02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B3FDD8C-71E3-44C5-BBD1-61C5949D49C0}" type="slidenum">
              <a:rPr lang="en-US" smtClean="0"/>
              <a:t>‹#›</a:t>
            </a:fld>
            <a:endParaRPr lang="en-US" dirty="0"/>
          </a:p>
        </p:txBody>
      </p:sp>
    </p:spTree>
    <p:extLst>
      <p:ext uri="{BB962C8B-B14F-4D97-AF65-F5344CB8AC3E}">
        <p14:creationId xmlns:p14="http://schemas.microsoft.com/office/powerpoint/2010/main" val="2284999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D7D1217-5F94-4730-B9C5-292F0CBED4E5}" type="datetimeFigureOut">
              <a:rPr lang="en-US" smtClean="0"/>
              <a:t>2015/06/02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A2019D-5128-4C91-A0CB-DDD616ED08BE}" type="slidenum">
              <a:rPr lang="en-US" smtClean="0"/>
              <a:t>‹#›</a:t>
            </a:fld>
            <a:endParaRPr lang="en-US" dirty="0"/>
          </a:p>
        </p:txBody>
      </p:sp>
    </p:spTree>
    <p:extLst>
      <p:ext uri="{BB962C8B-B14F-4D97-AF65-F5344CB8AC3E}">
        <p14:creationId xmlns:p14="http://schemas.microsoft.com/office/powerpoint/2010/main" val="212349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42393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71282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65471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337586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156043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3072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41069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9372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85627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350741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FA838-4217-4B67-816E-F1FE5D495536}" type="datetimeFigureOut">
              <a:rPr lang="en-US" smtClean="0"/>
              <a:t>2015/06/02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3879B7-0D41-4CDC-BE2C-13570BB6637D}" type="slidenum">
              <a:rPr lang="en-US" smtClean="0"/>
              <a:t>‹#›</a:t>
            </a:fld>
            <a:endParaRPr lang="en-US" dirty="0"/>
          </a:p>
        </p:txBody>
      </p:sp>
    </p:spTree>
    <p:extLst>
      <p:ext uri="{BB962C8B-B14F-4D97-AF65-F5344CB8AC3E}">
        <p14:creationId xmlns:p14="http://schemas.microsoft.com/office/powerpoint/2010/main" val="213168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FA838-4217-4B67-816E-F1FE5D495536}" type="datetimeFigureOut">
              <a:rPr lang="en-US" smtClean="0"/>
              <a:t>2015/06/02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879B7-0D41-4CDC-BE2C-13570BB6637D}" type="slidenum">
              <a:rPr lang="en-US" smtClean="0"/>
              <a:t>‹#›</a:t>
            </a:fld>
            <a:endParaRPr lang="en-US" dirty="0"/>
          </a:p>
        </p:txBody>
      </p:sp>
    </p:spTree>
    <p:extLst>
      <p:ext uri="{BB962C8B-B14F-4D97-AF65-F5344CB8AC3E}">
        <p14:creationId xmlns:p14="http://schemas.microsoft.com/office/powerpoint/2010/main" val="372049219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Restraints%20in%20the%20Emergency%20Department.pptx"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hyperlink" Target="http://www.pinelmedical.com/sef/page/id/18.html" TargetMode="External"/><Relationship Id="rId4" Type="http://schemas.openxmlformats.org/officeDocument/2006/relationships/hyperlink" Target="Restraints%20in%20the%20Emergency%20Department.ppt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inelmedical.com/sef/page/id/18.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924050"/>
          </a:xfrm>
        </p:spPr>
        <p:txBody>
          <a:bodyPr>
            <a:normAutofit/>
          </a:bodyPr>
          <a:lstStyle/>
          <a:p>
            <a:r>
              <a:rPr lang="en-US" dirty="0" smtClean="0"/>
              <a:t>Restraints in the Emergency Department</a:t>
            </a:r>
            <a:endParaRPr lang="en-US" dirty="0"/>
          </a:p>
        </p:txBody>
      </p:sp>
      <p:sp>
        <p:nvSpPr>
          <p:cNvPr id="3" name="Subtitle 2"/>
          <p:cNvSpPr>
            <a:spLocks noGrp="1"/>
          </p:cNvSpPr>
          <p:nvPr>
            <p:ph type="subTitle" idx="1"/>
          </p:nvPr>
        </p:nvSpPr>
        <p:spPr>
          <a:xfrm>
            <a:off x="0" y="6629400"/>
            <a:ext cx="2590800" cy="228600"/>
          </a:xfrm>
        </p:spPr>
        <p:txBody>
          <a:bodyPr>
            <a:normAutofit fontScale="32500" lnSpcReduction="20000"/>
          </a:bodyPr>
          <a:lstStyle/>
          <a:p>
            <a:r>
              <a:rPr lang="en-US" dirty="0" smtClean="0"/>
              <a:t>P. </a:t>
            </a:r>
            <a:r>
              <a:rPr lang="en-US" dirty="0" err="1" smtClean="0"/>
              <a:t>Zawartka</a:t>
            </a:r>
            <a:r>
              <a:rPr lang="en-US" dirty="0" smtClean="0"/>
              <a:t>, 2015</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3200400" cy="175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066131"/>
            <a:ext cx="2973161"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161" y="1981200"/>
            <a:ext cx="28956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57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99392"/>
            <a:ext cx="8382000" cy="5211763"/>
          </a:xfrm>
        </p:spPr>
        <p:txBody>
          <a:bodyPr>
            <a:normAutofit/>
          </a:bodyPr>
          <a:lstStyle/>
          <a:p>
            <a:endParaRPr lang="en-US" sz="2400" dirty="0" smtClean="0"/>
          </a:p>
          <a:p>
            <a:r>
              <a:rPr lang="en-US" sz="2400" dirty="0" smtClean="0"/>
              <a:t>Any changes in the patient’s condition and plan of care</a:t>
            </a:r>
          </a:p>
          <a:p>
            <a:r>
              <a:rPr lang="en-US" sz="2400" dirty="0" smtClean="0"/>
              <a:t>Effects of the restraint on the patient , importantly skin condition at point of contact, monitor circulation to extremities, pain and discomfort, need for hygiene, toileting, and nutrition.</a:t>
            </a:r>
          </a:p>
          <a:p>
            <a:r>
              <a:rPr lang="en-US" sz="2400" b="1" dirty="0" smtClean="0"/>
              <a:t>REMEMBER, if it is not documented it is considered </a:t>
            </a:r>
            <a:endParaRPr lang="en-US" sz="2400" b="1" dirty="0" smtClean="0"/>
          </a:p>
          <a:p>
            <a:pPr marL="0" indent="0">
              <a:buNone/>
            </a:pPr>
            <a:r>
              <a:rPr lang="en-US" sz="2400" b="1" dirty="0"/>
              <a:t> </a:t>
            </a:r>
            <a:r>
              <a:rPr lang="en-US" sz="2400" b="1" dirty="0" smtClean="0"/>
              <a:t>    </a:t>
            </a:r>
            <a:r>
              <a:rPr lang="en-US" sz="2400" b="1" dirty="0" smtClean="0"/>
              <a:t>not </a:t>
            </a:r>
            <a:r>
              <a:rPr lang="en-US" sz="2400" b="1" dirty="0" smtClean="0"/>
              <a:t>done !!!!!</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6200"/>
            <a:ext cx="3048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81200" y="381000"/>
            <a:ext cx="4800600" cy="646331"/>
          </a:xfrm>
          <a:prstGeom prst="rect">
            <a:avLst/>
          </a:prstGeom>
          <a:noFill/>
        </p:spPr>
        <p:txBody>
          <a:bodyPr wrap="square" rtlCol="0">
            <a:spAutoFit/>
          </a:bodyPr>
          <a:lstStyle/>
          <a:p>
            <a:pPr algn="ctr"/>
            <a:r>
              <a:rPr lang="en-US" sz="3600" dirty="0" smtClean="0"/>
              <a:t>Documentation</a:t>
            </a:r>
            <a:endParaRPr lang="en-US" sz="3600" dirty="0"/>
          </a:p>
        </p:txBody>
      </p:sp>
      <p:sp>
        <p:nvSpPr>
          <p:cNvPr id="5" name="Footer Placeholder 4"/>
          <p:cNvSpPr>
            <a:spLocks noGrp="1"/>
          </p:cNvSpPr>
          <p:nvPr>
            <p:ph type="ftr" sz="quarter" idx="11"/>
          </p:nvPr>
        </p:nvSpPr>
        <p:spPr/>
        <p:txBody>
          <a:bodyPr/>
          <a:lstStyle/>
          <a:p>
            <a:r>
              <a:rPr lang="en-US" dirty="0" smtClean="0"/>
              <a:t>LHSC 2013</a:t>
            </a:r>
            <a:endParaRPr lang="en-US" dirty="0"/>
          </a:p>
        </p:txBody>
      </p:sp>
    </p:spTree>
    <p:extLst>
      <p:ext uri="{BB962C8B-B14F-4D97-AF65-F5344CB8AC3E}">
        <p14:creationId xmlns:p14="http://schemas.microsoft.com/office/powerpoint/2010/main" val="287098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LHSC Restraint Record: Completed by </a:t>
            </a:r>
            <a:r>
              <a:rPr lang="en-US" sz="4000" dirty="0" smtClean="0"/>
              <a:t>RNs</a:t>
            </a:r>
            <a:br>
              <a:rPr lang="en-US" sz="4000" dirty="0" smtClean="0"/>
            </a:br>
            <a:r>
              <a:rPr lang="en-US" dirty="0" smtClean="0"/>
              <a:t/>
            </a:r>
            <a:br>
              <a:rPr lang="en-US" dirty="0" smtClean="0"/>
            </a:b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706" y="1623218"/>
            <a:ext cx="424099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3810000" y="2057400"/>
            <a:ext cx="2438400" cy="67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81400" y="2895600"/>
            <a:ext cx="2667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3810000"/>
            <a:ext cx="2819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4724400"/>
            <a:ext cx="2667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04884" y="5662999"/>
            <a:ext cx="2286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90884" y="1644134"/>
            <a:ext cx="2209800" cy="646331"/>
          </a:xfrm>
          <a:prstGeom prst="rect">
            <a:avLst/>
          </a:prstGeom>
          <a:noFill/>
        </p:spPr>
        <p:txBody>
          <a:bodyPr wrap="square" rtlCol="0">
            <a:spAutoFit/>
          </a:bodyPr>
          <a:lstStyle/>
          <a:p>
            <a:r>
              <a:rPr lang="en-US" dirty="0"/>
              <a:t>Include rationale for</a:t>
            </a:r>
          </a:p>
          <a:p>
            <a:r>
              <a:rPr lang="en-US" dirty="0"/>
              <a:t>restraint initiation</a:t>
            </a:r>
          </a:p>
        </p:txBody>
      </p:sp>
      <p:sp>
        <p:nvSpPr>
          <p:cNvPr id="20" name="TextBox 19"/>
          <p:cNvSpPr txBox="1"/>
          <p:nvPr/>
        </p:nvSpPr>
        <p:spPr>
          <a:xfrm>
            <a:off x="6461384" y="2572434"/>
            <a:ext cx="1773242" cy="646331"/>
          </a:xfrm>
          <a:prstGeom prst="rect">
            <a:avLst/>
          </a:prstGeom>
          <a:noFill/>
        </p:spPr>
        <p:txBody>
          <a:bodyPr wrap="none" rtlCol="0">
            <a:spAutoFit/>
          </a:bodyPr>
          <a:lstStyle/>
          <a:p>
            <a:r>
              <a:rPr lang="en-US" dirty="0"/>
              <a:t>Name of family</a:t>
            </a:r>
          </a:p>
          <a:p>
            <a:r>
              <a:rPr lang="en-US" dirty="0"/>
              <a:t>member notified</a:t>
            </a:r>
          </a:p>
        </p:txBody>
      </p:sp>
      <p:sp>
        <p:nvSpPr>
          <p:cNvPr id="21" name="TextBox 20"/>
          <p:cNvSpPr txBox="1"/>
          <p:nvPr/>
        </p:nvSpPr>
        <p:spPr>
          <a:xfrm>
            <a:off x="6439463" y="3563034"/>
            <a:ext cx="2225966" cy="646331"/>
          </a:xfrm>
          <a:prstGeom prst="rect">
            <a:avLst/>
          </a:prstGeom>
          <a:noFill/>
        </p:spPr>
        <p:txBody>
          <a:bodyPr wrap="square" rtlCol="0">
            <a:spAutoFit/>
          </a:bodyPr>
          <a:lstStyle/>
          <a:p>
            <a:r>
              <a:rPr lang="en-US" dirty="0"/>
              <a:t>Document mental/</a:t>
            </a:r>
          </a:p>
          <a:p>
            <a:r>
              <a:rPr lang="en-US" dirty="0"/>
              <a:t>emotional status</a:t>
            </a:r>
          </a:p>
        </p:txBody>
      </p:sp>
      <p:sp>
        <p:nvSpPr>
          <p:cNvPr id="22" name="TextBox 21"/>
          <p:cNvSpPr txBox="1"/>
          <p:nvPr/>
        </p:nvSpPr>
        <p:spPr>
          <a:xfrm>
            <a:off x="6481196" y="4283675"/>
            <a:ext cx="2029176" cy="923330"/>
          </a:xfrm>
          <a:prstGeom prst="rect">
            <a:avLst/>
          </a:prstGeom>
          <a:noFill/>
        </p:spPr>
        <p:txBody>
          <a:bodyPr wrap="square" rtlCol="0">
            <a:spAutoFit/>
          </a:bodyPr>
          <a:lstStyle/>
          <a:p>
            <a:r>
              <a:rPr lang="en-US" dirty="0"/>
              <a:t>Indicate type of restraints</a:t>
            </a:r>
          </a:p>
          <a:p>
            <a:r>
              <a:rPr lang="en-US" dirty="0"/>
              <a:t>used. Be specific.</a:t>
            </a:r>
          </a:p>
        </p:txBody>
      </p:sp>
      <p:sp>
        <p:nvSpPr>
          <p:cNvPr id="28" name="TextBox 27"/>
          <p:cNvSpPr txBox="1"/>
          <p:nvPr/>
        </p:nvSpPr>
        <p:spPr>
          <a:xfrm>
            <a:off x="6481196" y="5416034"/>
            <a:ext cx="2029176" cy="646331"/>
          </a:xfrm>
          <a:prstGeom prst="rect">
            <a:avLst/>
          </a:prstGeom>
          <a:noFill/>
        </p:spPr>
        <p:txBody>
          <a:bodyPr wrap="square" rtlCol="0">
            <a:spAutoFit/>
          </a:bodyPr>
          <a:lstStyle/>
          <a:p>
            <a:r>
              <a:rPr lang="en-US" dirty="0"/>
              <a:t>Document ongoing </a:t>
            </a:r>
          </a:p>
          <a:p>
            <a:r>
              <a:rPr lang="en-US" dirty="0"/>
              <a:t>care/assessments</a:t>
            </a:r>
          </a:p>
        </p:txBody>
      </p:sp>
      <p:sp>
        <p:nvSpPr>
          <p:cNvPr id="3" name="Footer Placeholder 2"/>
          <p:cNvSpPr>
            <a:spLocks noGrp="1"/>
          </p:cNvSpPr>
          <p:nvPr>
            <p:ph type="ftr" sz="quarter" idx="11"/>
          </p:nvPr>
        </p:nvSpPr>
        <p:spPr/>
        <p:txBody>
          <a:bodyPr/>
          <a:lstStyle/>
          <a:p>
            <a:r>
              <a:rPr lang="en-US" dirty="0" smtClean="0"/>
              <a:t>LHSC,2013</a:t>
            </a:r>
            <a:endParaRPr lang="en-US" dirty="0"/>
          </a:p>
        </p:txBody>
      </p:sp>
    </p:spTree>
    <p:extLst>
      <p:ext uri="{BB962C8B-B14F-4D97-AF65-F5344CB8AC3E}">
        <p14:creationId xmlns:p14="http://schemas.microsoft.com/office/powerpoint/2010/main" val="384497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0" y="1267434"/>
            <a:ext cx="3581400" cy="2155825"/>
          </a:xfrm>
        </p:spPr>
        <p:txBody>
          <a:bodyPr>
            <a:normAutofit fontScale="90000"/>
          </a:bodyPr>
          <a:lstStyle/>
          <a:p>
            <a:r>
              <a:rPr lang="en-US" sz="2700" b="1" dirty="0" smtClean="0"/>
              <a:t/>
            </a:r>
            <a:br>
              <a:rPr lang="en-US" sz="2700" b="1" dirty="0" smtClean="0"/>
            </a:br>
            <a:r>
              <a:rPr lang="en-US" sz="2700" b="1" dirty="0"/>
              <a:t/>
            </a:r>
            <a:br>
              <a:rPr lang="en-US" sz="2700" b="1" dirty="0"/>
            </a:br>
            <a:r>
              <a:rPr lang="en-US" sz="2700" b="1" dirty="0" smtClean="0"/>
              <a:t/>
            </a:r>
            <a:br>
              <a:rPr lang="en-US" sz="2700" b="1" dirty="0" smtClean="0"/>
            </a:br>
            <a:r>
              <a:rPr lang="en-US" sz="2700" b="1" dirty="0" smtClean="0"/>
              <a:t>Page </a:t>
            </a:r>
            <a:r>
              <a:rPr lang="en-US" sz="2700" b="1" dirty="0"/>
              <a:t>2 of LHSC </a:t>
            </a:r>
            <a:r>
              <a:rPr lang="en-US" b="1" dirty="0"/>
              <a:t/>
            </a:r>
            <a:br>
              <a:rPr lang="en-US" b="1" dirty="0"/>
            </a:br>
            <a:r>
              <a:rPr lang="en-US" sz="2700" b="1" dirty="0"/>
              <a:t>Restraint </a:t>
            </a:r>
            <a:r>
              <a:rPr lang="en-US" sz="2700" b="1" dirty="0" smtClean="0"/>
              <a:t>Flow sheet</a:t>
            </a:r>
            <a:r>
              <a:rPr lang="en-US" sz="2700" dirty="0"/>
              <a:t/>
            </a:r>
            <a:br>
              <a:rPr lang="en-US" sz="2700" dirty="0"/>
            </a:br>
            <a:r>
              <a:rPr lang="en-US" sz="2700" dirty="0" smtClean="0"/>
              <a:t/>
            </a:r>
            <a:br>
              <a:rPr lang="en-US" sz="2700" dirty="0" smtClean="0"/>
            </a:br>
            <a:r>
              <a:rPr lang="en-US" sz="2700" dirty="0" smtClean="0"/>
              <a:t>Document </a:t>
            </a:r>
            <a:r>
              <a:rPr lang="en-US" sz="2700" dirty="0"/>
              <a:t>significant </a:t>
            </a:r>
            <a:br>
              <a:rPr lang="en-US" sz="2700" dirty="0"/>
            </a:br>
            <a:r>
              <a:rPr lang="en-US" sz="2700" dirty="0"/>
              <a:t>   findings</a:t>
            </a:r>
            <a:br>
              <a:rPr lang="en-US" sz="2700" dirty="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Includes </a:t>
            </a:r>
            <a:r>
              <a:rPr lang="en-US" sz="2700" dirty="0"/>
              <a:t>guidelines for</a:t>
            </a:r>
            <a:br>
              <a:rPr lang="en-US" sz="2700" dirty="0"/>
            </a:br>
            <a:r>
              <a:rPr lang="en-US" sz="2700" dirty="0"/>
              <a:t>   </a:t>
            </a:r>
            <a:r>
              <a:rPr lang="en-US" sz="2700" dirty="0" smtClean="0"/>
              <a:t>flow sheet </a:t>
            </a:r>
            <a:r>
              <a:rPr lang="en-US" sz="2700" dirty="0"/>
              <a:t>completion</a:t>
            </a:r>
            <a:br>
              <a:rPr lang="en-US" sz="2700" dirty="0"/>
            </a:br>
            <a:endParaRPr lang="en-US" sz="27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58" y="914400"/>
            <a:ext cx="40671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3884633" y="2023997"/>
            <a:ext cx="1447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429000" y="4419600"/>
            <a:ext cx="1676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LHSC,2013</a:t>
            </a:r>
            <a:endParaRPr lang="en-US" dirty="0"/>
          </a:p>
        </p:txBody>
      </p:sp>
    </p:spTree>
    <p:extLst>
      <p:ext uri="{BB962C8B-B14F-4D97-AF65-F5344CB8AC3E}">
        <p14:creationId xmlns:p14="http://schemas.microsoft.com/office/powerpoint/2010/main" val="341715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Monitoring</a:t>
            </a:r>
            <a:br>
              <a:rPr lang="en-US" sz="3600" dirty="0" smtClean="0"/>
            </a:br>
            <a:endParaRPr lang="en-US" sz="3600" dirty="0"/>
          </a:p>
        </p:txBody>
      </p:sp>
      <p:sp>
        <p:nvSpPr>
          <p:cNvPr id="3" name="Content Placeholder 2"/>
          <p:cNvSpPr>
            <a:spLocks noGrp="1"/>
          </p:cNvSpPr>
          <p:nvPr>
            <p:ph idx="1"/>
          </p:nvPr>
        </p:nvSpPr>
        <p:spPr>
          <a:xfrm>
            <a:off x="609600" y="1066800"/>
            <a:ext cx="8229600" cy="5181600"/>
          </a:xfrm>
        </p:spPr>
        <p:txBody>
          <a:bodyPr>
            <a:noAutofit/>
          </a:bodyPr>
          <a:lstStyle/>
          <a:p>
            <a:pPr marL="0" indent="0">
              <a:buNone/>
            </a:pPr>
            <a:r>
              <a:rPr lang="en-US" sz="2400" dirty="0" smtClean="0"/>
              <a:t>How often should a patient be monitored?			</a:t>
            </a:r>
          </a:p>
          <a:p>
            <a:endParaRPr lang="en-US" sz="2400" dirty="0" smtClean="0"/>
          </a:p>
          <a:p>
            <a:endParaRPr lang="en-US" sz="2400" dirty="0"/>
          </a:p>
          <a:p>
            <a:r>
              <a:rPr lang="en-US" sz="2400" dirty="0" smtClean="0"/>
              <a:t>As per LHSC policy, upon initial restraint application, a member of the health care team must observe the patient in restraints every 15minutes for the period of 1hour</a:t>
            </a:r>
          </a:p>
          <a:p>
            <a:r>
              <a:rPr lang="en-US" sz="2400" dirty="0" smtClean="0"/>
              <a:t>After 1 hour, observe patient every 15 to 60mins as indicated by their condition, </a:t>
            </a:r>
          </a:p>
          <a:p>
            <a:r>
              <a:rPr lang="en-US" sz="2400" dirty="0" smtClean="0"/>
              <a:t>Always observe the patient for a minimum of every 60mins for any type of restraint for the duration of time restraint is in use.</a:t>
            </a:r>
          </a:p>
          <a:p>
            <a:r>
              <a:rPr lang="en-US" sz="2400" dirty="0" smtClean="0"/>
              <a:t>Document on the </a:t>
            </a:r>
            <a:r>
              <a:rPr lang="en-US" sz="2400" b="1" dirty="0" smtClean="0"/>
              <a:t>Restraint flow sheet</a:t>
            </a:r>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09600"/>
            <a:ext cx="1828800" cy="170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dirty="0" smtClean="0"/>
              <a:t>LHSC,2013</a:t>
            </a:r>
            <a:endParaRPr lang="en-US" dirty="0"/>
          </a:p>
        </p:txBody>
      </p:sp>
    </p:spTree>
    <p:extLst>
      <p:ext uri="{BB962C8B-B14F-4D97-AF65-F5344CB8AC3E}">
        <p14:creationId xmlns:p14="http://schemas.microsoft.com/office/powerpoint/2010/main" val="371910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221163"/>
          </a:xfrm>
        </p:spPr>
        <p:txBody>
          <a:bodyPr>
            <a:normAutofit/>
          </a:bodyPr>
          <a:lstStyle/>
          <a:p>
            <a:r>
              <a:rPr lang="en-US" sz="2400" dirty="0" smtClean="0"/>
              <a:t>Remember : the use of restraints is not to be used as a substitute for observation and care</a:t>
            </a:r>
          </a:p>
          <a:p>
            <a:r>
              <a:rPr lang="en-US" sz="2400" dirty="0" smtClean="0"/>
              <a:t>If a patient is in PINEL restraints, never leave an aggressive patient in FOUR or more restraints unobserved. </a:t>
            </a:r>
          </a:p>
          <a:p>
            <a:endParaRPr lang="en-US" sz="2400" dirty="0"/>
          </a:p>
        </p:txBody>
      </p:sp>
      <p:sp>
        <p:nvSpPr>
          <p:cNvPr id="2" name="Footer Placeholder 1"/>
          <p:cNvSpPr>
            <a:spLocks noGrp="1"/>
          </p:cNvSpPr>
          <p:nvPr>
            <p:ph type="ftr" sz="quarter" idx="11"/>
          </p:nvPr>
        </p:nvSpPr>
        <p:spPr/>
        <p:txBody>
          <a:bodyPr/>
          <a:lstStyle/>
          <a:p>
            <a:r>
              <a:rPr lang="en-US" dirty="0" smtClean="0"/>
              <a:t>Pinel ,n.d.</a:t>
            </a:r>
            <a:endParaRPr lang="en-US" dirty="0"/>
          </a:p>
        </p:txBody>
      </p:sp>
      <p:sp>
        <p:nvSpPr>
          <p:cNvPr id="4" name="TextBox 3"/>
          <p:cNvSpPr txBox="1"/>
          <p:nvPr/>
        </p:nvSpPr>
        <p:spPr>
          <a:xfrm>
            <a:off x="2209800" y="487378"/>
            <a:ext cx="4419600" cy="646331"/>
          </a:xfrm>
          <a:prstGeom prst="rect">
            <a:avLst/>
          </a:prstGeom>
          <a:noFill/>
        </p:spPr>
        <p:txBody>
          <a:bodyPr wrap="square" rtlCol="0">
            <a:spAutoFit/>
          </a:bodyPr>
          <a:lstStyle/>
          <a:p>
            <a:pPr algn="ctr"/>
            <a:r>
              <a:rPr lang="en-US" sz="3600" dirty="0" smtClean="0"/>
              <a:t>Monitoring</a:t>
            </a:r>
            <a:endParaRPr lang="en-US" sz="3600" dirty="0"/>
          </a:p>
        </p:txBody>
      </p:sp>
    </p:spTree>
    <p:extLst>
      <p:ext uri="{BB962C8B-B14F-4D97-AF65-F5344CB8AC3E}">
        <p14:creationId xmlns:p14="http://schemas.microsoft.com/office/powerpoint/2010/main" val="58477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71"/>
            <a:ext cx="8229600" cy="1249362"/>
          </a:xfrm>
        </p:spPr>
        <p:txBody>
          <a:bodyPr>
            <a:normAutofit/>
          </a:bodyPr>
          <a:lstStyle/>
          <a:p>
            <a:r>
              <a:rPr lang="en-US" sz="3600" dirty="0" smtClean="0"/>
              <a:t>Nursing Responsibilities</a:t>
            </a:r>
            <a:endParaRPr lang="en-US" sz="3600" dirty="0"/>
          </a:p>
        </p:txBody>
      </p:sp>
      <p:sp>
        <p:nvSpPr>
          <p:cNvPr id="6" name="Content Placeholder 2"/>
          <p:cNvSpPr>
            <a:spLocks noGrp="1"/>
          </p:cNvSpPr>
          <p:nvPr>
            <p:ph idx="1"/>
          </p:nvPr>
        </p:nvSpPr>
        <p:spPr>
          <a:xfrm>
            <a:off x="457200" y="1066800"/>
            <a:ext cx="8229600" cy="5059363"/>
          </a:xfrm>
        </p:spPr>
        <p:txBody>
          <a:bodyPr>
            <a:noAutofit/>
          </a:bodyPr>
          <a:lstStyle/>
          <a:p>
            <a:r>
              <a:rPr lang="en-US" sz="2400" dirty="0" smtClean="0"/>
              <a:t>Understanding the patient’s behavior. A thorough nursing assessment will help identify factors that lead to difficult behavior.  While doing a nursing assessment, include individual factors such as the patient’s health status, strengths, abilities and medications.  Keep in mind the patients environment </a:t>
            </a:r>
            <a:r>
              <a:rPr lang="en-US" sz="2400" dirty="0" smtClean="0"/>
              <a:t>(noise </a:t>
            </a:r>
            <a:r>
              <a:rPr lang="en-US" sz="2400" dirty="0" smtClean="0"/>
              <a:t>level, lights</a:t>
            </a:r>
            <a:r>
              <a:rPr lang="en-US" sz="2400" dirty="0" smtClean="0"/>
              <a:t>,)</a:t>
            </a:r>
            <a:endParaRPr lang="en-US" sz="2400" dirty="0"/>
          </a:p>
          <a:p>
            <a:r>
              <a:rPr lang="en-US" sz="2400" dirty="0" smtClean="0"/>
              <a:t>Develop an individualized plan of care to help decrease agitation and increase safety</a:t>
            </a:r>
          </a:p>
          <a:p>
            <a:r>
              <a:rPr lang="en-US" sz="2400" dirty="0" smtClean="0"/>
              <a:t>Always collaborate with members of the health care team.</a:t>
            </a:r>
          </a:p>
          <a:p>
            <a:r>
              <a:rPr lang="en-US" sz="2400" dirty="0" smtClean="0"/>
              <a:t>Reevaluate and make changes to the plan of care if it is not effective</a:t>
            </a:r>
          </a:p>
          <a:p>
            <a:pPr marL="0" indent="0">
              <a:buNone/>
            </a:pPr>
            <a:endParaRPr lang="en-US" sz="2400" dirty="0" smtClean="0"/>
          </a:p>
          <a:p>
            <a:pPr marL="0" indent="0">
              <a:buNone/>
            </a:pPr>
            <a:endParaRPr lang="en-US" sz="2400" dirty="0"/>
          </a:p>
        </p:txBody>
      </p:sp>
      <p:sp>
        <p:nvSpPr>
          <p:cNvPr id="3" name="Footer Placeholder 2"/>
          <p:cNvSpPr>
            <a:spLocks noGrp="1"/>
          </p:cNvSpPr>
          <p:nvPr>
            <p:ph type="ftr" sz="quarter" idx="11"/>
          </p:nvPr>
        </p:nvSpPr>
        <p:spPr/>
        <p:txBody>
          <a:bodyPr/>
          <a:lstStyle/>
          <a:p>
            <a:r>
              <a:rPr lang="en-US" dirty="0" smtClean="0"/>
              <a:t>RNAO, 2012</a:t>
            </a:r>
            <a:endParaRPr lang="en-US" dirty="0"/>
          </a:p>
        </p:txBody>
      </p:sp>
    </p:spTree>
    <p:extLst>
      <p:ext uri="{BB962C8B-B14F-4D97-AF65-F5344CB8AC3E}">
        <p14:creationId xmlns:p14="http://schemas.microsoft.com/office/powerpoint/2010/main" val="382108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719159" cy="3416320"/>
          </a:xfrm>
          <a:prstGeom prst="rect">
            <a:avLst/>
          </a:prstGeom>
        </p:spPr>
        <p:txBody>
          <a:bodyPr wrap="square">
            <a:spAutoFit/>
          </a:bodyPr>
          <a:lstStyle/>
          <a:p>
            <a:pPr marL="285750" indent="-285750">
              <a:buFont typeface="Arial" panose="020B0604020202020204" pitchFamily="34" charset="0"/>
              <a:buChar char="•"/>
            </a:pPr>
            <a:r>
              <a:rPr lang="en-US" sz="2400" dirty="0" smtClean="0"/>
              <a:t>Use </a:t>
            </a:r>
            <a:r>
              <a:rPr lang="en-US" sz="2400" dirty="0"/>
              <a:t>least restrictive restraints</a:t>
            </a:r>
          </a:p>
          <a:p>
            <a:pPr marL="285750" indent="-285750">
              <a:buFont typeface="Arial" panose="020B0604020202020204" pitchFamily="34" charset="0"/>
              <a:buChar char="•"/>
            </a:pPr>
            <a:r>
              <a:rPr lang="en-US" sz="2400" dirty="0"/>
              <a:t>Have a conversation with the client or the substitute decision maker, discuss the options, risks, encourage the client to make an informed decision</a:t>
            </a:r>
            <a:r>
              <a:rPr lang="en-US" sz="2400" dirty="0" smtClean="0"/>
              <a:t>, (when </a:t>
            </a:r>
            <a:r>
              <a:rPr lang="en-US" sz="2400" dirty="0"/>
              <a:t>possible) about restraint </a:t>
            </a:r>
            <a:r>
              <a:rPr lang="en-US" sz="2400" dirty="0" smtClean="0"/>
              <a:t>use (chemical </a:t>
            </a:r>
            <a:r>
              <a:rPr lang="en-US" sz="2400" dirty="0"/>
              <a:t>vs physical vs observational </a:t>
            </a:r>
            <a:r>
              <a:rPr lang="en-US" sz="2400" dirty="0" smtClean="0"/>
              <a:t>care).</a:t>
            </a:r>
            <a:endParaRPr lang="en-US" sz="2400" dirty="0"/>
          </a:p>
          <a:p>
            <a:pPr marL="285750" indent="-285750">
              <a:buFont typeface="Arial" panose="020B0604020202020204" pitchFamily="34" charset="0"/>
              <a:buChar char="•"/>
            </a:pPr>
            <a:r>
              <a:rPr lang="en-US" sz="2400" dirty="0"/>
              <a:t>Continuously review and monitor the need for restraints. Remember, restraint use is temporary  and should allow  for as much autonomy as possible while providing for the safety of the patient and others </a:t>
            </a:r>
            <a:r>
              <a:rPr lang="en-US" sz="2400" dirty="0" smtClean="0"/>
              <a:t>(LHSC policy).</a:t>
            </a:r>
            <a:endParaRPr lang="en-US" sz="2400" dirty="0"/>
          </a:p>
        </p:txBody>
      </p:sp>
      <p:sp>
        <p:nvSpPr>
          <p:cNvPr id="3" name="Footer Placeholder 2"/>
          <p:cNvSpPr>
            <a:spLocks noGrp="1"/>
          </p:cNvSpPr>
          <p:nvPr>
            <p:ph type="ftr" sz="quarter" idx="11"/>
          </p:nvPr>
        </p:nvSpPr>
        <p:spPr/>
        <p:txBody>
          <a:bodyPr/>
          <a:lstStyle/>
          <a:p>
            <a:r>
              <a:rPr lang="en-US" dirty="0" smtClean="0"/>
              <a:t>RNAO, 2012   CNO 2009</a:t>
            </a:r>
            <a:endParaRPr lang="en-US" dirty="0"/>
          </a:p>
        </p:txBody>
      </p:sp>
    </p:spTree>
    <p:extLst>
      <p:ext uri="{BB962C8B-B14F-4D97-AF65-F5344CB8AC3E}">
        <p14:creationId xmlns:p14="http://schemas.microsoft.com/office/powerpoint/2010/main" val="305193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73233" cy="852704"/>
          </a:xfrm>
        </p:spPr>
        <p:txBody>
          <a:bodyPr>
            <a:noAutofit/>
          </a:bodyPr>
          <a:lstStyle/>
          <a:p>
            <a:r>
              <a:rPr lang="en-US" sz="3600" dirty="0" smtClean="0"/>
              <a:t>Points to keep in mind</a:t>
            </a:r>
            <a:br>
              <a:rPr lang="en-US" sz="3600" dirty="0" smtClean="0"/>
            </a:br>
            <a:endParaRPr lang="en-US" sz="3600" dirty="0"/>
          </a:p>
        </p:txBody>
      </p:sp>
      <p:sp>
        <p:nvSpPr>
          <p:cNvPr id="3" name="Content Placeholder 2"/>
          <p:cNvSpPr>
            <a:spLocks noGrp="1"/>
          </p:cNvSpPr>
          <p:nvPr>
            <p:ph idx="1"/>
          </p:nvPr>
        </p:nvSpPr>
        <p:spPr/>
        <p:txBody>
          <a:bodyPr>
            <a:normAutofit/>
          </a:bodyPr>
          <a:lstStyle/>
          <a:p>
            <a:r>
              <a:rPr lang="en-US" sz="2400" dirty="0" smtClean="0"/>
              <a:t>Be mindful when restraining patients that are at risk of aspiration </a:t>
            </a:r>
            <a:r>
              <a:rPr lang="en-US" sz="2400" dirty="0" smtClean="0"/>
              <a:t>(nauseated/vomiting, </a:t>
            </a:r>
            <a:r>
              <a:rPr lang="en-US" sz="2400" dirty="0" smtClean="0"/>
              <a:t>seizures, </a:t>
            </a:r>
            <a:r>
              <a:rPr lang="en-US" sz="2400" dirty="0" err="1"/>
              <a:t>B</a:t>
            </a:r>
            <a:r>
              <a:rPr lang="en-US" sz="2400" dirty="0" err="1" smtClean="0"/>
              <a:t>ipap</a:t>
            </a:r>
            <a:r>
              <a:rPr lang="en-US" sz="2400" dirty="0" smtClean="0"/>
              <a:t>).</a:t>
            </a:r>
            <a:endParaRPr lang="en-US" sz="2400" dirty="0" smtClean="0"/>
          </a:p>
          <a:p>
            <a:r>
              <a:rPr lang="en-US" sz="2400" dirty="0" smtClean="0"/>
              <a:t>Restraints may actually cause an increase of severity of falls, they can increase confusion, muscle atrophy, </a:t>
            </a:r>
            <a:r>
              <a:rPr lang="en-US" sz="2400" dirty="0" smtClean="0"/>
              <a:t>incontinence. </a:t>
            </a:r>
            <a:endParaRPr lang="en-US" sz="2400" dirty="0" smtClean="0"/>
          </a:p>
          <a:p>
            <a:r>
              <a:rPr lang="en-US" sz="2400" dirty="0" smtClean="0"/>
              <a:t>Can also be linked to emotional distress, loss of dignity and independence, increase agitation, and </a:t>
            </a:r>
            <a:r>
              <a:rPr lang="en-US" sz="2400" dirty="0" smtClean="0"/>
              <a:t>depression.</a:t>
            </a:r>
            <a:endParaRPr lang="en-US" sz="2400" dirty="0" smtClean="0"/>
          </a:p>
          <a:p>
            <a:r>
              <a:rPr lang="en-US" sz="2400" dirty="0" smtClean="0"/>
              <a:t>Consider chemical restraints along with physical restraints for violent, aggressive patients </a:t>
            </a:r>
            <a:r>
              <a:rPr lang="en-US" sz="2400" dirty="0" smtClean="0"/>
              <a:t>(risk </a:t>
            </a:r>
            <a:r>
              <a:rPr lang="en-US" sz="2400" dirty="0" smtClean="0"/>
              <a:t>of tipping over stretcher, increased risk of harming self and staff</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dirty="0" smtClean="0"/>
              <a:t>CNO 2009</a:t>
            </a:r>
            <a:endParaRPr lang="en-US" dirty="0"/>
          </a:p>
        </p:txBody>
      </p:sp>
    </p:spTree>
    <p:extLst>
      <p:ext uri="{BB962C8B-B14F-4D97-AF65-F5344CB8AC3E}">
        <p14:creationId xmlns:p14="http://schemas.microsoft.com/office/powerpoint/2010/main" val="163913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Initiating Restraints</a:t>
            </a:r>
            <a:endParaRPr lang="en-US" sz="3600" dirty="0"/>
          </a:p>
        </p:txBody>
      </p:sp>
      <p:sp>
        <p:nvSpPr>
          <p:cNvPr id="3" name="Content Placeholder 2"/>
          <p:cNvSpPr>
            <a:spLocks noGrp="1"/>
          </p:cNvSpPr>
          <p:nvPr>
            <p:ph idx="1"/>
          </p:nvPr>
        </p:nvSpPr>
        <p:spPr/>
        <p:txBody>
          <a:bodyPr/>
          <a:lstStyle/>
          <a:p>
            <a:r>
              <a:rPr lang="en-US" sz="2400" dirty="0" smtClean="0"/>
              <a:t>Have all alternatives been considered? </a:t>
            </a:r>
            <a:r>
              <a:rPr lang="en-US" sz="2400" b="1" dirty="0" smtClean="0"/>
              <a:t>Least restraint</a:t>
            </a:r>
            <a:r>
              <a:rPr lang="en-US" sz="2400" dirty="0" smtClean="0"/>
              <a:t>?</a:t>
            </a:r>
          </a:p>
          <a:p>
            <a:r>
              <a:rPr lang="en-US" sz="2400" dirty="0" smtClean="0"/>
              <a:t>Be prepared! Have a restraint stretcher ready with PINELS, in the mental health room.</a:t>
            </a:r>
          </a:p>
          <a:p>
            <a:r>
              <a:rPr lang="en-US" sz="2400" dirty="0" smtClean="0"/>
              <a:t>Call EDT and /or security for assistance</a:t>
            </a:r>
          </a:p>
          <a:p>
            <a:r>
              <a:rPr lang="en-US" sz="2400" dirty="0" smtClean="0"/>
              <a:t> If using PINELS, is the equipment in good condition? </a:t>
            </a:r>
          </a:p>
          <a:p>
            <a:r>
              <a:rPr lang="en-US" sz="2400" dirty="0" smtClean="0"/>
              <a:t>Key should be kept at bedside( away from patient reach). There is also an extra key on the charge nurse key ring, with the EDT as well as extra keys in the stock room</a:t>
            </a:r>
          </a:p>
          <a:p>
            <a:r>
              <a:rPr lang="en-US" sz="2400" dirty="0" smtClean="0"/>
              <a:t>Ensure proper documentation and monitoring. Do not forget to initiate the </a:t>
            </a:r>
            <a:r>
              <a:rPr lang="en-US" sz="2400" b="1" dirty="0" smtClean="0"/>
              <a:t>Restraint record flow sheet</a:t>
            </a:r>
          </a:p>
          <a:p>
            <a:endParaRPr lang="en-US" dirty="0"/>
          </a:p>
        </p:txBody>
      </p:sp>
    </p:spTree>
    <p:extLst>
      <p:ext uri="{BB962C8B-B14F-4D97-AF65-F5344CB8AC3E}">
        <p14:creationId xmlns:p14="http://schemas.microsoft.com/office/powerpoint/2010/main" val="401984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Soft Restraints</a:t>
            </a:r>
            <a:endParaRPr lang="en-US" sz="3600" dirty="0"/>
          </a:p>
        </p:txBody>
      </p:sp>
      <p:sp>
        <p:nvSpPr>
          <p:cNvPr id="3" name="Content Placeholder 2"/>
          <p:cNvSpPr>
            <a:spLocks noGrp="1"/>
          </p:cNvSpPr>
          <p:nvPr>
            <p:ph idx="1"/>
          </p:nvPr>
        </p:nvSpPr>
        <p:spPr/>
        <p:txBody>
          <a:bodyPr>
            <a:normAutofit/>
          </a:bodyPr>
          <a:lstStyle/>
          <a:p>
            <a:r>
              <a:rPr lang="en-US" sz="2400" dirty="0" smtClean="0"/>
              <a:t>Soft </a:t>
            </a:r>
            <a:r>
              <a:rPr lang="en-US" sz="2400" dirty="0"/>
              <a:t>wrist restraints may be appropriate </a:t>
            </a:r>
            <a:r>
              <a:rPr lang="en-US" sz="2400" dirty="0" smtClean="0"/>
              <a:t>when </a:t>
            </a:r>
            <a:r>
              <a:rPr lang="en-US" sz="2400" dirty="0"/>
              <a:t>patients are tugging on </a:t>
            </a:r>
            <a:r>
              <a:rPr lang="en-US" sz="2400" dirty="0" smtClean="0"/>
              <a:t>IVs </a:t>
            </a:r>
            <a:r>
              <a:rPr lang="en-US" sz="2400" dirty="0"/>
              <a:t>or catheters.</a:t>
            </a:r>
          </a:p>
          <a:p>
            <a:r>
              <a:rPr lang="en-US" sz="2400" dirty="0"/>
              <a:t>Soft waist restraints may be indicated </a:t>
            </a:r>
            <a:r>
              <a:rPr lang="en-US" sz="2400" dirty="0" smtClean="0"/>
              <a:t>when </a:t>
            </a:r>
            <a:r>
              <a:rPr lang="en-US" sz="2400" dirty="0"/>
              <a:t>patients are confused and trying to </a:t>
            </a:r>
            <a:r>
              <a:rPr lang="en-US" sz="2400" dirty="0" smtClean="0"/>
              <a:t>get </a:t>
            </a:r>
            <a:r>
              <a:rPr lang="en-US" sz="2400" dirty="0"/>
              <a:t>out of bed</a:t>
            </a:r>
            <a:r>
              <a:rPr lang="en-US" sz="2400" dirty="0" smtClean="0"/>
              <a:t>.</a:t>
            </a:r>
            <a:endParaRPr lang="en-US" sz="2400" dirty="0"/>
          </a:p>
          <a:p>
            <a:r>
              <a:rPr lang="en-US" sz="2400" dirty="0"/>
              <a:t>Soft restraints are  on HMMS carts.</a:t>
            </a:r>
          </a:p>
          <a:p>
            <a:endParaRPr lang="en-US" dirty="0"/>
          </a:p>
          <a:p>
            <a:endParaRPr lang="en-US" dirty="0"/>
          </a:p>
        </p:txBody>
      </p:sp>
    </p:spTree>
    <p:extLst>
      <p:ext uri="{BB962C8B-B14F-4D97-AF65-F5344CB8AC3E}">
        <p14:creationId xmlns:p14="http://schemas.microsoft.com/office/powerpoint/2010/main" val="79405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2400" dirty="0" smtClean="0"/>
              <a:t>1.	What are restraints and the 3 different types of 	restraints? </a:t>
            </a:r>
          </a:p>
          <a:p>
            <a:pPr marL="0" indent="0">
              <a:buNone/>
            </a:pPr>
            <a:r>
              <a:rPr lang="en-US" sz="2400" dirty="0" smtClean="0"/>
              <a:t>2.</a:t>
            </a:r>
            <a:r>
              <a:rPr lang="en-US" sz="2400" dirty="0"/>
              <a:t>	</a:t>
            </a:r>
            <a:r>
              <a:rPr lang="en-US" sz="2400" dirty="0" smtClean="0"/>
              <a:t>Least </a:t>
            </a:r>
            <a:r>
              <a:rPr lang="en-US" sz="2400" dirty="0"/>
              <a:t>R</a:t>
            </a:r>
            <a:r>
              <a:rPr lang="en-US" sz="2400" dirty="0" smtClean="0"/>
              <a:t>estraint </a:t>
            </a:r>
            <a:r>
              <a:rPr lang="en-US" sz="2400" dirty="0"/>
              <a:t>P</a:t>
            </a:r>
            <a:r>
              <a:rPr lang="en-US" sz="2400" dirty="0" smtClean="0"/>
              <a:t>olicy</a:t>
            </a:r>
          </a:p>
          <a:p>
            <a:pPr marL="0" indent="0">
              <a:buNone/>
            </a:pPr>
            <a:r>
              <a:rPr lang="en-US" sz="2400" dirty="0" smtClean="0"/>
              <a:t>	a. What can be done to avoid use of a restraint</a:t>
            </a:r>
          </a:p>
          <a:p>
            <a:pPr marL="0" indent="0">
              <a:buNone/>
            </a:pPr>
            <a:r>
              <a:rPr lang="en-US" sz="2400" dirty="0" smtClean="0"/>
              <a:t>3.	Consent</a:t>
            </a:r>
          </a:p>
          <a:p>
            <a:pPr marL="0" indent="0">
              <a:buNone/>
            </a:pPr>
            <a:r>
              <a:rPr lang="en-US" sz="2400" dirty="0" smtClean="0"/>
              <a:t>4.	Documentation </a:t>
            </a:r>
          </a:p>
          <a:p>
            <a:pPr marL="514350" indent="-514350">
              <a:buAutoNum type="arabicPeriod" startAt="5"/>
            </a:pPr>
            <a:r>
              <a:rPr lang="en-US" sz="2400" dirty="0" smtClean="0"/>
              <a:t>     Monitoring and nursing responsibilities </a:t>
            </a:r>
          </a:p>
          <a:p>
            <a:pPr marL="514350" indent="-514350">
              <a:buAutoNum type="arabicPeriod" startAt="5"/>
            </a:pPr>
            <a:r>
              <a:rPr lang="en-US" sz="2400" dirty="0" smtClean="0"/>
              <a:t>     Initiating and discontinuing restraints</a:t>
            </a:r>
          </a:p>
          <a:p>
            <a:pPr marL="514350" indent="-514350">
              <a:buAutoNum type="arabicPeriod" startAt="5"/>
            </a:pPr>
            <a:endParaRPr lang="en-US" sz="2400" dirty="0" smtClean="0"/>
          </a:p>
          <a:p>
            <a:endParaRPr lang="en-US" sz="2400" dirty="0"/>
          </a:p>
        </p:txBody>
      </p:sp>
    </p:spTree>
    <p:extLst>
      <p:ext uri="{BB962C8B-B14F-4D97-AF65-F5344CB8AC3E}">
        <p14:creationId xmlns:p14="http://schemas.microsoft.com/office/powerpoint/2010/main" val="3755681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525963"/>
          </a:xfrm>
        </p:spPr>
        <p:txBody>
          <a:bodyPr>
            <a:normAutofit/>
          </a:bodyPr>
          <a:lstStyle/>
          <a:p>
            <a:r>
              <a:rPr lang="en-US" sz="2400" dirty="0"/>
              <a:t>Capable of handling violent </a:t>
            </a:r>
            <a:r>
              <a:rPr lang="en-US" sz="2400" dirty="0" smtClean="0"/>
              <a:t>and self-harming </a:t>
            </a:r>
            <a:r>
              <a:rPr lang="en-US" sz="2400" dirty="0"/>
              <a:t>patients</a:t>
            </a:r>
          </a:p>
          <a:p>
            <a:r>
              <a:rPr lang="en-US" sz="2400" dirty="0"/>
              <a:t>Intent is ‘secure as necessary’ </a:t>
            </a:r>
            <a:r>
              <a:rPr lang="en-US" sz="2400" dirty="0" smtClean="0"/>
              <a:t>mindful of </a:t>
            </a:r>
            <a:r>
              <a:rPr lang="en-US" sz="2400" dirty="0"/>
              <a:t>patient’s maximum security</a:t>
            </a:r>
          </a:p>
          <a:p>
            <a:r>
              <a:rPr lang="en-US" sz="2400" dirty="0"/>
              <a:t>USE as a LAST RESORT after ALL OTHER ALTERNATIVES have been EXHAUSTED</a:t>
            </a:r>
          </a:p>
        </p:txBody>
      </p:sp>
      <p:sp>
        <p:nvSpPr>
          <p:cNvPr id="4" name="TextBox 3"/>
          <p:cNvSpPr txBox="1"/>
          <p:nvPr/>
        </p:nvSpPr>
        <p:spPr>
          <a:xfrm>
            <a:off x="1447800" y="330803"/>
            <a:ext cx="4724400" cy="646331"/>
          </a:xfrm>
          <a:prstGeom prst="rect">
            <a:avLst/>
          </a:prstGeom>
          <a:noFill/>
        </p:spPr>
        <p:txBody>
          <a:bodyPr wrap="square" rtlCol="0">
            <a:spAutoFit/>
          </a:bodyPr>
          <a:lstStyle/>
          <a:p>
            <a:pPr algn="ctr"/>
            <a:r>
              <a:rPr lang="en-US" sz="3600" dirty="0" smtClean="0"/>
              <a:t>Pinels</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95" y="4038600"/>
            <a:ext cx="3112306" cy="213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27652"/>
            <a:ext cx="31097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241968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Using the PINEL restraints</a:t>
            </a:r>
            <a:endParaRPr lang="en-US" sz="3600" dirty="0"/>
          </a:p>
        </p:txBody>
      </p:sp>
      <p:sp>
        <p:nvSpPr>
          <p:cNvPr id="3" name="Content Placeholder 2"/>
          <p:cNvSpPr>
            <a:spLocks noGrp="1"/>
          </p:cNvSpPr>
          <p:nvPr>
            <p:ph idx="1"/>
          </p:nvPr>
        </p:nvSpPr>
        <p:spPr/>
        <p:txBody>
          <a:bodyPr>
            <a:normAutofit/>
          </a:bodyPr>
          <a:lstStyle/>
          <a:p>
            <a:r>
              <a:rPr lang="en-US" sz="2400" dirty="0" smtClean="0"/>
              <a:t>LOCKING PINELS - The PIN is inserted through the grommet holes of the material to be locked together. Up to four layers of material will be held on this PIN. To lock the materials together insert the BLACK BUTTON on top of the PIN. Check to ensure a lock. The materials are now locked with a force of 1,200 lbs.</a:t>
            </a:r>
          </a:p>
          <a:p>
            <a:r>
              <a:rPr lang="en-US" sz="2400" dirty="0" smtClean="0">
                <a:hlinkClick r:id="rId2" action="ppaction://hlinkpres?slideindex=1&amp;slidetitle="/>
              </a:rPr>
              <a:t>http://www.pinelmedical.com/sef/page/id/18.html</a:t>
            </a:r>
            <a:endParaRPr lang="en-US" sz="2400" dirty="0" smtClean="0"/>
          </a:p>
          <a:p>
            <a:endParaRPr lang="en-US" dirty="0" smtClean="0"/>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572000"/>
            <a:ext cx="288757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082" y="4624886"/>
            <a:ext cx="2847011" cy="195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187646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2637"/>
            <a:ext cx="5029200" cy="2630487"/>
          </a:xfrm>
        </p:spPr>
        <p:txBody>
          <a:bodyPr>
            <a:normAutofit fontScale="90000"/>
          </a:bodyPr>
          <a:lstStyle/>
          <a:p>
            <a:r>
              <a:rPr lang="en-US" sz="2400" dirty="0"/>
              <a:t>Apply black first, then white.</a:t>
            </a:r>
            <a:br>
              <a:rPr lang="en-US" sz="2400" dirty="0"/>
            </a:br>
            <a:r>
              <a:rPr lang="en-US" sz="2400" dirty="0"/>
              <a:t>Slap WHITE portion of cuff over BLACK </a:t>
            </a:r>
            <a:br>
              <a:rPr lang="en-US" sz="2400" dirty="0"/>
            </a:br>
            <a:r>
              <a:rPr lang="en-US" sz="2400" dirty="0"/>
              <a:t>at a slight angle to lock firmly.</a:t>
            </a:r>
            <a:br>
              <a:rPr lang="en-US" sz="2400" dirty="0"/>
            </a:br>
            <a:r>
              <a:rPr lang="en-US" sz="2400" dirty="0"/>
              <a:t>The angle that the cuffs cross should be </a:t>
            </a:r>
            <a:br>
              <a:rPr lang="en-US" sz="2400" dirty="0"/>
            </a:br>
            <a:r>
              <a:rPr lang="en-US" sz="2400" dirty="0"/>
              <a:t>equal to the angle of the slope of the wrist. </a:t>
            </a:r>
            <a:br>
              <a:rPr lang="en-US" sz="2400" dirty="0"/>
            </a:br>
            <a:r>
              <a:rPr lang="en-US" sz="2400" dirty="0"/>
              <a:t>(minimizes circulation risk</a:t>
            </a:r>
            <a:r>
              <a:rPr lang="en-US" sz="2400" dirty="0" smtClean="0"/>
              <a:t>).</a:t>
            </a:r>
            <a:br>
              <a:rPr lang="en-US" sz="2400" dirty="0" smtClean="0"/>
            </a:br>
            <a:r>
              <a:rPr lang="en-US" sz="2400" dirty="0"/>
              <a:t>	</a:t>
            </a:r>
            <a:r>
              <a:rPr lang="en-US" sz="2400" dirty="0" smtClean="0"/>
              <a:t/>
            </a:r>
            <a:br>
              <a:rPr lang="en-US" sz="2400" dirty="0" smtClean="0"/>
            </a:br>
            <a:r>
              <a:rPr lang="en-US" sz="2400" dirty="0"/>
              <a:t/>
            </a:r>
            <a:br>
              <a:rPr lang="en-US" sz="2400" dirty="0"/>
            </a:br>
            <a:endParaRPr lang="en-US" sz="2400" dirty="0"/>
          </a:p>
        </p:txBody>
      </p:sp>
      <p:sp>
        <p:nvSpPr>
          <p:cNvPr id="3" name="Subtitle 2"/>
          <p:cNvSpPr>
            <a:spLocks noGrp="1"/>
          </p:cNvSpPr>
          <p:nvPr>
            <p:ph type="subTitle" idx="1"/>
          </p:nvPr>
        </p:nvSpPr>
        <p:spPr>
          <a:xfrm>
            <a:off x="762000" y="609600"/>
            <a:ext cx="4038600" cy="752475"/>
          </a:xfrm>
        </p:spPr>
        <p:txBody>
          <a:bodyPr>
            <a:normAutofit/>
          </a:bodyPr>
          <a:lstStyle/>
          <a:p>
            <a:r>
              <a:rPr lang="en-US" sz="3600" dirty="0" smtClean="0">
                <a:solidFill>
                  <a:schemeClr val="tx1"/>
                </a:solidFill>
              </a:rPr>
              <a:t>Cuff Closure</a:t>
            </a:r>
            <a:endParaRPr lang="en-US" sz="3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133605"/>
            <a:ext cx="22288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830877"/>
            <a:ext cx="26765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dirty="0" smtClean="0"/>
              <a:t>Pinel, n.d.</a:t>
            </a:r>
            <a:endParaRPr lang="en-US" dirty="0"/>
          </a:p>
        </p:txBody>
      </p:sp>
      <p:sp>
        <p:nvSpPr>
          <p:cNvPr id="5" name="TextBox 4">
            <a:hlinkClick r:id="rId4" action="ppaction://hlinkpres?slideindex=1&amp;slidetitle="/>
          </p:cNvPr>
          <p:cNvSpPr txBox="1"/>
          <p:nvPr/>
        </p:nvSpPr>
        <p:spPr>
          <a:xfrm>
            <a:off x="187890" y="4955648"/>
            <a:ext cx="5638800" cy="369332"/>
          </a:xfrm>
          <a:prstGeom prst="rect">
            <a:avLst/>
          </a:prstGeom>
          <a:noFill/>
        </p:spPr>
        <p:txBody>
          <a:bodyPr wrap="square" rtlCol="0">
            <a:spAutoFit/>
          </a:bodyPr>
          <a:lstStyle/>
          <a:p>
            <a:r>
              <a:rPr lang="en-US" dirty="0"/>
              <a:t>http://</a:t>
            </a:r>
            <a:r>
              <a:rPr lang="en-US" dirty="0">
                <a:hlinkClick r:id="rId5"/>
              </a:rPr>
              <a:t>www.pinelmedical.com/sef/page/id/18.html</a:t>
            </a:r>
            <a:endParaRPr lang="en-US" dirty="0"/>
          </a:p>
        </p:txBody>
      </p:sp>
    </p:spTree>
    <p:extLst>
      <p:ext uri="{BB962C8B-B14F-4D97-AF65-F5344CB8AC3E}">
        <p14:creationId xmlns:p14="http://schemas.microsoft.com/office/powerpoint/2010/main" val="400560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1509712"/>
            <a:ext cx="4343400" cy="4295775"/>
          </a:xfrm>
        </p:spPr>
        <p:txBody>
          <a:bodyPr>
            <a:normAutofit/>
          </a:bodyPr>
          <a:lstStyle/>
          <a:p>
            <a:r>
              <a:rPr lang="en-US" sz="2700" dirty="0"/>
              <a:t>Ensure that the pinel straps are on the stretcher as tightly as possible; </a:t>
            </a:r>
            <a:br>
              <a:rPr lang="en-US" sz="2700" dirty="0"/>
            </a:br>
            <a:r>
              <a:rPr lang="en-US" sz="2700" dirty="0"/>
              <a:t>Secure pinel snugly around patient and in the right </a:t>
            </a:r>
            <a:r>
              <a:rPr lang="en-US" sz="2700" dirty="0" smtClean="0"/>
              <a:t>place.</a:t>
            </a:r>
            <a:br>
              <a:rPr lang="en-US" sz="2700" dirty="0" smtClean="0"/>
            </a:br>
            <a:r>
              <a:rPr lang="en-US" sz="2700" dirty="0" smtClean="0"/>
              <a:t>Ensure </a:t>
            </a:r>
            <a:r>
              <a:rPr lang="en-US" sz="2700" dirty="0"/>
              <a:t>circulation is checked q15 min x 1 hour, then hourly (minimum).</a:t>
            </a:r>
            <a:r>
              <a:rPr lang="en-US" dirty="0"/>
              <a:t/>
            </a:r>
            <a:br>
              <a:rPr lang="en-US" dirty="0"/>
            </a:b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57600"/>
            <a:ext cx="32194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3723" y="914400"/>
            <a:ext cx="332912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3388821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Pelvic Strap</a:t>
            </a:r>
            <a:endParaRPr lang="en-US" sz="3600" dirty="0"/>
          </a:p>
        </p:txBody>
      </p:sp>
      <p:sp>
        <p:nvSpPr>
          <p:cNvPr id="3" name="Content Placeholder 2"/>
          <p:cNvSpPr>
            <a:spLocks noGrp="1"/>
          </p:cNvSpPr>
          <p:nvPr>
            <p:ph idx="1"/>
          </p:nvPr>
        </p:nvSpPr>
        <p:spPr/>
        <p:txBody>
          <a:bodyPr>
            <a:normAutofit/>
          </a:bodyPr>
          <a:lstStyle/>
          <a:p>
            <a:r>
              <a:rPr lang="en-US" sz="2400" dirty="0" smtClean="0"/>
              <a:t>Strongly encouraged to use with any patient who is aggressively attempting to escape the waist belt</a:t>
            </a:r>
          </a:p>
          <a:p>
            <a:r>
              <a:rPr lang="en-US" sz="2400" dirty="0" smtClean="0"/>
              <a:t>Prevents upward movement of the waist belt over the thorax, where asphyxiation can occur</a:t>
            </a:r>
          </a:p>
          <a:p>
            <a:pPr marL="0" indent="0">
              <a:buNone/>
            </a:pPr>
            <a:endParaRPr lang="en-US" sz="2400" dirty="0" smtClean="0"/>
          </a:p>
        </p:txBody>
      </p:sp>
      <p:sp>
        <p:nvSpPr>
          <p:cNvPr id="4" name="Rectangle 3"/>
          <p:cNvSpPr/>
          <p:nvPr/>
        </p:nvSpPr>
        <p:spPr>
          <a:xfrm>
            <a:off x="816279" y="3385643"/>
            <a:ext cx="4800600" cy="1477328"/>
          </a:xfrm>
          <a:prstGeom prst="rect">
            <a:avLst/>
          </a:prstGeom>
        </p:spPr>
        <p:txBody>
          <a:bodyPr wrap="square">
            <a:spAutoFit/>
          </a:bodyPr>
          <a:lstStyle/>
          <a:p>
            <a:endParaRPr lang="en-US" dirty="0">
              <a:hlinkClick r:id="rId2"/>
            </a:endParaRPr>
          </a:p>
          <a:p>
            <a:r>
              <a:rPr lang="en-US" dirty="0" smtClean="0">
                <a:hlinkClick r:id="rId2"/>
              </a:rPr>
              <a:t>http</a:t>
            </a:r>
            <a:r>
              <a:rPr lang="en-US" dirty="0">
                <a:hlinkClick r:id="rId2"/>
              </a:rPr>
              <a:t>://</a:t>
            </a:r>
            <a:r>
              <a:rPr lang="en-US" dirty="0" smtClean="0">
                <a:hlinkClick r:id="rId2"/>
              </a:rPr>
              <a:t>www.pinelmedical.com/sef/page/id/18.htm</a:t>
            </a:r>
            <a:endParaRPr lang="en-US" dirty="0" smtClean="0"/>
          </a:p>
          <a:p>
            <a:endParaRPr lang="en-US" dirty="0"/>
          </a:p>
          <a:p>
            <a:endParaRPr lang="en-US" dirty="0"/>
          </a:p>
        </p:txBody>
      </p:sp>
    </p:spTree>
    <p:extLst>
      <p:ext uri="{BB962C8B-B14F-4D97-AF65-F5344CB8AC3E}">
        <p14:creationId xmlns:p14="http://schemas.microsoft.com/office/powerpoint/2010/main" val="82117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Autofit/>
          </a:bodyPr>
          <a:lstStyle/>
          <a:p>
            <a:r>
              <a:rPr lang="en-US" sz="3600" dirty="0"/>
              <a:t>How to </a:t>
            </a:r>
            <a:r>
              <a:rPr lang="en-US" sz="3600" dirty="0" smtClean="0"/>
              <a:t>apply the </a:t>
            </a:r>
            <a:r>
              <a:rPr lang="en-US" sz="3600" dirty="0"/>
              <a:t>pelvic </a:t>
            </a:r>
            <a:r>
              <a:rPr lang="en-US" sz="3600" dirty="0" smtClean="0"/>
              <a:t>strap</a:t>
            </a:r>
            <a:r>
              <a:rPr lang="en-US" sz="2400" dirty="0" smtClean="0"/>
              <a:t/>
            </a:r>
            <a:br>
              <a:rPr lang="en-US" sz="2400" dirty="0" smtClean="0"/>
            </a:br>
            <a:r>
              <a:rPr lang="en-US" sz="2400" dirty="0"/>
              <a:t/>
            </a:r>
            <a:br>
              <a:rPr lang="en-US" sz="2400" dirty="0"/>
            </a:br>
            <a:endParaRPr lang="en-US" sz="2400" dirty="0"/>
          </a:p>
        </p:txBody>
      </p:sp>
      <p:sp>
        <p:nvSpPr>
          <p:cNvPr id="3" name="Subtitle 2"/>
          <p:cNvSpPr>
            <a:spLocks noGrp="1"/>
          </p:cNvSpPr>
          <p:nvPr>
            <p:ph type="subTitle" idx="1"/>
          </p:nvPr>
        </p:nvSpPr>
        <p:spPr>
          <a:xfrm>
            <a:off x="457200" y="1219200"/>
            <a:ext cx="7315200" cy="4419600"/>
          </a:xfrm>
        </p:spPr>
        <p:txBody>
          <a:bodyPr>
            <a:normAutofit/>
          </a:bodyPr>
          <a:lstStyle/>
          <a:p>
            <a:pPr algn="l"/>
            <a:r>
              <a:rPr lang="en-US" sz="2400" dirty="0">
                <a:solidFill>
                  <a:schemeClr val="tx1"/>
                </a:solidFill>
                <a:latin typeface="Calibri" panose="020F0502020204030204" pitchFamily="34" charset="0"/>
              </a:rPr>
              <a:t>1</a:t>
            </a:r>
            <a:r>
              <a:rPr lang="en-US" dirty="0" smtClean="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Sequence </a:t>
            </a:r>
            <a:r>
              <a:rPr lang="en-US" sz="2400" dirty="0">
                <a:solidFill>
                  <a:schemeClr val="tx1"/>
                </a:solidFill>
                <a:latin typeface="Calibri" panose="020F0502020204030204" pitchFamily="34" charset="0"/>
              </a:rPr>
              <a:t>starts with loop under waist </a:t>
            </a:r>
            <a:r>
              <a:rPr lang="en-US" sz="2400" dirty="0" smtClean="0">
                <a:solidFill>
                  <a:schemeClr val="tx1"/>
                </a:solidFill>
                <a:latin typeface="Calibri" panose="020F0502020204030204" pitchFamily="34" charset="0"/>
              </a:rPr>
              <a:t>belt </a:t>
            </a:r>
            <a:r>
              <a:rPr lang="en-US" sz="2400" dirty="0">
                <a:solidFill>
                  <a:schemeClr val="tx1"/>
                </a:solidFill>
                <a:latin typeface="Calibri" panose="020F0502020204030204" pitchFamily="34" charset="0"/>
              </a:rPr>
              <a:t>the passed </a:t>
            </a:r>
            <a:r>
              <a:rPr lang="en-US" sz="2400" dirty="0" smtClean="0">
                <a:solidFill>
                  <a:schemeClr val="tx1"/>
                </a:solidFill>
                <a:latin typeface="Calibri" panose="020F0502020204030204" pitchFamily="34" charset="0"/>
              </a:rPr>
              <a:t>	through </a:t>
            </a:r>
            <a:r>
              <a:rPr lang="en-US" sz="2400" dirty="0">
                <a:solidFill>
                  <a:schemeClr val="tx1"/>
                </a:solidFill>
                <a:latin typeface="Calibri" panose="020F0502020204030204" pitchFamily="34" charset="0"/>
              </a:rPr>
              <a:t>interlocking </a:t>
            </a:r>
            <a:r>
              <a:rPr lang="en-US" sz="2400" dirty="0" smtClean="0">
                <a:solidFill>
                  <a:schemeClr val="tx1"/>
                </a:solidFill>
                <a:latin typeface="Calibri" panose="020F0502020204030204" pitchFamily="34" charset="0"/>
              </a:rPr>
              <a:t>straps</a:t>
            </a:r>
          </a:p>
          <a:p>
            <a:pPr algn="l"/>
            <a:r>
              <a:rPr lang="en-US" sz="2400" dirty="0" smtClean="0">
                <a:solidFill>
                  <a:schemeClr val="tx1"/>
                </a:solidFill>
                <a:latin typeface="Calibri" panose="020F0502020204030204" pitchFamily="34" charset="0"/>
              </a:rPr>
              <a:t>2</a:t>
            </a: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The </a:t>
            </a:r>
            <a:r>
              <a:rPr lang="en-US" sz="2400" dirty="0">
                <a:solidFill>
                  <a:schemeClr val="tx1"/>
                </a:solidFill>
                <a:latin typeface="Calibri" panose="020F0502020204030204" pitchFamily="34" charset="0"/>
              </a:rPr>
              <a:t>main strap is then passed </a:t>
            </a:r>
            <a:r>
              <a:rPr lang="en-US" sz="2400" dirty="0" smtClean="0">
                <a:solidFill>
                  <a:schemeClr val="tx1"/>
                </a:solidFill>
                <a:latin typeface="Calibri" panose="020F0502020204030204" pitchFamily="34" charset="0"/>
              </a:rPr>
              <a:t>through the loop </a:t>
            </a:r>
            <a:r>
              <a:rPr lang="en-US" sz="2400" dirty="0">
                <a:solidFill>
                  <a:schemeClr val="tx1"/>
                </a:solidFill>
                <a:latin typeface="Calibri" panose="020F0502020204030204" pitchFamily="34" charset="0"/>
              </a:rPr>
              <a:t>and </a:t>
            </a:r>
            <a:r>
              <a:rPr lang="en-US" sz="2400" dirty="0" smtClean="0">
                <a:solidFill>
                  <a:schemeClr val="tx1"/>
                </a:solidFill>
                <a:latin typeface="Calibri" panose="020F0502020204030204" pitchFamily="34" charset="0"/>
              </a:rPr>
              <a:t>	then through patient’s </a:t>
            </a:r>
            <a:r>
              <a:rPr lang="en-US" sz="2400" dirty="0">
                <a:solidFill>
                  <a:schemeClr val="tx1"/>
                </a:solidFill>
                <a:latin typeface="Calibri" panose="020F0502020204030204" pitchFamily="34" charset="0"/>
              </a:rPr>
              <a:t>leg</a:t>
            </a:r>
            <a:br>
              <a:rPr lang="en-US" sz="2400" dirty="0">
                <a:solidFill>
                  <a:schemeClr val="tx1"/>
                </a:solidFill>
                <a:latin typeface="Calibri" panose="020F0502020204030204" pitchFamily="34" charset="0"/>
              </a:rPr>
            </a:br>
            <a:r>
              <a:rPr lang="en-US" sz="2400" dirty="0">
                <a:solidFill>
                  <a:schemeClr val="tx1"/>
                </a:solidFill>
                <a:latin typeface="Calibri" panose="020F0502020204030204" pitchFamily="34" charset="0"/>
              </a:rPr>
              <a:t>3. </a:t>
            </a:r>
            <a:r>
              <a:rPr lang="en-US" sz="2400" dirty="0" smtClean="0">
                <a:solidFill>
                  <a:schemeClr val="tx1"/>
                </a:solidFill>
                <a:latin typeface="Calibri" panose="020F0502020204030204" pitchFamily="34" charset="0"/>
              </a:rPr>
              <a:t>Connection is </a:t>
            </a:r>
            <a:r>
              <a:rPr lang="en-US" sz="2400" dirty="0">
                <a:solidFill>
                  <a:schemeClr val="tx1"/>
                </a:solidFill>
                <a:latin typeface="Calibri" panose="020F0502020204030204" pitchFamily="34" charset="0"/>
              </a:rPr>
              <a:t>made to main waist belt  </a:t>
            </a:r>
            <a:r>
              <a:rPr lang="en-US" sz="2400" dirty="0" smtClean="0">
                <a:solidFill>
                  <a:schemeClr val="tx1"/>
                </a:solidFill>
                <a:latin typeface="Calibri" panose="020F0502020204030204" pitchFamily="34" charset="0"/>
              </a:rPr>
              <a:t>with </a:t>
            </a:r>
            <a:r>
              <a:rPr lang="en-US" sz="2400" dirty="0">
                <a:solidFill>
                  <a:schemeClr val="tx1"/>
                </a:solidFill>
                <a:latin typeface="Calibri" panose="020F0502020204030204" pitchFamily="34" charset="0"/>
              </a:rPr>
              <a:t>2 locks. </a:t>
            </a:r>
            <a:r>
              <a:rPr lang="en-US" sz="2400" dirty="0" smtClean="0">
                <a:solidFill>
                  <a:schemeClr val="tx1"/>
                </a:solidFill>
                <a:latin typeface="Calibri" panose="020F0502020204030204" pitchFamily="34" charset="0"/>
              </a:rPr>
              <a:t>	Leave </a:t>
            </a:r>
            <a:r>
              <a:rPr lang="en-US" sz="2400" dirty="0">
                <a:solidFill>
                  <a:schemeClr val="tx1"/>
                </a:solidFill>
                <a:latin typeface="Calibri" panose="020F0502020204030204" pitchFamily="34" charset="0"/>
              </a:rPr>
              <a:t>one inch in crotch </a:t>
            </a:r>
            <a:r>
              <a:rPr lang="en-US" sz="2400" dirty="0" smtClean="0">
                <a:solidFill>
                  <a:schemeClr val="tx1"/>
                </a:solidFill>
                <a:latin typeface="Calibri" panose="020F0502020204030204" pitchFamily="34" charset="0"/>
              </a:rPr>
              <a:t>to </a:t>
            </a:r>
            <a:r>
              <a:rPr lang="en-US" sz="2400" dirty="0">
                <a:solidFill>
                  <a:schemeClr val="tx1"/>
                </a:solidFill>
                <a:latin typeface="Calibri" panose="020F0502020204030204" pitchFamily="34" charset="0"/>
              </a:rPr>
              <a:t>prevent pressure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424688"/>
            <a:ext cx="2463372" cy="131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00548"/>
            <a:ext cx="2509916"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400549"/>
            <a:ext cx="2171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05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sz="3600" dirty="0" smtClean="0"/>
              <a:t>Torso Control Belt (Shoulder Strap)</a:t>
            </a:r>
            <a:br>
              <a:rPr lang="en-US" sz="3600" dirty="0" smtClean="0"/>
            </a:br>
            <a:endParaRPr lang="en-US" sz="3600" dirty="0"/>
          </a:p>
        </p:txBody>
      </p:sp>
      <p:sp>
        <p:nvSpPr>
          <p:cNvPr id="3" name="Subtitle 2"/>
          <p:cNvSpPr>
            <a:spLocks noGrp="1"/>
          </p:cNvSpPr>
          <p:nvPr>
            <p:ph type="subTitle" idx="1"/>
          </p:nvPr>
        </p:nvSpPr>
        <p:spPr>
          <a:xfrm>
            <a:off x="533400" y="1371600"/>
            <a:ext cx="7010400" cy="4343400"/>
          </a:xfrm>
        </p:spPr>
        <p:txBody>
          <a:bodyPr>
            <a:normAutofit/>
          </a:bodyPr>
          <a:lstStyle/>
          <a:p>
            <a:pPr marL="342900" indent="-342900" algn="l">
              <a:buFont typeface="Arial" panose="020B0604020202020204" pitchFamily="34" charset="0"/>
              <a:buChar char="•"/>
            </a:pPr>
            <a:r>
              <a:rPr lang="en-US" sz="2400" dirty="0" smtClean="0">
                <a:solidFill>
                  <a:schemeClr val="tx1"/>
                </a:solidFill>
              </a:rPr>
              <a:t>Consider using  the torso control belt on any patients that are at an increased risk to hurt self or others </a:t>
            </a:r>
            <a:r>
              <a:rPr lang="en-US" sz="2400" dirty="0" smtClean="0">
                <a:solidFill>
                  <a:schemeClr val="tx1"/>
                </a:solidFill>
              </a:rPr>
              <a:t>(violent </a:t>
            </a:r>
            <a:r>
              <a:rPr lang="en-US" sz="2400" dirty="0" smtClean="0">
                <a:solidFill>
                  <a:schemeClr val="tx1"/>
                </a:solidFill>
              </a:rPr>
              <a:t>patients</a:t>
            </a:r>
            <a:r>
              <a:rPr lang="en-US" sz="2400" dirty="0" smtClean="0">
                <a:solidFill>
                  <a:schemeClr val="tx1"/>
                </a:solidFill>
              </a:rPr>
              <a:t>).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Shoulder belt takes away the </a:t>
            </a:r>
            <a:r>
              <a:rPr lang="en-US" sz="2400" dirty="0" smtClean="0">
                <a:solidFill>
                  <a:schemeClr val="tx1"/>
                </a:solidFill>
              </a:rPr>
              <a:t>patient’s </a:t>
            </a:r>
            <a:r>
              <a:rPr lang="en-US" sz="2400" dirty="0" smtClean="0">
                <a:solidFill>
                  <a:schemeClr val="tx1"/>
                </a:solidFill>
              </a:rPr>
              <a:t>upper body strength , reducing the patients effectiveness to induce harm to self or others.</a:t>
            </a:r>
          </a:p>
          <a:p>
            <a:pPr marL="342900" indent="-342900" algn="l">
              <a:buFont typeface="Arial" panose="020B0604020202020204" pitchFamily="34" charset="0"/>
              <a:buChar char="•"/>
            </a:pPr>
            <a:r>
              <a:rPr lang="en-US" sz="2400" dirty="0" smtClean="0">
                <a:solidFill>
                  <a:schemeClr val="tx1"/>
                </a:solidFill>
              </a:rPr>
              <a:t>May also prevent a sitting patient from hurting him/herself by tipping the gurney.</a:t>
            </a:r>
          </a:p>
          <a:p>
            <a:pPr marL="342900" indent="-342900" algn="l">
              <a:buFont typeface="Arial" panose="020B0604020202020204" pitchFamily="34" charset="0"/>
              <a:buChar char="•"/>
            </a:pPr>
            <a:r>
              <a:rPr lang="en-US" sz="2400" dirty="0" smtClean="0">
                <a:solidFill>
                  <a:schemeClr val="tx1"/>
                </a:solidFill>
              </a:rPr>
              <a:t>Decreases risk of </a:t>
            </a:r>
            <a:r>
              <a:rPr lang="en-US" sz="2400" dirty="0" smtClean="0">
                <a:solidFill>
                  <a:schemeClr val="tx1"/>
                </a:solidFill>
              </a:rPr>
              <a:t>asphyxiation.</a:t>
            </a:r>
            <a:endParaRPr lang="en-US" sz="2400" dirty="0" smtClean="0">
              <a:solidFill>
                <a:schemeClr val="tx1"/>
              </a:solidFill>
            </a:endParaRPr>
          </a:p>
          <a:p>
            <a:pPr marL="342900" indent="-342900" algn="l">
              <a:buFont typeface="Arial" panose="020B0604020202020204" pitchFamily="34" charset="0"/>
              <a:buChar char="•"/>
            </a:pPr>
            <a:endParaRPr lang="en-US" sz="2400" dirty="0">
              <a:solidFill>
                <a:schemeClr val="tx1"/>
              </a:solidFill>
            </a:endParaRPr>
          </a:p>
        </p:txBody>
      </p:sp>
      <p:sp>
        <p:nvSpPr>
          <p:cNvPr id="4" name="Footer Placeholder 3"/>
          <p:cNvSpPr>
            <a:spLocks noGrp="1"/>
          </p:cNvSpPr>
          <p:nvPr>
            <p:ph type="ftr" sz="quarter" idx="11"/>
          </p:nvPr>
        </p:nvSpPr>
        <p:spPr/>
        <p:txBody>
          <a:bodyPr/>
          <a:lstStyle/>
          <a:p>
            <a:r>
              <a:rPr lang="en-US" dirty="0" smtClean="0"/>
              <a:t>Pinel,n.d.</a:t>
            </a:r>
            <a:endParaRPr lang="en-US" dirty="0"/>
          </a:p>
        </p:txBody>
      </p:sp>
    </p:spTree>
    <p:extLst>
      <p:ext uri="{BB962C8B-B14F-4D97-AF65-F5344CB8AC3E}">
        <p14:creationId xmlns:p14="http://schemas.microsoft.com/office/powerpoint/2010/main" val="271171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sz="3600" dirty="0" smtClean="0"/>
              <a:t>Steps to applying The Torso Control belt</a:t>
            </a:r>
            <a:endParaRPr lang="en-US" sz="3600" dirty="0"/>
          </a:p>
        </p:txBody>
      </p:sp>
      <p:sp>
        <p:nvSpPr>
          <p:cNvPr id="3" name="Subtitle 2"/>
          <p:cNvSpPr>
            <a:spLocks noGrp="1"/>
          </p:cNvSpPr>
          <p:nvPr>
            <p:ph type="subTitle" idx="1"/>
          </p:nvPr>
        </p:nvSpPr>
        <p:spPr>
          <a:xfrm>
            <a:off x="609600" y="1371600"/>
            <a:ext cx="7162800" cy="4267200"/>
          </a:xfrm>
        </p:spPr>
        <p:txBody>
          <a:bodyPr/>
          <a:lstStyle/>
          <a:p>
            <a:pPr marL="514350" indent="-514350" algn="l">
              <a:buFont typeface="+mj-lt"/>
              <a:buAutoNum type="arabicPeriod"/>
            </a:pPr>
            <a:r>
              <a:rPr lang="en-US" sz="2400" dirty="0" smtClean="0">
                <a:solidFill>
                  <a:schemeClr val="tx1"/>
                </a:solidFill>
                <a:latin typeface="Calibri" panose="020F0502020204030204" pitchFamily="34" charset="0"/>
              </a:rPr>
              <a:t>Centre  the torso control belt at the  nape of the neck, using the black or grey attachments. </a:t>
            </a:r>
          </a:p>
          <a:p>
            <a:pPr marL="514350" indent="-514350" algn="l">
              <a:buFont typeface="+mj-lt"/>
              <a:buAutoNum type="arabicPeriod"/>
            </a:pPr>
            <a:r>
              <a:rPr lang="en-US" sz="2400" dirty="0" smtClean="0">
                <a:solidFill>
                  <a:schemeClr val="tx1"/>
                </a:solidFill>
                <a:latin typeface="Calibri" panose="020F0502020204030204" pitchFamily="34" charset="0"/>
              </a:rPr>
              <a:t>Pull rest of the straps over both shoulders, in front of patient, and then pulled  under the armpits to the back of the patient</a:t>
            </a:r>
          </a:p>
          <a:p>
            <a:pPr marL="514350" indent="-514350" algn="l">
              <a:buFont typeface="+mj-lt"/>
              <a:buAutoNum type="arabicPeriod"/>
            </a:pPr>
            <a:r>
              <a:rPr lang="en-US" sz="2400" dirty="0" smtClean="0">
                <a:solidFill>
                  <a:schemeClr val="tx1"/>
                </a:solidFill>
                <a:latin typeface="Calibri" panose="020F0502020204030204" pitchFamily="34" charset="0"/>
              </a:rPr>
              <a:t>When possible, pass straps back underneath to relieve neck pressure. Strap is configured like a backpack and is more comfortable.</a:t>
            </a:r>
          </a:p>
          <a:p>
            <a:pPr marL="514350" indent="-514350" algn="l">
              <a:buFont typeface="+mj-lt"/>
              <a:buAutoNum type="arabicPeriod"/>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41" y="4572000"/>
            <a:ext cx="2152401" cy="1670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235" y="4572000"/>
            <a:ext cx="2362200" cy="1690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932" y="4568731"/>
            <a:ext cx="2133600" cy="1673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dirty="0" smtClean="0"/>
              <a:t>Pinel,n.d.</a:t>
            </a:r>
            <a:endParaRPr lang="en-US" dirty="0"/>
          </a:p>
        </p:txBody>
      </p:sp>
    </p:spTree>
    <p:extLst>
      <p:ext uri="{BB962C8B-B14F-4D97-AF65-F5344CB8AC3E}">
        <p14:creationId xmlns:p14="http://schemas.microsoft.com/office/powerpoint/2010/main" val="114933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878" y="4157488"/>
            <a:ext cx="3027122" cy="207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38200" y="685800"/>
            <a:ext cx="7239000" cy="3600986"/>
          </a:xfrm>
          <a:prstGeom prst="rect">
            <a:avLst/>
          </a:prstGeom>
        </p:spPr>
        <p:txBody>
          <a:bodyPr wrap="square">
            <a:spAutoFit/>
          </a:bodyPr>
          <a:lstStyle/>
          <a:p>
            <a:r>
              <a:rPr lang="en-US" sz="2400" dirty="0" smtClean="0"/>
              <a:t>UNLOCKING PINELS</a:t>
            </a:r>
            <a:endParaRPr lang="en-US" sz="2400" dirty="0"/>
          </a:p>
          <a:p>
            <a:endParaRPr lang="en-US" dirty="0"/>
          </a:p>
          <a:p>
            <a:r>
              <a:rPr lang="en-US" sz="2400" dirty="0"/>
              <a:t>To </a:t>
            </a:r>
            <a:r>
              <a:rPr lang="en-US" sz="2400" dirty="0" smtClean="0"/>
              <a:t>unlock,  </a:t>
            </a:r>
            <a:r>
              <a:rPr lang="en-US" sz="2400" dirty="0"/>
              <a:t>the Blue Magnetic Key is placed on top the Black Button</a:t>
            </a:r>
            <a:r>
              <a:rPr lang="en-US" sz="2400" dirty="0" smtClean="0"/>
              <a:t>. </a:t>
            </a:r>
            <a:r>
              <a:rPr lang="en-US" sz="2400" dirty="0"/>
              <a:t>Lift the Button off. Some assistance by actually pulling on the Button may be required.</a:t>
            </a:r>
          </a:p>
          <a:p>
            <a:endParaRPr lang="en-US" sz="2400" dirty="0"/>
          </a:p>
          <a:p>
            <a:r>
              <a:rPr lang="en-US" sz="2400" dirty="0"/>
              <a:t>VERY IMPORTANT - If there is any pressure under the Black Button by material or premature lifting, the Button will not release.</a:t>
            </a:r>
          </a:p>
          <a:p>
            <a:endParaRPr lang="en-US" dirty="0"/>
          </a:p>
        </p:txBody>
      </p:sp>
      <p:sp>
        <p:nvSpPr>
          <p:cNvPr id="3" name="Footer Placeholder 2"/>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3319647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a:bodyPr>
          <a:lstStyle/>
          <a:p>
            <a:r>
              <a:rPr lang="en-US" sz="3600" dirty="0" smtClean="0"/>
              <a:t>Removing Restraints</a:t>
            </a:r>
            <a:endParaRPr lang="en-US" sz="3600" dirty="0"/>
          </a:p>
        </p:txBody>
      </p:sp>
      <p:sp>
        <p:nvSpPr>
          <p:cNvPr id="3" name="Subtitle 2"/>
          <p:cNvSpPr>
            <a:spLocks noGrp="1"/>
          </p:cNvSpPr>
          <p:nvPr>
            <p:ph type="subTitle" idx="1"/>
          </p:nvPr>
        </p:nvSpPr>
        <p:spPr>
          <a:xfrm>
            <a:off x="990600" y="2209800"/>
            <a:ext cx="6781800" cy="3429000"/>
          </a:xfrm>
        </p:spPr>
        <p:txBody>
          <a:bodyPr>
            <a:normAutofit fontScale="32500" lnSpcReduction="20000"/>
          </a:bodyPr>
          <a:lstStyle/>
          <a:p>
            <a:pPr marL="1143000" indent="-1143000" algn="l">
              <a:buFont typeface="Arial" panose="020B0604020202020204" pitchFamily="34" charset="0"/>
              <a:buChar char="•"/>
            </a:pPr>
            <a:r>
              <a:rPr lang="en-US" sz="7400" dirty="0" smtClean="0">
                <a:solidFill>
                  <a:schemeClr val="tx1"/>
                </a:solidFill>
              </a:rPr>
              <a:t>Communicate with the patient’s   family.</a:t>
            </a:r>
          </a:p>
          <a:p>
            <a:pPr marL="1143000" indent="-1143000" algn="l">
              <a:buFont typeface="Arial" panose="020B0604020202020204" pitchFamily="34" charset="0"/>
              <a:buChar char="•"/>
            </a:pPr>
            <a:r>
              <a:rPr lang="en-US" sz="7400" dirty="0" smtClean="0">
                <a:solidFill>
                  <a:schemeClr val="tx1"/>
                </a:solidFill>
              </a:rPr>
              <a:t>Ensure he/she knows the ramifications of </a:t>
            </a:r>
          </a:p>
          <a:p>
            <a:pPr algn="l"/>
            <a:r>
              <a:rPr lang="en-US" sz="7400" dirty="0">
                <a:solidFill>
                  <a:schemeClr val="tx1"/>
                </a:solidFill>
              </a:rPr>
              <a:t> </a:t>
            </a:r>
            <a:r>
              <a:rPr lang="en-US" sz="7400" dirty="0" smtClean="0">
                <a:solidFill>
                  <a:schemeClr val="tx1"/>
                </a:solidFill>
              </a:rPr>
              <a:t>                a</a:t>
            </a:r>
            <a:r>
              <a:rPr lang="en-US" sz="7400" dirty="0" smtClean="0">
                <a:solidFill>
                  <a:schemeClr val="tx1"/>
                </a:solidFill>
              </a:rPr>
              <a:t>ggressive </a:t>
            </a:r>
            <a:r>
              <a:rPr lang="en-US" sz="7400" dirty="0" smtClean="0">
                <a:solidFill>
                  <a:schemeClr val="tx1"/>
                </a:solidFill>
              </a:rPr>
              <a:t>behavior  when unrestrained. </a:t>
            </a:r>
          </a:p>
          <a:p>
            <a:pPr marL="1143000" indent="-1143000" algn="l">
              <a:buFont typeface="Arial" panose="020B0604020202020204" pitchFamily="34" charset="0"/>
              <a:buChar char="•"/>
            </a:pPr>
            <a:r>
              <a:rPr lang="en-US" sz="7400" dirty="0" smtClean="0">
                <a:solidFill>
                  <a:schemeClr val="tx1"/>
                </a:solidFill>
              </a:rPr>
              <a:t>Remove one restraint at a time. </a:t>
            </a:r>
          </a:p>
          <a:p>
            <a:pPr marL="1143000" indent="-1143000" algn="l">
              <a:buFont typeface="Arial" panose="020B0604020202020204" pitchFamily="34" charset="0"/>
              <a:buChar char="•"/>
            </a:pPr>
            <a:r>
              <a:rPr lang="en-US" sz="7400" dirty="0" smtClean="0">
                <a:solidFill>
                  <a:schemeClr val="tx1"/>
                </a:solidFill>
              </a:rPr>
              <a:t>Consider one limb</a:t>
            </a:r>
          </a:p>
          <a:p>
            <a:pPr marL="1143000" indent="-1143000" algn="l">
              <a:buFont typeface="Arial" panose="020B0604020202020204" pitchFamily="34" charset="0"/>
              <a:buChar char="•"/>
            </a:pPr>
            <a:r>
              <a:rPr lang="en-US" sz="7400" dirty="0" smtClean="0">
                <a:solidFill>
                  <a:schemeClr val="tx1"/>
                </a:solidFill>
              </a:rPr>
              <a:t>Document accordingly</a:t>
            </a:r>
          </a:p>
          <a:p>
            <a:pPr marL="1143000" indent="-1143000" algn="l">
              <a:buFont typeface="Arial" panose="020B0604020202020204" pitchFamily="34" charset="0"/>
              <a:buChar char="•"/>
            </a:pPr>
            <a:r>
              <a:rPr lang="en-US" sz="7400" dirty="0" smtClean="0">
                <a:solidFill>
                  <a:schemeClr val="tx1"/>
                </a:solidFill>
              </a:rPr>
              <a:t>Maintain dignity, respect &amp; maximum comfort</a:t>
            </a:r>
          </a:p>
          <a:p>
            <a:endParaRPr lang="en-US" dirty="0"/>
          </a:p>
        </p:txBody>
      </p:sp>
    </p:spTree>
    <p:extLst>
      <p:ext uri="{BB962C8B-B14F-4D97-AF65-F5344CB8AC3E}">
        <p14:creationId xmlns:p14="http://schemas.microsoft.com/office/powerpoint/2010/main" val="1728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are restraints?</a:t>
            </a:r>
            <a:endParaRPr lang="en-US" sz="3600" dirty="0"/>
          </a:p>
        </p:txBody>
      </p:sp>
      <p:sp>
        <p:nvSpPr>
          <p:cNvPr id="3" name="Content Placeholder 2"/>
          <p:cNvSpPr>
            <a:spLocks noGrp="1"/>
          </p:cNvSpPr>
          <p:nvPr>
            <p:ph idx="1"/>
          </p:nvPr>
        </p:nvSpPr>
        <p:spPr/>
        <p:txBody>
          <a:bodyPr>
            <a:normAutofit/>
          </a:bodyPr>
          <a:lstStyle/>
          <a:p>
            <a:pPr marL="0" indent="0">
              <a:buNone/>
            </a:pPr>
            <a:r>
              <a:rPr lang="en-US" sz="2400" dirty="0" smtClean="0"/>
              <a:t>Restraints are any physical, chemical or environmental measures used to control or restrict the physical or behavioral activity of a person or a portion of his or her body.  Possible reasons for restraint use:</a:t>
            </a:r>
          </a:p>
          <a:p>
            <a:r>
              <a:rPr lang="en-US" sz="2400" dirty="0" smtClean="0"/>
              <a:t>Maintaining treatment</a:t>
            </a:r>
          </a:p>
          <a:p>
            <a:r>
              <a:rPr lang="en-US" sz="2400" dirty="0" smtClean="0"/>
              <a:t>Protecting patients and staff from injury</a:t>
            </a:r>
          </a:p>
          <a:p>
            <a:r>
              <a:rPr lang="en-US" sz="2400" dirty="0" smtClean="0"/>
              <a:t>Controlling disruptive behavior</a:t>
            </a:r>
          </a:p>
          <a:p>
            <a:endParaRPr lang="en-US" dirty="0"/>
          </a:p>
        </p:txBody>
      </p:sp>
      <p:sp>
        <p:nvSpPr>
          <p:cNvPr id="4" name="Footer Placeholder 3"/>
          <p:cNvSpPr>
            <a:spLocks noGrp="1"/>
          </p:cNvSpPr>
          <p:nvPr>
            <p:ph type="ftr" sz="quarter" idx="11"/>
          </p:nvPr>
        </p:nvSpPr>
        <p:spPr/>
        <p:txBody>
          <a:bodyPr/>
          <a:lstStyle/>
          <a:p>
            <a:r>
              <a:rPr lang="en-US" dirty="0" smtClean="0"/>
              <a:t>RNAO, 2012</a:t>
            </a:r>
            <a:endParaRPr lang="en-US" dirty="0"/>
          </a:p>
        </p:txBody>
      </p:sp>
    </p:spTree>
    <p:extLst>
      <p:ext uri="{BB962C8B-B14F-4D97-AF65-F5344CB8AC3E}">
        <p14:creationId xmlns:p14="http://schemas.microsoft.com/office/powerpoint/2010/main" val="422738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543800" cy="990599"/>
          </a:xfrm>
        </p:spPr>
        <p:txBody>
          <a:bodyPr>
            <a:normAutofit/>
          </a:bodyPr>
          <a:lstStyle/>
          <a:p>
            <a:r>
              <a:rPr lang="en-US" sz="3600" dirty="0" smtClean="0"/>
              <a:t>Tips !!!!</a:t>
            </a:r>
            <a:endParaRPr lang="en-US" sz="3600" dirty="0"/>
          </a:p>
        </p:txBody>
      </p:sp>
      <p:sp>
        <p:nvSpPr>
          <p:cNvPr id="3" name="Subtitle 2"/>
          <p:cNvSpPr>
            <a:spLocks noGrp="1"/>
          </p:cNvSpPr>
          <p:nvPr>
            <p:ph type="subTitle" idx="1"/>
          </p:nvPr>
        </p:nvSpPr>
        <p:spPr>
          <a:xfrm>
            <a:off x="685800" y="1066800"/>
            <a:ext cx="7543800" cy="4800600"/>
          </a:xfrm>
        </p:spPr>
        <p:txBody>
          <a:bodyPr>
            <a:normAutofit/>
          </a:bodyPr>
          <a:lstStyle/>
          <a:p>
            <a:pPr marL="342900" indent="-342900" algn="l">
              <a:buFont typeface="Arial" panose="020B0604020202020204" pitchFamily="34" charset="0"/>
              <a:buChar char="•"/>
            </a:pPr>
            <a:r>
              <a:rPr lang="en-US" sz="2400" dirty="0" smtClean="0">
                <a:solidFill>
                  <a:schemeClr val="tx1"/>
                </a:solidFill>
              </a:rPr>
              <a:t>Are all staff aware of the key location?</a:t>
            </a:r>
          </a:p>
          <a:p>
            <a:pPr marL="342900" indent="-342900" algn="l">
              <a:buFont typeface="Arial" panose="020B0604020202020204" pitchFamily="34" charset="0"/>
              <a:buChar char="•"/>
            </a:pPr>
            <a:r>
              <a:rPr lang="en-US" sz="2400" dirty="0" smtClean="0">
                <a:solidFill>
                  <a:schemeClr val="tx1"/>
                </a:solidFill>
              </a:rPr>
              <a:t>Make sure the belt is fitted tightly </a:t>
            </a:r>
            <a:r>
              <a:rPr lang="en-US" sz="2400" dirty="0" smtClean="0">
                <a:solidFill>
                  <a:schemeClr val="tx1"/>
                </a:solidFill>
              </a:rPr>
              <a:t>(dents </a:t>
            </a:r>
            <a:r>
              <a:rPr lang="en-US" sz="2400" dirty="0" smtClean="0">
                <a:solidFill>
                  <a:schemeClr val="tx1"/>
                </a:solidFill>
              </a:rPr>
              <a:t>should be seen in the mattress</a:t>
            </a:r>
            <a:r>
              <a:rPr lang="en-US" sz="2400" dirty="0" smtClean="0">
                <a:solidFill>
                  <a:schemeClr val="tx1"/>
                </a:solidFill>
              </a:rPr>
              <a:t>); </a:t>
            </a:r>
            <a:r>
              <a:rPr lang="en-US" sz="2400" dirty="0" smtClean="0">
                <a:solidFill>
                  <a:schemeClr val="tx1"/>
                </a:solidFill>
              </a:rPr>
              <a:t>never attach restraints to bed rails</a:t>
            </a:r>
          </a:p>
          <a:p>
            <a:pPr marL="342900" indent="-342900" algn="l">
              <a:buFont typeface="Arial" panose="020B0604020202020204" pitchFamily="34" charset="0"/>
              <a:buChar char="•"/>
            </a:pPr>
            <a:r>
              <a:rPr lang="en-US" sz="2400" dirty="0" smtClean="0">
                <a:solidFill>
                  <a:schemeClr val="tx1"/>
                </a:solidFill>
              </a:rPr>
              <a:t>The waist portion should be snuggly secured around patients waist without restricting breathing or causing any discomfort</a:t>
            </a:r>
          </a:p>
          <a:p>
            <a:pPr marL="342900" indent="-342900" algn="l">
              <a:buFont typeface="Arial" panose="020B0604020202020204" pitchFamily="34" charset="0"/>
              <a:buChar char="•"/>
            </a:pPr>
            <a:r>
              <a:rPr lang="en-US" sz="2400" b="1" dirty="0" smtClean="0">
                <a:solidFill>
                  <a:schemeClr val="tx1"/>
                </a:solidFill>
              </a:rPr>
              <a:t>Be aware</a:t>
            </a:r>
            <a:r>
              <a:rPr lang="en-US" sz="2400" dirty="0" smtClean="0">
                <a:solidFill>
                  <a:schemeClr val="tx1"/>
                </a:solidFill>
              </a:rPr>
              <a:t>!! In a emergency </a:t>
            </a:r>
            <a:r>
              <a:rPr lang="en-US" sz="2400" dirty="0" smtClean="0">
                <a:solidFill>
                  <a:schemeClr val="tx1"/>
                </a:solidFill>
              </a:rPr>
              <a:t>situation, </a:t>
            </a:r>
            <a:r>
              <a:rPr lang="en-US" sz="2400" dirty="0" smtClean="0">
                <a:solidFill>
                  <a:schemeClr val="tx1"/>
                </a:solidFill>
              </a:rPr>
              <a:t>the back interlocking straps below the patient can be easily cut with surgical scissors to release the patient from the bed</a:t>
            </a:r>
            <a:endParaRPr lang="en-US" sz="2400" dirty="0">
              <a:solidFill>
                <a:schemeClr val="tx1"/>
              </a:solidFill>
            </a:endParaRPr>
          </a:p>
        </p:txBody>
      </p:sp>
      <p:sp>
        <p:nvSpPr>
          <p:cNvPr id="4" name="Footer Placeholder 3"/>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2021901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5229116" cy="42146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Footer Placeholder 1"/>
          <p:cNvSpPr>
            <a:spLocks noGrp="1"/>
          </p:cNvSpPr>
          <p:nvPr>
            <p:ph type="ftr" sz="quarter" idx="11"/>
          </p:nvPr>
        </p:nvSpPr>
        <p:spPr/>
        <p:txBody>
          <a:bodyPr/>
          <a:lstStyle/>
          <a:p>
            <a:r>
              <a:rPr lang="en-US" dirty="0" smtClean="0"/>
              <a:t>Pinel, n.d.</a:t>
            </a:r>
            <a:endParaRPr lang="en-US" dirty="0"/>
          </a:p>
        </p:txBody>
      </p:sp>
    </p:spTree>
    <p:extLst>
      <p:ext uri="{BB962C8B-B14F-4D97-AF65-F5344CB8AC3E}">
        <p14:creationId xmlns:p14="http://schemas.microsoft.com/office/powerpoint/2010/main" val="230853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1"/>
            <a:ext cx="7772400" cy="914399"/>
          </a:xfrm>
        </p:spPr>
        <p:txBody>
          <a:bodyPr>
            <a:normAutofit/>
          </a:bodyPr>
          <a:lstStyle/>
          <a:p>
            <a:r>
              <a:rPr lang="en-US" sz="3600" dirty="0" smtClean="0"/>
              <a:t>References</a:t>
            </a:r>
            <a:endParaRPr lang="en-US" sz="3600" dirty="0"/>
          </a:p>
        </p:txBody>
      </p:sp>
      <p:sp>
        <p:nvSpPr>
          <p:cNvPr id="3" name="Subtitle 2"/>
          <p:cNvSpPr>
            <a:spLocks noGrp="1"/>
          </p:cNvSpPr>
          <p:nvPr>
            <p:ph type="subTitle" idx="1"/>
          </p:nvPr>
        </p:nvSpPr>
        <p:spPr>
          <a:xfrm>
            <a:off x="304800" y="990600"/>
            <a:ext cx="8534400" cy="4648200"/>
          </a:xfrm>
        </p:spPr>
        <p:txBody>
          <a:bodyPr>
            <a:noAutofit/>
          </a:bodyPr>
          <a:lstStyle/>
          <a:p>
            <a:pPr algn="l"/>
            <a:r>
              <a:rPr lang="en-US" sz="1800" dirty="0" smtClean="0">
                <a:solidFill>
                  <a:schemeClr val="tx1"/>
                </a:solidFill>
                <a:latin typeface="Calibri" panose="020F0502020204030204" pitchFamily="34" charset="0"/>
              </a:rPr>
              <a:t>College of Nurses of Ontario (2009). </a:t>
            </a:r>
            <a:r>
              <a:rPr lang="en-US" sz="1800" i="1" dirty="0" smtClean="0">
                <a:solidFill>
                  <a:schemeClr val="tx1"/>
                </a:solidFill>
                <a:latin typeface="Calibri" panose="020F0502020204030204" pitchFamily="34" charset="0"/>
              </a:rPr>
              <a:t>Practice Standards: Restraints. </a:t>
            </a:r>
            <a:r>
              <a:rPr lang="en-US" sz="1800" dirty="0" smtClean="0">
                <a:solidFill>
                  <a:schemeClr val="tx1"/>
                </a:solidFill>
                <a:latin typeface="Calibri" panose="020F0502020204030204" pitchFamily="34" charset="0"/>
              </a:rPr>
              <a:t>Toronto : College of </a:t>
            </a:r>
            <a:endParaRPr lang="en-US" sz="1800" dirty="0" smtClean="0">
              <a:solidFill>
                <a:schemeClr val="tx1"/>
              </a:solidFill>
              <a:latin typeface="Calibri" panose="020F0502020204030204" pitchFamily="34" charset="0"/>
            </a:endParaRPr>
          </a:p>
          <a:p>
            <a:pPr algn="l"/>
            <a:r>
              <a:rPr lang="en-US" sz="1800" dirty="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Nurses </a:t>
            </a:r>
            <a:r>
              <a:rPr lang="en-US" sz="1800" dirty="0" smtClean="0">
                <a:solidFill>
                  <a:schemeClr val="tx1"/>
                </a:solidFill>
                <a:latin typeface="Calibri" panose="020F0502020204030204" pitchFamily="34" charset="0"/>
              </a:rPr>
              <a:t>of Ontario</a:t>
            </a:r>
          </a:p>
          <a:p>
            <a:pPr algn="l"/>
            <a:endParaRPr lang="en-US" sz="1800" dirty="0" smtClean="0">
              <a:solidFill>
                <a:schemeClr val="tx1"/>
              </a:solidFill>
              <a:latin typeface="Calibri" panose="020F0502020204030204" pitchFamily="34" charset="0"/>
            </a:endParaRPr>
          </a:p>
          <a:p>
            <a:pPr algn="l"/>
            <a:r>
              <a:rPr lang="en-US" sz="1800" dirty="0" smtClean="0">
                <a:solidFill>
                  <a:schemeClr val="tx1"/>
                </a:solidFill>
                <a:latin typeface="Calibri" panose="020F0502020204030204" pitchFamily="34" charset="0"/>
              </a:rPr>
              <a:t>LHSC </a:t>
            </a:r>
            <a:r>
              <a:rPr lang="en-US" sz="1800" dirty="0">
                <a:solidFill>
                  <a:schemeClr val="tx1"/>
                </a:solidFill>
                <a:latin typeface="Calibri" panose="020F0502020204030204" pitchFamily="34" charset="0"/>
              </a:rPr>
              <a:t>(2013) </a:t>
            </a:r>
            <a:r>
              <a:rPr lang="en-US" sz="1800" i="1" dirty="0">
                <a:solidFill>
                  <a:schemeClr val="tx1"/>
                </a:solidFill>
                <a:latin typeface="Calibri" panose="020F0502020204030204" pitchFamily="34" charset="0"/>
              </a:rPr>
              <a:t>Use of Least Restraint</a:t>
            </a:r>
            <a:r>
              <a:rPr lang="en-US" sz="1800" dirty="0">
                <a:solidFill>
                  <a:schemeClr val="tx1"/>
                </a:solidFill>
                <a:latin typeface="Calibri" panose="020F0502020204030204" pitchFamily="34" charset="0"/>
              </a:rPr>
              <a:t>; Policy Revisions. </a:t>
            </a:r>
            <a:endParaRPr lang="en-US" sz="1800" dirty="0" smtClean="0">
              <a:solidFill>
                <a:schemeClr val="tx1"/>
              </a:solidFill>
              <a:latin typeface="Calibri" panose="020F0502020204030204" pitchFamily="34" charset="0"/>
            </a:endParaRPr>
          </a:p>
          <a:p>
            <a:pPr algn="l"/>
            <a:endParaRPr lang="en-US" sz="1800" dirty="0">
              <a:solidFill>
                <a:schemeClr val="tx1"/>
              </a:solidFill>
              <a:latin typeface="Calibri" panose="020F0502020204030204" pitchFamily="34" charset="0"/>
            </a:endParaRPr>
          </a:p>
          <a:p>
            <a:pPr algn="l"/>
            <a:r>
              <a:rPr lang="en-US" sz="1800" dirty="0">
                <a:solidFill>
                  <a:schemeClr val="tx1"/>
                </a:solidFill>
                <a:latin typeface="Calibri" panose="020F0502020204030204" pitchFamily="34" charset="0"/>
              </a:rPr>
              <a:t>LHSC (2007) </a:t>
            </a:r>
            <a:r>
              <a:rPr lang="en-US" sz="1800" i="1" dirty="0">
                <a:solidFill>
                  <a:schemeClr val="tx1"/>
                </a:solidFill>
                <a:latin typeface="Calibri" panose="020F0502020204030204" pitchFamily="34" charset="0"/>
              </a:rPr>
              <a:t>Use of Restraint</a:t>
            </a:r>
            <a:r>
              <a:rPr lang="en-US" sz="1800" dirty="0">
                <a:solidFill>
                  <a:schemeClr val="tx1"/>
                </a:solidFill>
                <a:latin typeface="Calibri" panose="020F0502020204030204" pitchFamily="34" charset="0"/>
              </a:rPr>
              <a:t>, Retrieved Mar. 28, 2013 </a:t>
            </a:r>
            <a:r>
              <a:rPr lang="en-US" sz="1800" dirty="0" smtClean="0">
                <a:solidFill>
                  <a:schemeClr val="tx1"/>
                </a:solidFill>
                <a:latin typeface="Calibri" panose="020F0502020204030204" pitchFamily="34" charset="0"/>
              </a:rPr>
              <a:t>from 	</a:t>
            </a:r>
          </a:p>
          <a:p>
            <a:pPr algn="l"/>
            <a:r>
              <a:rPr lang="en-US" sz="1800" dirty="0" smtClean="0">
                <a:solidFill>
                  <a:schemeClr val="tx1"/>
                </a:solidFill>
                <a:latin typeface="Calibri" panose="020F0502020204030204" pitchFamily="34" charset="0"/>
              </a:rPr>
              <a:t>	http</a:t>
            </a:r>
            <a:r>
              <a:rPr lang="en-US" sz="1800" dirty="0">
                <a:solidFill>
                  <a:schemeClr val="tx1"/>
                </a:solidFill>
                <a:latin typeface="Calibri" panose="020F0502020204030204" pitchFamily="34" charset="0"/>
              </a:rPr>
              <a:t>://appserver.lhsc.on.ca/policy/search_res.php?polid=PCC020&amp;live=1</a:t>
            </a:r>
          </a:p>
          <a:p>
            <a:pPr algn="l"/>
            <a:endParaRPr lang="en-US" sz="1800" dirty="0" smtClean="0">
              <a:solidFill>
                <a:schemeClr val="tx1"/>
              </a:solidFill>
              <a:latin typeface="Calibri" panose="020F0502020204030204" pitchFamily="34" charset="0"/>
            </a:endParaRPr>
          </a:p>
          <a:p>
            <a:pPr algn="l"/>
            <a:r>
              <a:rPr lang="en-US" sz="1800" dirty="0" smtClean="0">
                <a:solidFill>
                  <a:schemeClr val="tx1"/>
                </a:solidFill>
                <a:latin typeface="Calibri" panose="020F0502020204030204" pitchFamily="34" charset="0"/>
              </a:rPr>
              <a:t>Pinel </a:t>
            </a:r>
            <a:r>
              <a:rPr lang="en-US" sz="1800" dirty="0">
                <a:solidFill>
                  <a:schemeClr val="tx1"/>
                </a:solidFill>
                <a:latin typeface="Calibri" panose="020F0502020204030204" pitchFamily="34" charset="0"/>
              </a:rPr>
              <a:t>(n.d.) Restraints: </a:t>
            </a:r>
            <a:r>
              <a:rPr lang="en-US" sz="1800" i="1" dirty="0">
                <a:solidFill>
                  <a:schemeClr val="tx1"/>
                </a:solidFill>
                <a:latin typeface="Calibri" panose="020F0502020204030204" pitchFamily="34" charset="0"/>
              </a:rPr>
              <a:t>PINEL Restraining and Derestraining </a:t>
            </a:r>
            <a:r>
              <a:rPr lang="en-US" sz="1800" i="1" dirty="0" smtClean="0">
                <a:solidFill>
                  <a:schemeClr val="tx1"/>
                </a:solidFill>
                <a:latin typeface="Calibri" panose="020F0502020204030204" pitchFamily="34" charset="0"/>
              </a:rPr>
              <a:t>Instruction </a:t>
            </a:r>
            <a:r>
              <a:rPr lang="en-US" sz="1800" i="1" dirty="0">
                <a:solidFill>
                  <a:schemeClr val="tx1"/>
                </a:solidFill>
                <a:latin typeface="Calibri" panose="020F0502020204030204" pitchFamily="34" charset="0"/>
              </a:rPr>
              <a:t>Manual</a:t>
            </a:r>
            <a:r>
              <a:rPr lang="en-US" sz="1800" dirty="0">
                <a:solidFill>
                  <a:schemeClr val="tx1"/>
                </a:solidFill>
                <a:latin typeface="Calibri" panose="020F0502020204030204" pitchFamily="34" charset="0"/>
              </a:rPr>
              <a:t>. Retrieved </a:t>
            </a:r>
            <a:endParaRPr lang="en-US" sz="1800" dirty="0" smtClean="0">
              <a:solidFill>
                <a:schemeClr val="tx1"/>
              </a:solidFill>
              <a:latin typeface="Calibri" panose="020F0502020204030204" pitchFamily="34" charset="0"/>
            </a:endParaRPr>
          </a:p>
          <a:p>
            <a:pPr algn="l"/>
            <a:r>
              <a:rPr lang="en-US" sz="1800" dirty="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Mar</a:t>
            </a:r>
            <a:r>
              <a:rPr lang="en-US" sz="1800" dirty="0">
                <a:solidFill>
                  <a:schemeClr val="tx1"/>
                </a:solidFill>
                <a:latin typeface="Calibri" panose="020F0502020204030204" pitchFamily="34" charset="0"/>
              </a:rPr>
              <a:t>. 28, 2013 </a:t>
            </a:r>
            <a:r>
              <a:rPr lang="en-US" sz="1800" dirty="0" smtClean="0">
                <a:solidFill>
                  <a:schemeClr val="tx1"/>
                </a:solidFill>
                <a:latin typeface="Calibri" panose="020F0502020204030204" pitchFamily="34" charset="0"/>
              </a:rPr>
              <a:t>from</a:t>
            </a:r>
          </a:p>
          <a:p>
            <a:pPr algn="l"/>
            <a:r>
              <a:rPr lang="en-US" sz="1800" dirty="0">
                <a:solidFill>
                  <a:schemeClr val="tx1"/>
                </a:solidFill>
                <a:latin typeface="Calibri" panose="020F0502020204030204" pitchFamily="34" charset="0"/>
              </a:rPr>
              <a:t>	http://www.lhsc.on.ca/priv/pm/T4xbqKwRMBQAADUhCJQ.htm</a:t>
            </a:r>
          </a:p>
          <a:p>
            <a:pPr algn="l"/>
            <a:endParaRPr lang="en-US" sz="1800" dirty="0">
              <a:solidFill>
                <a:schemeClr val="tx1"/>
              </a:solidFill>
              <a:latin typeface="Calibri" panose="020F0502020204030204" pitchFamily="34" charset="0"/>
            </a:endParaRPr>
          </a:p>
          <a:p>
            <a:pPr algn="l"/>
            <a:r>
              <a:rPr lang="en-US" sz="1800" dirty="0">
                <a:solidFill>
                  <a:schemeClr val="tx1"/>
                </a:solidFill>
                <a:latin typeface="Calibri" panose="020F0502020204030204" pitchFamily="34" charset="0"/>
              </a:rPr>
              <a:t>Registered Nurses’ Association of Ontario (2012). Promoting Safety: Alternative </a:t>
            </a:r>
            <a:endParaRPr lang="en-US" sz="1800" dirty="0" smtClean="0">
              <a:solidFill>
                <a:schemeClr val="tx1"/>
              </a:solidFill>
              <a:latin typeface="Calibri" panose="020F0502020204030204" pitchFamily="34" charset="0"/>
            </a:endParaRPr>
          </a:p>
          <a:p>
            <a:pPr algn="l"/>
            <a:r>
              <a:rPr lang="en-US" sz="1800" dirty="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Approaches </a:t>
            </a:r>
            <a:r>
              <a:rPr lang="en-US" sz="1800" dirty="0">
                <a:solidFill>
                  <a:schemeClr val="tx1"/>
                </a:solidFill>
                <a:latin typeface="Calibri" panose="020F0502020204030204" pitchFamily="34" charset="0"/>
              </a:rPr>
              <a:t>to Use of Restraints. Toronto: Registered Nurses’ Association of Ontario</a:t>
            </a:r>
          </a:p>
          <a:p>
            <a:pPr algn="l"/>
            <a:endParaRPr lang="en-US" sz="1800" dirty="0">
              <a:solidFill>
                <a:schemeClr val="tx1"/>
              </a:solidFill>
              <a:latin typeface="Calibri" panose="020F0502020204030204" pitchFamily="34" charset="0"/>
            </a:endParaRPr>
          </a:p>
          <a:p>
            <a:pPr algn="l"/>
            <a:endParaRPr lang="en-US" sz="1800" dirty="0">
              <a:solidFill>
                <a:schemeClr val="tx1"/>
              </a:solidFill>
              <a:latin typeface="Calibri" panose="020F0502020204030204" pitchFamily="34" charset="0"/>
            </a:endParaRPr>
          </a:p>
          <a:p>
            <a:pPr algn="l"/>
            <a:endParaRPr lang="en-US" sz="1800" dirty="0" smtClean="0">
              <a:solidFill>
                <a:schemeClr val="tx1"/>
              </a:solidFill>
              <a:latin typeface="Calibri" panose="020F0502020204030204" pitchFamily="34" charset="0"/>
            </a:endParaRPr>
          </a:p>
          <a:p>
            <a:endParaRPr lang="en-US" sz="1800" dirty="0">
              <a:solidFill>
                <a:schemeClr val="tx1"/>
              </a:solidFill>
              <a:latin typeface="Calibri" panose="020F0502020204030204" pitchFamily="34" charset="0"/>
            </a:endParaRPr>
          </a:p>
          <a:p>
            <a:endParaRPr lang="en-US" sz="1800" dirty="0">
              <a:solidFill>
                <a:schemeClr val="tx1"/>
              </a:solidFill>
              <a:latin typeface="Calibri" panose="020F0502020204030204" pitchFamily="34" charset="0"/>
            </a:endParaRPr>
          </a:p>
          <a:p>
            <a:endParaRPr lang="en-US" sz="2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4080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Different types of restraints</a:t>
            </a:r>
            <a:endParaRPr lang="en-US" dirty="0"/>
          </a:p>
        </p:txBody>
      </p:sp>
      <p:sp>
        <p:nvSpPr>
          <p:cNvPr id="3" name="Content Placeholder 2"/>
          <p:cNvSpPr>
            <a:spLocks noGrp="1"/>
          </p:cNvSpPr>
          <p:nvPr>
            <p:ph idx="1"/>
          </p:nvPr>
        </p:nvSpPr>
        <p:spPr/>
        <p:txBody>
          <a:bodyPr>
            <a:normAutofit/>
          </a:bodyPr>
          <a:lstStyle/>
          <a:p>
            <a:r>
              <a:rPr lang="en-US" sz="2400" b="1" dirty="0" smtClean="0"/>
              <a:t>Physical or mechanical</a:t>
            </a:r>
            <a:r>
              <a:rPr lang="en-US" sz="2400" dirty="0" smtClean="0"/>
              <a:t>: restricts free movement (soft restraints, waist belts, mitts, wrists or ankle cuffs)</a:t>
            </a:r>
          </a:p>
          <a:p>
            <a:r>
              <a:rPr lang="en-US" sz="2400" b="1" dirty="0" smtClean="0"/>
              <a:t>Environmental</a:t>
            </a:r>
            <a:r>
              <a:rPr lang="en-US" sz="2400" dirty="0" smtClean="0"/>
              <a:t>: limits or controls a </a:t>
            </a:r>
            <a:r>
              <a:rPr lang="en-US" sz="2400" dirty="0" smtClean="0"/>
              <a:t>person’s </a:t>
            </a:r>
            <a:r>
              <a:rPr lang="en-US" sz="2400" dirty="0" smtClean="0"/>
              <a:t>mobility from one location to another (secure unit, bed rails, Geri chairs </a:t>
            </a:r>
            <a:r>
              <a:rPr lang="en-US" sz="2400" dirty="0" smtClean="0"/>
              <a:t>); </a:t>
            </a:r>
            <a:r>
              <a:rPr lang="en-US" sz="2400" dirty="0" smtClean="0"/>
              <a:t>keep in mind , as per LHSC </a:t>
            </a:r>
            <a:r>
              <a:rPr lang="en-US" sz="2400" dirty="0" smtClean="0"/>
              <a:t>policy: </a:t>
            </a:r>
            <a:r>
              <a:rPr lang="en-US" sz="2400" dirty="0" smtClean="0"/>
              <a:t>all FOUR bed rails up is not an approved restraint</a:t>
            </a:r>
          </a:p>
          <a:p>
            <a:r>
              <a:rPr lang="en-US" sz="2400" b="1" dirty="0" smtClean="0"/>
              <a:t>Chemical</a:t>
            </a:r>
            <a:r>
              <a:rPr lang="en-US" sz="2400" dirty="0" smtClean="0"/>
              <a:t>: pharmacological interventions used to control aggressive or agitated behavior in a patient where there is potential for injury to self or others in the environment. Must have a physician order.</a:t>
            </a:r>
          </a:p>
          <a:p>
            <a:endParaRPr lang="en-US" sz="2400" dirty="0"/>
          </a:p>
        </p:txBody>
      </p:sp>
      <p:sp>
        <p:nvSpPr>
          <p:cNvPr id="4" name="Footer Placeholder 3"/>
          <p:cNvSpPr>
            <a:spLocks noGrp="1"/>
          </p:cNvSpPr>
          <p:nvPr>
            <p:ph type="ftr" sz="quarter" idx="11"/>
          </p:nvPr>
        </p:nvSpPr>
        <p:spPr/>
        <p:txBody>
          <a:bodyPr/>
          <a:lstStyle/>
          <a:p>
            <a:r>
              <a:rPr lang="en-US" dirty="0" smtClean="0"/>
              <a:t>LHSC, 2013</a:t>
            </a:r>
            <a:endParaRPr lang="en-US" dirty="0"/>
          </a:p>
        </p:txBody>
      </p:sp>
    </p:spTree>
    <p:extLst>
      <p:ext uri="{BB962C8B-B14F-4D97-AF65-F5344CB8AC3E}">
        <p14:creationId xmlns:p14="http://schemas.microsoft.com/office/powerpoint/2010/main" val="272443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5800"/>
            <a:ext cx="58674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4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dirty="0" smtClean="0"/>
              <a:t>Least Restraint Policy</a:t>
            </a:r>
            <a:br>
              <a:rPr lang="en-US" dirty="0" smtClean="0"/>
            </a:br>
            <a:endParaRPr lang="en-US" dirty="0"/>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US" sz="2400" dirty="0" smtClean="0"/>
              <a:t>According to LHSC policy, where restraint is deemed necessary, the duration is to be as short a period of time as possible, and the type of restraint chosen is to be the least amount of restraint necessary to control the behavior of the patient. Also, all possible alternative interventions must be exhausted before deciding to use a restraint. This requires assessment and exploration of what is causing the behavior.  The CNO strongly endorses the least restraint approach as well. As a nurse, it is important to assess and implement alternative measures before using any form of restraint, and when needed, the least restrictive form should be used to meet the client’s needs. </a:t>
            </a:r>
            <a:endParaRPr lang="en-US" sz="2400" dirty="0"/>
          </a:p>
        </p:txBody>
      </p:sp>
      <p:sp>
        <p:nvSpPr>
          <p:cNvPr id="4" name="Footer Placeholder 3"/>
          <p:cNvSpPr>
            <a:spLocks noGrp="1"/>
          </p:cNvSpPr>
          <p:nvPr>
            <p:ph type="ftr" sz="quarter" idx="11"/>
          </p:nvPr>
        </p:nvSpPr>
        <p:spPr/>
        <p:txBody>
          <a:bodyPr/>
          <a:lstStyle/>
          <a:p>
            <a:r>
              <a:rPr lang="en-US" dirty="0" smtClean="0"/>
              <a:t>LHSC, 2013</a:t>
            </a:r>
            <a:endParaRPr lang="en-US" dirty="0"/>
          </a:p>
        </p:txBody>
      </p:sp>
    </p:spTree>
    <p:extLst>
      <p:ext uri="{BB962C8B-B14F-4D97-AF65-F5344CB8AC3E}">
        <p14:creationId xmlns:p14="http://schemas.microsoft.com/office/powerpoint/2010/main" val="74808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Autofit/>
          </a:bodyPr>
          <a:lstStyle/>
          <a:p>
            <a:r>
              <a:rPr lang="en-US" sz="3600" dirty="0" smtClean="0"/>
              <a:t>What can be done to avoid the use of a restraint?</a:t>
            </a:r>
            <a:br>
              <a:rPr lang="en-US" sz="3600" dirty="0" smtClean="0"/>
            </a:br>
            <a:endParaRPr lang="en-US" sz="3600" dirty="0"/>
          </a:p>
        </p:txBody>
      </p:sp>
      <p:sp>
        <p:nvSpPr>
          <p:cNvPr id="3" name="Content Placeholder 2"/>
          <p:cNvSpPr>
            <a:spLocks noGrp="1"/>
          </p:cNvSpPr>
          <p:nvPr>
            <p:ph idx="1"/>
          </p:nvPr>
        </p:nvSpPr>
        <p:spPr>
          <a:xfrm>
            <a:off x="457200" y="1828800"/>
            <a:ext cx="8229600" cy="4297363"/>
          </a:xfrm>
        </p:spPr>
        <p:txBody>
          <a:bodyPr>
            <a:normAutofit/>
          </a:bodyPr>
          <a:lstStyle/>
          <a:p>
            <a:r>
              <a:rPr lang="en-US" sz="2400" dirty="0" smtClean="0"/>
              <a:t>Encourage activities the patient enjoys such as cards, television, listening to music or reading a book, offer food or beverage </a:t>
            </a:r>
          </a:p>
          <a:p>
            <a:r>
              <a:rPr lang="en-US" sz="2400" dirty="0" smtClean="0"/>
              <a:t>Take a walk</a:t>
            </a:r>
          </a:p>
          <a:p>
            <a:r>
              <a:rPr lang="en-US" sz="2400" dirty="0" smtClean="0"/>
              <a:t>Regular bathroom routines</a:t>
            </a:r>
          </a:p>
          <a:p>
            <a:r>
              <a:rPr lang="en-US" sz="2400" dirty="0" smtClean="0"/>
              <a:t>Have a friend or family member sit with the patient when they are restless, confused, or agitated. </a:t>
            </a:r>
          </a:p>
          <a:p>
            <a:endParaRPr lang="en-US" sz="24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78939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dirty="0" smtClean="0"/>
              <a:t>RNAO, 2012</a:t>
            </a:r>
            <a:endParaRPr lang="en-US" dirty="0"/>
          </a:p>
        </p:txBody>
      </p:sp>
    </p:spTree>
    <p:extLst>
      <p:ext uri="{BB962C8B-B14F-4D97-AF65-F5344CB8AC3E}">
        <p14:creationId xmlns:p14="http://schemas.microsoft.com/office/powerpoint/2010/main" val="374638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Consent</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sz="2600" dirty="0" smtClean="0"/>
              <a:t>Assess the behavior of the patient and consider which type of restraint is appropriate to manage the behavior. Determine whether the situation is urgent  vs non urgent. If the use of restraints is an immediate action and is necessary to prevent serious harm to patients and or others, than it is deemed urgent . Consent is not required immediately, but needs to be obtained from a physician once the situation is no longer critical.  Notify the substitute decision maker as soon as possible. Keep in mind, nurses cannot use any form of restraint without client consent except in an emergency situation (CNO). All restraints require patient or SDM’s consent unless deemed urgent. </a:t>
            </a:r>
          </a:p>
          <a:p>
            <a:endParaRPr lang="en-US" dirty="0"/>
          </a:p>
        </p:txBody>
      </p:sp>
      <p:sp>
        <p:nvSpPr>
          <p:cNvPr id="4" name="Footer Placeholder 3"/>
          <p:cNvSpPr>
            <a:spLocks noGrp="1"/>
          </p:cNvSpPr>
          <p:nvPr>
            <p:ph type="ftr" sz="quarter" idx="11"/>
          </p:nvPr>
        </p:nvSpPr>
        <p:spPr/>
        <p:txBody>
          <a:bodyPr/>
          <a:lstStyle/>
          <a:p>
            <a:r>
              <a:rPr lang="en-US" dirty="0" smtClean="0"/>
              <a:t>LHSC,2013   CNO 2009</a:t>
            </a:r>
            <a:endParaRPr lang="en-US" dirty="0"/>
          </a:p>
        </p:txBody>
      </p:sp>
    </p:spTree>
    <p:extLst>
      <p:ext uri="{BB962C8B-B14F-4D97-AF65-F5344CB8AC3E}">
        <p14:creationId xmlns:p14="http://schemas.microsoft.com/office/powerpoint/2010/main" val="188625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sz="4000" dirty="0" smtClean="0"/>
              <a:t>Documentation</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305800" cy="5287963"/>
          </a:xfrm>
        </p:spPr>
        <p:txBody>
          <a:bodyPr>
            <a:noAutofit/>
          </a:bodyPr>
          <a:lstStyle/>
          <a:p>
            <a:pPr marL="0" indent="0">
              <a:buNone/>
            </a:pPr>
            <a:endParaRPr lang="en-US" sz="2400" dirty="0" smtClean="0"/>
          </a:p>
          <a:p>
            <a:pPr marL="0" indent="0">
              <a:buNone/>
            </a:pPr>
            <a:r>
              <a:rPr lang="en-US" sz="2400" dirty="0" smtClean="0"/>
              <a:t>As per LHSC policy:</a:t>
            </a:r>
          </a:p>
          <a:p>
            <a:r>
              <a:rPr lang="en-US" sz="2400" dirty="0" smtClean="0"/>
              <a:t>Ensure to always document restraint use, assessments as well as care provided on the </a:t>
            </a:r>
            <a:r>
              <a:rPr lang="en-US" sz="2400" b="1" dirty="0" smtClean="0"/>
              <a:t>Restraint Flow Sheet. </a:t>
            </a:r>
          </a:p>
          <a:p>
            <a:r>
              <a:rPr lang="en-US" sz="2400" dirty="0" smtClean="0"/>
              <a:t>Include reasoning for the initiation, and discontinuation of the restraint, as well as the behavior that required restraint management.</a:t>
            </a:r>
          </a:p>
          <a:p>
            <a:r>
              <a:rPr lang="en-US" sz="2400" dirty="0" smtClean="0"/>
              <a:t>Always include your initials, date and time of initial application and discontinuation of restraints.  </a:t>
            </a:r>
          </a:p>
          <a:p>
            <a:r>
              <a:rPr lang="en-US" sz="2400" dirty="0" smtClean="0"/>
              <a:t>Consent obtained</a:t>
            </a:r>
          </a:p>
          <a:p>
            <a:endParaRPr lang="en-US" sz="2400" dirty="0"/>
          </a:p>
        </p:txBody>
      </p:sp>
      <p:sp>
        <p:nvSpPr>
          <p:cNvPr id="4" name="Footer Placeholder 3"/>
          <p:cNvSpPr>
            <a:spLocks noGrp="1"/>
          </p:cNvSpPr>
          <p:nvPr>
            <p:ph type="ftr" sz="quarter" idx="11"/>
          </p:nvPr>
        </p:nvSpPr>
        <p:spPr/>
        <p:txBody>
          <a:bodyPr/>
          <a:lstStyle/>
          <a:p>
            <a:r>
              <a:rPr lang="en-US" dirty="0" smtClean="0"/>
              <a:t>LHSC,2013</a:t>
            </a:r>
            <a:endParaRPr lang="en-US" dirty="0"/>
          </a:p>
        </p:txBody>
      </p:sp>
    </p:spTree>
    <p:extLst>
      <p:ext uri="{BB962C8B-B14F-4D97-AF65-F5344CB8AC3E}">
        <p14:creationId xmlns:p14="http://schemas.microsoft.com/office/powerpoint/2010/main" val="219340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967</TotalTime>
  <Words>1585</Words>
  <Application>Microsoft Office PowerPoint</Application>
  <PresentationFormat>On-screen Show (4:3)</PresentationFormat>
  <Paragraphs>176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Restraints in the Emergency Department</vt:lpstr>
      <vt:lpstr>Outline</vt:lpstr>
      <vt:lpstr>What are restraints?</vt:lpstr>
      <vt:lpstr>3 Different types of restraints</vt:lpstr>
      <vt:lpstr>PowerPoint Presentation</vt:lpstr>
      <vt:lpstr>Least Restraint Policy </vt:lpstr>
      <vt:lpstr>What can be done to avoid the use of a restraint? </vt:lpstr>
      <vt:lpstr>Consent</vt:lpstr>
      <vt:lpstr>Documentation </vt:lpstr>
      <vt:lpstr>PowerPoint Presentation</vt:lpstr>
      <vt:lpstr>  LHSC Restraint Record: Completed by RNs  </vt:lpstr>
      <vt:lpstr>   Page 2 of LHSC  Restraint Flow sheet  Document significant     findings     Includes guidelines for    flow sheet completion </vt:lpstr>
      <vt:lpstr>Monitoring </vt:lpstr>
      <vt:lpstr>PowerPoint Presentation</vt:lpstr>
      <vt:lpstr>Nursing Responsibilities</vt:lpstr>
      <vt:lpstr>PowerPoint Presentation</vt:lpstr>
      <vt:lpstr>Points to keep in mind </vt:lpstr>
      <vt:lpstr>Initiating Restraints</vt:lpstr>
      <vt:lpstr>Soft Restraints</vt:lpstr>
      <vt:lpstr>PowerPoint Presentation</vt:lpstr>
      <vt:lpstr>Using the PINEL restraints</vt:lpstr>
      <vt:lpstr>Apply black first, then white. Slap WHITE portion of cuff over BLACK  at a slight angle to lock firmly. The angle that the cuffs cross should be  equal to the angle of the slope of the wrist.  (minimizes circulation risk).    </vt:lpstr>
      <vt:lpstr>Ensure that the pinel straps are on the stretcher as tightly as possible;  Secure pinel snugly around patient and in the right place. Ensure circulation is checked q15 min x 1 hour, then hourly (minimum). </vt:lpstr>
      <vt:lpstr>Pelvic Strap</vt:lpstr>
      <vt:lpstr>How to apply the pelvic strap  </vt:lpstr>
      <vt:lpstr>Torso Control Belt (Shoulder Strap) </vt:lpstr>
      <vt:lpstr>Steps to applying The Torso Control belt</vt:lpstr>
      <vt:lpstr>PowerPoint Presentation</vt:lpstr>
      <vt:lpstr>Removing Restraints</vt:lpstr>
      <vt:lpstr>Tips !!!!</vt:lpstr>
      <vt:lpstr>PowerPoint Presentation</vt:lpstr>
      <vt:lpstr>References</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Restraints in the Emergency Department</dc:title>
  <dc:creator>Paulina Zawartka</dc:creator>
  <cp:lastModifiedBy>Lucia Vermeulen</cp:lastModifiedBy>
  <cp:revision>80</cp:revision>
  <cp:lastPrinted>2015-02-12T19:26:08Z</cp:lastPrinted>
  <dcterms:created xsi:type="dcterms:W3CDTF">2015-02-11T16:48:49Z</dcterms:created>
  <dcterms:modified xsi:type="dcterms:W3CDTF">2015-06-02T12:11:47Z</dcterms:modified>
</cp:coreProperties>
</file>