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25"/>
  </p:notesMasterIdLst>
  <p:handoutMasterIdLst>
    <p:handoutMasterId r:id="rId26"/>
  </p:handoutMasterIdLst>
  <p:sldIdLst>
    <p:sldId id="292" r:id="rId2"/>
    <p:sldId id="297" r:id="rId3"/>
    <p:sldId id="301" r:id="rId4"/>
    <p:sldId id="298" r:id="rId5"/>
    <p:sldId id="299" r:id="rId6"/>
    <p:sldId id="300" r:id="rId7"/>
    <p:sldId id="302" r:id="rId8"/>
    <p:sldId id="279" r:id="rId9"/>
    <p:sldId id="281" r:id="rId10"/>
    <p:sldId id="303" r:id="rId11"/>
    <p:sldId id="304" r:id="rId12"/>
    <p:sldId id="282" r:id="rId13"/>
    <p:sldId id="283" r:id="rId14"/>
    <p:sldId id="284" r:id="rId15"/>
    <p:sldId id="295" r:id="rId16"/>
    <p:sldId id="280" r:id="rId17"/>
    <p:sldId id="306" r:id="rId18"/>
    <p:sldId id="259" r:id="rId19"/>
    <p:sldId id="296" r:id="rId20"/>
    <p:sldId id="305" r:id="rId21"/>
    <p:sldId id="294" r:id="rId22"/>
    <p:sldId id="291" r:id="rId23"/>
    <p:sldId id="307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24C3B98-A0A1-4DC9-BF78-A93A266A6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0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165F-2759-4A8B-B6E1-01DD606CC940}" type="datetimeFigureOut">
              <a:rPr lang="en-US" smtClean="0"/>
              <a:t>2015/10/23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4F05D-2E63-440C-9FD3-F947827A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3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3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8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5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6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1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05D-2E63-440C-9FD3-F947827AC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1A1BA81-6903-4092-B8CF-6BC67F31766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B812-F5BE-43F5-B7BE-8F565A29F84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909-B769-4281-9C80-DD2513B8F01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220-1EE8-4FD4-9129-5CC76300F4D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9E47F72-8F6A-401F-BE6A-3F564638C3D6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60A0D2-9D09-4A5A-A2CC-B7990C31AEC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05075A8-61AE-4972-B911-C6159508A75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336-23DD-4809-A989-8A6CB5AE54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C30C2DC-E59B-4D0B-934C-13A79F8FDD4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43B3EF6-65C4-4C81-A4A2-B295842A484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61C312E-6C76-4D23-9C11-7C08DFD68A8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625E174-CADC-4A02-8FBB-FD67F57E86C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url=http://www.aliem.com/putting-an-older-patient-under-tips-for-geriatric-procedural-sedation/&amp;rct=j&amp;frm=1&amp;q=&amp;esrc=s&amp;sa=U&amp;ei=X6xLVcSuE4KayATHjIDwBg&amp;ved=0CCEQ9QEwBg&amp;usg=AFQjCNEg17snAMMVi6DTntNKe4QKwcWZT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url=http://www.willsandford.com/Good-Stuff&amp;rct=j&amp;frm=1&amp;q=&amp;esrc=s&amp;sa=U&amp;ei=Je5MVZSAHYeQyASbtYDgBg&amp;ved=0CBUQ9QEwAA&amp;usg=AFQjCNGnDxsgQ4eCHai0VTzp_Pqzb8gZ6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hyperlink" Target="http://www.google.ca/url?url=http://www.feelgood.org/&amp;rct=j&amp;frm=1&amp;q=&amp;esrc=s&amp;sa=U&amp;ei=QO5MVbWPKIeYyASY7ICABw&amp;ved=0CBUQ9QEwAA&amp;usg=AFQjCNHDPuEsn-eU1geEs349mj2X98P8xg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google.ca/url?url=http://www.firefightermedic.com/wiki/bag-valve-mask-bvm/&amp;rct=j&amp;frm=1&amp;q=&amp;esrc=s&amp;sa=U&amp;ei=Yq1LVemQLc2oyASnh4DIBg&amp;ved=0CBkQ9QEwAg&amp;usg=AFQjCNHcnJdc-fT_aL8li_fzR3xCu9xiSQ" TargetMode="External"/><Relationship Id="rId7" Type="http://schemas.openxmlformats.org/officeDocument/2006/relationships/hyperlink" Target="http://www.google.ca/url?url=http://www.shutterstock.com/pic-22059388/stock-photo-a-laryngoscope-with-attached-macintosh-curved-blade-used-for-endotracheal-intubation.html&amp;rct=j&amp;frm=1&amp;q=&amp;esrc=s&amp;sa=U&amp;ei=Xq5LVc6iB4WNyASbp4GwBg&amp;ved=0CBsQ9QEwAw&amp;usg=AFQjCNH11jznkNlQbZN_KlYSvDCx1NNi8Q" TargetMode="Externa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hyperlink" Target="http://www.google.ca/url?url=http://www.metropolitanmed.com/products/ge-dash-4000-patient-monitor.php&amp;rct=j&amp;frm=1&amp;q=&amp;esrc=s&amp;sa=U&amp;ei=la5LVbXRFIWhyATR1YCIBw&amp;ved=0CCMQ9QEwBw&amp;usg=AFQjCNFZtLjv8bWv1hmAUfKCAptqrg5T1Q" TargetMode="External"/><Relationship Id="rId5" Type="http://schemas.openxmlformats.org/officeDocument/2006/relationships/hyperlink" Target="http://www.google.ca/url?url=http://www.mountainside-medical.com/yankauer-suction-tip-handle.html&amp;rct=j&amp;frm=1&amp;q=&amp;esrc=s&amp;sa=U&amp;ei=N65LVcayKsGBygSkqYGQBw&amp;ved=0CBsQ9QEwAg&amp;usg=AFQjCNGIEeUBc-VoUWEQrz3U7j1LGLyJ6Q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jpeg"/><Relationship Id="rId9" Type="http://schemas.openxmlformats.org/officeDocument/2006/relationships/hyperlink" Target="http://www.google.ca/url?url=http://www.mountainside-medical.com/dynarex-adult-non-rebreather-oxygen-mask-with-7-foot-tubing.html&amp;rct=j&amp;frm=1&amp;q=&amp;esrc=s&amp;sa=U&amp;ei=e65LVe7-HYK2yATUkYCoBw&amp;ved=0CBsQ9QEwAg&amp;usg=AFQjCNEcjIKWanBscqAyP-47KJswSKPNb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" y="776288"/>
            <a:ext cx="8527256" cy="1470025"/>
          </a:xfrm>
        </p:spPr>
        <p:txBody>
          <a:bodyPr>
            <a:normAutofit/>
          </a:bodyPr>
          <a:lstStyle/>
          <a:p>
            <a:r>
              <a:rPr lang="en-US" sz="6000" dirty="0"/>
              <a:t>Procedural Sedation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486400"/>
            <a:ext cx="6781800" cy="838200"/>
          </a:xfrm>
        </p:spPr>
        <p:txBody>
          <a:bodyPr/>
          <a:lstStyle/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LHSC ED Orientation</a:t>
            </a:r>
          </a:p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Lucy Vermeulen, 2015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pic>
        <p:nvPicPr>
          <p:cNvPr id="4" name="Picture 3" descr="NS4596_Apr2014_: Procedural Sedation/Analgesia Record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" t="9020" r="3921" b="4314"/>
          <a:stretch/>
        </p:blipFill>
        <p:spPr>
          <a:xfrm>
            <a:off x="1905000" y="103452"/>
            <a:ext cx="5114365" cy="64587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286000" y="2057400"/>
            <a:ext cx="49530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209800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Essential</a:t>
            </a:r>
          </a:p>
          <a:p>
            <a:r>
              <a:rPr lang="en-US" dirty="0" smtClean="0"/>
              <a:t>equipment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438400"/>
            <a:ext cx="6858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81200" y="2819400"/>
            <a:ext cx="533400" cy="990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93148" y="3429000"/>
            <a:ext cx="859452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3810000"/>
            <a:ext cx="107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 info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33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90164" y="3852564"/>
            <a:ext cx="981635" cy="117663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00400" y="4271665"/>
            <a:ext cx="4038600" cy="1692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39000" y="3067734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Vital signs</a:t>
            </a:r>
          </a:p>
          <a:p>
            <a:r>
              <a:rPr lang="en-US" dirty="0" smtClean="0"/>
              <a:t>Q5 min</a:t>
            </a:r>
          </a:p>
          <a:p>
            <a:r>
              <a:rPr lang="en-US" dirty="0" smtClean="0"/>
              <a:t>During med admin.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33600" y="4876800"/>
            <a:ext cx="381000" cy="1295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33550" y="5181600"/>
            <a:ext cx="3429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1" y="5109001"/>
            <a:ext cx="1798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meds</a:t>
            </a:r>
          </a:p>
          <a:p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pic>
        <p:nvPicPr>
          <p:cNvPr id="3" name="Picture 2" descr="NS4596_Apr2014_: Procedural Sedation/Analgesia Record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t="9805" r="3754" b="2614"/>
          <a:stretch/>
        </p:blipFill>
        <p:spPr>
          <a:xfrm>
            <a:off x="1752600" y="9388"/>
            <a:ext cx="5275729" cy="666931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1752600" y="224118"/>
            <a:ext cx="381000" cy="2971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05400" y="1676400"/>
            <a:ext cx="2667000" cy="762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5504" y="2524947"/>
            <a:ext cx="1998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Ensure back</a:t>
            </a:r>
          </a:p>
          <a:p>
            <a:r>
              <a:rPr lang="en-US" dirty="0" smtClean="0"/>
              <a:t>is completed,</a:t>
            </a:r>
          </a:p>
          <a:p>
            <a:r>
              <a:rPr lang="en-US" dirty="0" smtClean="0"/>
              <a:t>including</a:t>
            </a:r>
          </a:p>
          <a:p>
            <a:r>
              <a:rPr lang="en-US" dirty="0" smtClean="0"/>
              <a:t>discharge info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3100" y="5257800"/>
            <a:ext cx="1257300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Reversal </a:t>
            </a:r>
            <a:r>
              <a:rPr lang="en-US" dirty="0" smtClean="0"/>
              <a:t>agents </a:t>
            </a:r>
            <a:r>
              <a:rPr lang="en-US" sz="1200" dirty="0" smtClean="0"/>
              <a:t>(have at bedside)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Narcan</a:t>
            </a:r>
          </a:p>
          <a:p>
            <a:pPr lvl="1">
              <a:lnSpc>
                <a:spcPct val="90000"/>
              </a:lnSpc>
            </a:pPr>
            <a:r>
              <a:rPr lang="en-US"/>
              <a:t>used to reverse effects of opioid analgesics</a:t>
            </a:r>
          </a:p>
          <a:p>
            <a:pPr lvl="1">
              <a:lnSpc>
                <a:spcPct val="90000"/>
              </a:lnSpc>
            </a:pPr>
            <a:r>
              <a:rPr lang="en-US"/>
              <a:t>ADULT:  0.1 - 0.2 mg IV, titrate as needed</a:t>
            </a:r>
          </a:p>
          <a:p>
            <a:pPr lvl="1">
              <a:lnSpc>
                <a:spcPct val="90000"/>
              </a:lnSpc>
            </a:pPr>
            <a:r>
              <a:rPr lang="en-US"/>
              <a:t>PAEDS:  0.01mg/kg/dose (max 0.2mg)</a:t>
            </a:r>
          </a:p>
          <a:p>
            <a:pPr lvl="1">
              <a:lnSpc>
                <a:spcPct val="90000"/>
              </a:lnSpc>
            </a:pPr>
            <a:r>
              <a:rPr lang="en-US"/>
              <a:t>onset 2 -3 mins</a:t>
            </a:r>
          </a:p>
          <a:p>
            <a:pPr lvl="1">
              <a:lnSpc>
                <a:spcPct val="90000"/>
              </a:lnSpc>
            </a:pPr>
            <a:r>
              <a:rPr lang="en-US"/>
              <a:t>duration 30 - 60 mins</a:t>
            </a:r>
          </a:p>
          <a:p>
            <a:pPr lvl="1">
              <a:lnSpc>
                <a:spcPct val="90000"/>
              </a:lnSpc>
            </a:pPr>
            <a:r>
              <a:rPr lang="en-US"/>
              <a:t>may eliminate narcotics analgesic effect</a:t>
            </a:r>
          </a:p>
          <a:p>
            <a:pPr lvl="1">
              <a:lnSpc>
                <a:spcPct val="90000"/>
              </a:lnSpc>
            </a:pPr>
            <a:r>
              <a:rPr lang="en-US"/>
              <a:t>may precipitate withdrawal symptoms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Reversal agents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Flumazenil</a:t>
            </a:r>
          </a:p>
          <a:p>
            <a:pPr lvl="1">
              <a:lnSpc>
                <a:spcPct val="90000"/>
              </a:lnSpc>
            </a:pPr>
            <a:r>
              <a:rPr lang="en-US"/>
              <a:t>used to reverse effects of BZD’s</a:t>
            </a:r>
          </a:p>
          <a:p>
            <a:pPr lvl="1">
              <a:lnSpc>
                <a:spcPct val="90000"/>
              </a:lnSpc>
            </a:pPr>
            <a:r>
              <a:rPr lang="en-US"/>
              <a:t>ADULTS:  0.2mg over 15 sec, may repeat q60s to max 1mg</a:t>
            </a:r>
          </a:p>
          <a:p>
            <a:pPr lvl="1">
              <a:lnSpc>
                <a:spcPct val="90000"/>
              </a:lnSpc>
            </a:pPr>
            <a:r>
              <a:rPr lang="en-US"/>
              <a:t>PAEDS:  0.01 mg/kg/dose (max 0.2mg) over 1 min, may repeat 0.01mg/kg every 1 min to max of 0.05mg/ kg or 1 mg </a:t>
            </a:r>
          </a:p>
          <a:p>
            <a:pPr lvl="1">
              <a:lnSpc>
                <a:spcPct val="90000"/>
              </a:lnSpc>
            </a:pPr>
            <a:r>
              <a:rPr lang="en-US"/>
              <a:t>onset 1 - 3 min</a:t>
            </a:r>
          </a:p>
          <a:p>
            <a:pPr lvl="1">
              <a:lnSpc>
                <a:spcPct val="90000"/>
              </a:lnSpc>
            </a:pPr>
            <a:r>
              <a:rPr lang="en-US"/>
              <a:t>duration 30 - 60 min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/>
              <a:t>Flumazenil</a:t>
            </a:r>
          </a:p>
          <a:p>
            <a:pPr lvl="1"/>
            <a:r>
              <a:rPr lang="en-US" dirty="0" smtClean="0"/>
              <a:t>Re-sedation </a:t>
            </a:r>
            <a:r>
              <a:rPr lang="en-US" dirty="0"/>
              <a:t>may repeat dosing q 20 min intervals with max 1mg/dose or 3mg/</a:t>
            </a:r>
            <a:r>
              <a:rPr lang="en-US" dirty="0" err="1"/>
              <a:t>hr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Re-sedation </a:t>
            </a:r>
            <a:r>
              <a:rPr lang="en-US" dirty="0"/>
              <a:t>more frequently with long term BZD’s, usually within 1 hour</a:t>
            </a:r>
          </a:p>
          <a:p>
            <a:pPr lvl="1"/>
            <a:r>
              <a:rPr lang="en-US" dirty="0"/>
              <a:t>may precipitate seizures or cardiac arrhythmias in BZD dependent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Blocks </a:t>
            </a:r>
            <a:r>
              <a:rPr lang="en-US" dirty="0" err="1" smtClean="0"/>
              <a:t>benzo</a:t>
            </a:r>
            <a:r>
              <a:rPr lang="en-US" dirty="0" smtClean="0"/>
              <a:t> receptor sites: consider</a:t>
            </a:r>
          </a:p>
          <a:p>
            <a:pPr marL="53721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pts</a:t>
            </a:r>
            <a:r>
              <a:rPr lang="en-US" dirty="0" smtClean="0"/>
              <a:t> with seizure disorders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-4482" y="2286000"/>
            <a:ext cx="8957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n-lt"/>
              </a:rPr>
              <a:t>Keep in mind that patients</a:t>
            </a:r>
          </a:p>
          <a:p>
            <a:r>
              <a:rPr lang="en-US" sz="3200" dirty="0" smtClean="0">
                <a:latin typeface="+mn-lt"/>
              </a:rPr>
              <a:t>    respond differently to medication.</a:t>
            </a:r>
          </a:p>
          <a:p>
            <a:endParaRPr lang="en-US" sz="3200" dirty="0" smtClean="0">
              <a:latin typeface="+mn-lt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n-lt"/>
              </a:rPr>
              <a:t>Encourage visitors to wait in waiting room </a:t>
            </a:r>
          </a:p>
          <a:p>
            <a:r>
              <a:rPr lang="en-US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   during this procedure. 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procedure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/>
              <a:t>The patient must be observed until they are awake and alert, VS and LOC must have returned to pre-procedure levels</a:t>
            </a:r>
          </a:p>
          <a:p>
            <a:r>
              <a:rPr lang="en-US"/>
              <a:t>“back to baseline”</a:t>
            </a:r>
          </a:p>
          <a:p>
            <a:r>
              <a:rPr lang="en-US"/>
              <a:t>“re-sedation”</a:t>
            </a:r>
          </a:p>
          <a:p>
            <a:pPr lvl="1"/>
            <a:r>
              <a:rPr lang="en-US"/>
              <a:t>if reversal agents are used they must be observed for a minimum of 2 hours to ensure re-sedation does not occur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Procedure Treatment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120588" y="1371600"/>
            <a:ext cx="35573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600" dirty="0" smtClean="0"/>
              <a:t>X-ray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600" dirty="0" smtClean="0"/>
              <a:t>Immobilization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600" dirty="0" smtClean="0"/>
              <a:t>Health teaching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600" dirty="0" smtClean="0"/>
              <a:t>Follow-up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172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Discharge Instructions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Warn patients about subtle lingering effects of these medications, especially if using other pain medications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NO </a:t>
            </a:r>
            <a:r>
              <a:rPr lang="en-US" dirty="0" smtClean="0"/>
              <a:t>ETOH for 24 hours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No driving</a:t>
            </a:r>
            <a:r>
              <a:rPr lang="en-US" dirty="0"/>
              <a:t>, heavy equipment </a:t>
            </a:r>
            <a:r>
              <a:rPr lang="en-US" dirty="0" smtClean="0"/>
              <a:t>operation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for 24 hours.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Pt. must be accompanied home by adult 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new discharge sheet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May, 2015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Discharge Instruction Sheet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May, 2015</a:t>
            </a:r>
            <a:endParaRPr lang="en-CA" dirty="0"/>
          </a:p>
        </p:txBody>
      </p:sp>
      <p:pic>
        <p:nvPicPr>
          <p:cNvPr id="4" name="Picture 3" descr="FirstNet Organizer for Vermeulen, Lucia Margaret (RN) - \\Remot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7" t="13423" r="54410"/>
          <a:stretch/>
        </p:blipFill>
        <p:spPr>
          <a:xfrm>
            <a:off x="5791200" y="2133600"/>
            <a:ext cx="2868706" cy="43181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6196853" y="3657600"/>
            <a:ext cx="2057400" cy="381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418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FRED on </a:t>
            </a:r>
            <a:r>
              <a:rPr lang="en-US" dirty="0" err="1" smtClean="0"/>
              <a:t>FirstNet</a:t>
            </a:r>
            <a:endParaRPr lang="en-US" dirty="0" smtClean="0"/>
          </a:p>
          <a:p>
            <a:r>
              <a:rPr lang="en-US" dirty="0" smtClean="0"/>
              <a:t>Click on to Discharge</a:t>
            </a:r>
          </a:p>
          <a:p>
            <a:r>
              <a:rPr lang="en-US" dirty="0" smtClean="0"/>
              <a:t>Click on ‘Discharge Instructions</a:t>
            </a:r>
          </a:p>
          <a:p>
            <a:r>
              <a:rPr lang="en-US" dirty="0"/>
              <a:t> </a:t>
            </a:r>
            <a:r>
              <a:rPr lang="en-US" dirty="0" smtClean="0"/>
              <a:t>      Following IV Sedation’</a:t>
            </a:r>
          </a:p>
          <a:p>
            <a:r>
              <a:rPr lang="en-US" dirty="0" smtClean="0"/>
              <a:t>Print copy</a:t>
            </a:r>
            <a:endParaRPr lang="en-US" dirty="0"/>
          </a:p>
        </p:txBody>
      </p:sp>
      <p:pic>
        <p:nvPicPr>
          <p:cNvPr id="7" name="Picture 6" descr="FirstNet Organizer for Vermeulen, Lucia Margaret (RN) - \\Remot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9" t="31522" r="36667" b="45417"/>
          <a:stretch/>
        </p:blipFill>
        <p:spPr>
          <a:xfrm>
            <a:off x="295835" y="3963992"/>
            <a:ext cx="4464424" cy="11502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609600" y="4412059"/>
            <a:ext cx="1228165" cy="2540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May, 2015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78502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“to induce a state of depressed level of consciousness</a:t>
            </a:r>
          </a:p>
          <a:p>
            <a:r>
              <a:rPr lang="en-US" sz="2800" dirty="0" smtClean="0"/>
              <a:t>but allow the patient to maintain his or her own </a:t>
            </a:r>
          </a:p>
          <a:p>
            <a:r>
              <a:rPr lang="en-US" sz="2800" dirty="0" smtClean="0"/>
              <a:t>protective airway reflexes and oxygenation.”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1779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Schaffler</a:t>
            </a:r>
            <a:r>
              <a:rPr lang="en-US" sz="1000" dirty="0" smtClean="0"/>
              <a:t>, 2007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11387" y="4267200"/>
            <a:ext cx="4782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Minimizes excessive movement</a:t>
            </a:r>
          </a:p>
          <a:p>
            <a:pPr algn="ctr"/>
            <a:r>
              <a:rPr lang="en-US" sz="2800" dirty="0" smtClean="0"/>
              <a:t>Minimizes pain</a:t>
            </a:r>
          </a:p>
          <a:p>
            <a:pPr algn="ctr"/>
            <a:r>
              <a:rPr lang="en-US" sz="2800" dirty="0" smtClean="0"/>
              <a:t>Minimizes anxiety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5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pic>
        <p:nvPicPr>
          <p:cNvPr id="3" name="Picture 2" descr="https://intra.lhsc.on.ca/sites/default/files/uploads/Discharge - \\Remot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t="11446" r="32745" b="4076"/>
          <a:stretch/>
        </p:blipFill>
        <p:spPr>
          <a:xfrm>
            <a:off x="1828800" y="19259"/>
            <a:ext cx="5257800" cy="678891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74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90600" y="2209800"/>
            <a:ext cx="795660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How discharged?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Condition upon discharge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Who accompanied pt. upon discharge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Specifics of health teaching (no ETOH, etc.)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Did pt. understand discharge info?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Ensuring completion of this discharge info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protects the nurse from liability.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8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CA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17 year old presents with dislocated shoulder, previous history of same </a:t>
            </a:r>
          </a:p>
          <a:p>
            <a:pPr>
              <a:lnSpc>
                <a:spcPct val="90000"/>
              </a:lnSpc>
            </a:pPr>
            <a:r>
              <a:rPr lang="en-US" dirty="0"/>
              <a:t>Pain 8\10, obvious deformity</a:t>
            </a:r>
          </a:p>
          <a:p>
            <a:pPr>
              <a:lnSpc>
                <a:spcPct val="90000"/>
              </a:lnSpc>
            </a:pPr>
            <a:r>
              <a:rPr lang="en-US" dirty="0"/>
              <a:t>Seen immediately and MD wants to reduce the dislocation---</a:t>
            </a:r>
            <a:r>
              <a:rPr lang="en-US" dirty="0" smtClean="0"/>
              <a:t>you’re </a:t>
            </a:r>
            <a:r>
              <a:rPr lang="en-US" dirty="0"/>
              <a:t>assigned to assist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do you do assist with this</a:t>
            </a:r>
            <a:r>
              <a:rPr lang="en-US" dirty="0">
                <a:cs typeface="Times New Roman" pitchFamily="18" charset="0"/>
              </a:rPr>
              <a:t>?</a:t>
            </a:r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Schaffler</a:t>
            </a:r>
            <a:r>
              <a:rPr lang="en-US" sz="1800" dirty="0" smtClean="0"/>
              <a:t>, R.L. (2007).  </a:t>
            </a:r>
            <a:r>
              <a:rPr lang="en-US" sz="1800" i="1" dirty="0" smtClean="0"/>
              <a:t>Emergency Nursing Core Curriculum, 6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ed</a:t>
            </a:r>
            <a:r>
              <a:rPr lang="en-US" i="1" dirty="0" smtClean="0"/>
              <a:t>. </a:t>
            </a:r>
            <a:r>
              <a:rPr lang="en-US" sz="1800" dirty="0" smtClean="0"/>
              <a:t>K.</a:t>
            </a:r>
            <a:r>
              <a:rPr lang="en-US" sz="1800" i="1" dirty="0" smtClean="0"/>
              <a:t> </a:t>
            </a:r>
            <a:r>
              <a:rPr lang="en-US" sz="1800" dirty="0" smtClean="0"/>
              <a:t>Hoyt &amp; J.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Selfridge-Thomas (Ed.). St Louis, Missouri: Saunders Elsevier.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6333"/>
            <a:ext cx="8229600" cy="1399032"/>
          </a:xfrm>
        </p:spPr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1676400"/>
            <a:ext cx="5878532" cy="443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Fracture reduction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Abscess incision &amp; drainage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Chest tube insertion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Extensive debridement/suturing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Cardioversion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Painful procedures</a:t>
            </a:r>
            <a:endParaRPr lang="en-US" sz="3200" dirty="0"/>
          </a:p>
        </p:txBody>
      </p:sp>
      <p:pic>
        <p:nvPicPr>
          <p:cNvPr id="1026" name="Picture 2" descr="https://encrypted-tbn1.gstatic.com/images?q=tbn:ANd9GcS2O-unEmlsnbwZEkqxz6BIG6vFnlELnRDL5Gw5K3nn6N5CD0TgI7-vz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4331">
            <a:off x="6348379" y="600162"/>
            <a:ext cx="2099058" cy="187810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62000" y="2133600"/>
            <a:ext cx="4751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/>
              <a:t>Opioids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/>
              <a:t>Benzodiazepines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/>
              <a:t>Sedative-Hypnotics</a:t>
            </a:r>
            <a:endParaRPr lang="en-US" sz="4000" dirty="0"/>
          </a:p>
        </p:txBody>
      </p:sp>
      <p:pic>
        <p:nvPicPr>
          <p:cNvPr id="1026" name="Picture 2" descr="https://encrypted-tbn3.gstatic.com/images?q=tbn:ANd9GcSwWU1gcOS6sfARuh9gK3lZ8yf02RnAd2Xf0ZmvLD8Ho9Kem_xnCpDJSUU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498">
            <a:off x="6324600" y="1676400"/>
            <a:ext cx="12763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QsQXhApq-N4yAX26-gs80eTfRhNzIakWocVvMCvICcq156Pj4C10fL-h2zp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6069">
            <a:off x="6317378" y="4343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90600" y="1676400"/>
            <a:ext cx="6192721" cy="3892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Determine allergies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Determine last intake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Baseline vital signs (attach monitor),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  pain score, LOC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4.  Explanation of procedure with consent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5.  IV access</a:t>
            </a:r>
          </a:p>
        </p:txBody>
      </p:sp>
    </p:spTree>
    <p:extLst>
      <p:ext uri="{BB962C8B-B14F-4D97-AF65-F5344CB8AC3E}">
        <p14:creationId xmlns:p14="http://schemas.microsoft.com/office/powerpoint/2010/main" val="35559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6. Gather essential equipment: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90800"/>
            <a:ext cx="684456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dirty="0" smtClean="0"/>
              <a:t>Cardiac monitor (BP, SpO2, end-tidal)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dirty="0" smtClean="0"/>
              <a:t>Suction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dirty="0" smtClean="0"/>
              <a:t>Oxygen 100%NRB (BVM at bedside)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dirty="0" smtClean="0"/>
              <a:t>Endotracheal equipment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dirty="0" smtClean="0"/>
              <a:t>Reversal agents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2050" name="Picture 2" descr="https://encrypted-tbn3.gstatic.com/images?q=tbn:ANd9GcQd2kIU7Prgdrj4o6JqUO1CuMpYJSjG5BuhHCEzQqSqvkoSgIk1WvpBK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753">
            <a:off x="6934200" y="401722"/>
            <a:ext cx="1662966" cy="12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RS9FSKVRK7KRsYHn7tOtKr50AFCOBEtzL7kySrj1ijhqXQDy5Tlztp2fUhY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5094">
            <a:off x="7010400" y="464820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2.gstatic.com/images?q=tbn:ANd9GcS43ySoHoPZ1BZDw1RXPeGk0b7n8vVCob1UhSK907JwYnsvkpr7AiIXIA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7184">
            <a:off x="511549" y="5527816"/>
            <a:ext cx="12096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0cvqTf5ySYcZi6W11IbVJBFYf6L9RATTDzimEZEhrsh2qOocVbJRzNV-6yQ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60" y="5029200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3.gstatic.com/images?q=tbn:ANd9GcQNAwo_RPL28ETN0yD5xWGJsk6vCRBtmIayWrd6DtArIxaGRaOp2HWZyu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7932">
            <a:off x="228600" y="2514600"/>
            <a:ext cx="10953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2868093" cy="2219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RN (1:1)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ED consultant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Patient</a:t>
            </a:r>
            <a:endParaRPr lang="en-US" sz="3200" dirty="0"/>
          </a:p>
        </p:txBody>
      </p:sp>
      <p:pic>
        <p:nvPicPr>
          <p:cNvPr id="3074" name="Picture 2" descr="http://www.justpamalam.co.uk/00/doctor-fun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44577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 Role During Procedure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b="1" dirty="0"/>
              <a:t>Monitor</a:t>
            </a:r>
            <a:r>
              <a:rPr lang="en-US" dirty="0"/>
              <a:t> :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A</a:t>
            </a:r>
            <a:r>
              <a:rPr lang="en-US" sz="2800" dirty="0" smtClean="0"/>
              <a:t>irway</a:t>
            </a:r>
            <a:r>
              <a:rPr lang="en-US" sz="2800" dirty="0"/>
              <a:t>/ breathing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VS, </a:t>
            </a:r>
            <a:r>
              <a:rPr lang="en-US" sz="2800" dirty="0" smtClean="0"/>
              <a:t>oxygen saturation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 smtClean="0"/>
              <a:t>Level Of Consciousness 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IV access</a:t>
            </a:r>
          </a:p>
          <a:p>
            <a:pPr marL="64008" indent="0">
              <a:buNone/>
            </a:pPr>
            <a:r>
              <a:rPr lang="en-US" sz="2800" b="1" dirty="0"/>
              <a:t>Document</a:t>
            </a:r>
            <a:r>
              <a:rPr lang="en-US" sz="2800" dirty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VS, </a:t>
            </a:r>
            <a:r>
              <a:rPr lang="en-US" sz="2800" dirty="0" smtClean="0"/>
              <a:t>Level Of Consciousness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Meds </a:t>
            </a:r>
            <a:r>
              <a:rPr lang="en-US" sz="2800" dirty="0"/>
              <a:t>given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</a:t>
            </a:r>
            <a:r>
              <a:rPr lang="en-US" dirty="0" smtClean="0"/>
              <a:t>Drugs: Sedatives 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Propofol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Fentanyl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Midazolam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Ketamine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May, 2015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848</TotalTime>
  <Words>678</Words>
  <Application>Microsoft Office PowerPoint</Application>
  <PresentationFormat>On-screen Show (4:3)</PresentationFormat>
  <Paragraphs>180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Verve</vt:lpstr>
      <vt:lpstr>Procedural Sedation</vt:lpstr>
      <vt:lpstr>Purpose</vt:lpstr>
      <vt:lpstr>When?</vt:lpstr>
      <vt:lpstr>How?</vt:lpstr>
      <vt:lpstr>Preparation</vt:lpstr>
      <vt:lpstr>Preparation</vt:lpstr>
      <vt:lpstr>Who?</vt:lpstr>
      <vt:lpstr>RN Role During Procedure</vt:lpstr>
      <vt:lpstr>Procedural Drugs: Sedatives </vt:lpstr>
      <vt:lpstr>PowerPoint Presentation</vt:lpstr>
      <vt:lpstr>PowerPoint Presentation</vt:lpstr>
      <vt:lpstr>Reversal agents (have at bedside)</vt:lpstr>
      <vt:lpstr>Reversal agents</vt:lpstr>
      <vt:lpstr>PowerPoint Presentation</vt:lpstr>
      <vt:lpstr>REMEMBER</vt:lpstr>
      <vt:lpstr>Post procedure</vt:lpstr>
      <vt:lpstr>Post Procedure Treatment</vt:lpstr>
      <vt:lpstr>Discharge Instructions</vt:lpstr>
      <vt:lpstr>Discharge Instruction Sheet</vt:lpstr>
      <vt:lpstr>PowerPoint Presentation</vt:lpstr>
      <vt:lpstr>Documentation</vt:lpstr>
      <vt:lpstr>Case Study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“D” for Discomfort</dc:title>
  <dc:creator>Steve Simpson</dc:creator>
  <cp:lastModifiedBy>Alison Armstrong</cp:lastModifiedBy>
  <cp:revision>45</cp:revision>
  <cp:lastPrinted>2013-03-25T16:05:51Z</cp:lastPrinted>
  <dcterms:created xsi:type="dcterms:W3CDTF">2003-05-19T20:32:18Z</dcterms:created>
  <dcterms:modified xsi:type="dcterms:W3CDTF">2015-10-23T16:48:49Z</dcterms:modified>
</cp:coreProperties>
</file>