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78" r:id="rId6"/>
    <p:sldId id="279" r:id="rId7"/>
    <p:sldId id="260" r:id="rId8"/>
    <p:sldId id="266" r:id="rId9"/>
    <p:sldId id="267" r:id="rId10"/>
    <p:sldId id="268" r:id="rId11"/>
    <p:sldId id="269" r:id="rId12"/>
    <p:sldId id="289" r:id="rId13"/>
    <p:sldId id="298" r:id="rId14"/>
    <p:sldId id="27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90" r:id="rId24"/>
    <p:sldId id="299" r:id="rId25"/>
    <p:sldId id="300" r:id="rId26"/>
    <p:sldId id="291" r:id="rId27"/>
    <p:sldId id="292" r:id="rId28"/>
    <p:sldId id="293" r:id="rId29"/>
    <p:sldId id="294" r:id="rId30"/>
    <p:sldId id="296" r:id="rId31"/>
    <p:sldId id="297" r:id="rId32"/>
    <p:sldId id="295" r:id="rId33"/>
    <p:sldId id="274" r:id="rId34"/>
    <p:sldId id="276" r:id="rId35"/>
    <p:sldId id="301" r:id="rId36"/>
    <p:sldId id="277" r:id="rId37"/>
    <p:sldId id="275" r:id="rId38"/>
  </p:sldIdLst>
  <p:sldSz cx="9144000" cy="6858000" type="screen4x3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84550-01A3-4B45-9084-2CF05972E673}" type="datetimeFigureOut">
              <a:rPr lang="en-US" smtClean="0"/>
              <a:t>2015/04/28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1425B-4E00-9048-9DC9-35B3F267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3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425B-4E00-9048-9DC9-35B3F2677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45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fasciculation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425B-4E00-9048-9DC9-35B3F26771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92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Neuromuscular blocking agents are classified by their mechanism of action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425B-4E00-9048-9DC9-35B3F26771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72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2800" dirty="0" smtClean="0">
                <a:ea typeface="ＭＳ Ｐゴシック" pitchFamily="-84" charset="-128"/>
              </a:rPr>
              <a:t> Rapid onset, short duration,(3-5 </a:t>
            </a:r>
            <a:r>
              <a:rPr lang="en-US" sz="2800" dirty="0" err="1" smtClean="0">
                <a:ea typeface="ＭＳ Ｐゴシック" pitchFamily="-84" charset="-128"/>
              </a:rPr>
              <a:t>mins</a:t>
            </a:r>
            <a:r>
              <a:rPr lang="en-US" sz="2800" dirty="0" smtClean="0">
                <a:ea typeface="ＭＳ Ｐゴシック" pitchFamily="-84" charset="-128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ea typeface="ＭＳ Ｐゴシック" pitchFamily="-84" charset="-128"/>
              </a:rPr>
              <a:t>  in fridge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425B-4E00-9048-9DC9-35B3F26771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8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Intubate 45 seconds after paralytic; if oxygen saturation is inadequate, stop laryngoscopy and ventilate with bag-mask</a:t>
            </a:r>
          </a:p>
          <a:p>
            <a:r>
              <a:rPr lang="en-US" dirty="0" smtClean="0">
                <a:effectLst/>
              </a:rPr>
              <a:t>Tube depth is (12 + age in years/2), up to 20-22 cm in adult women and 22-24 cm in adult men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425B-4E00-9048-9DC9-35B3F26771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70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2800" dirty="0" smtClean="0">
                <a:ea typeface="ＭＳ Ｐゴシック" pitchFamily="-84" charset="-128"/>
              </a:rPr>
              <a:t>Premixed in fridge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ea typeface="ＭＳ Ｐゴシック" pitchFamily="-84" charset="-128"/>
              </a:rPr>
              <a:t>Min cardiovascular effects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ea typeface="ＭＳ Ｐゴシック" pitchFamily="-84" charset="-128"/>
              </a:rPr>
              <a:t> rapid onset, duration 30-60 min</a:t>
            </a:r>
          </a:p>
          <a:p>
            <a:r>
              <a:rPr lang="en-US" sz="2800" dirty="0" smtClean="0"/>
              <a:t>    Contraindicated with </a:t>
            </a:r>
          </a:p>
          <a:p>
            <a:r>
              <a:rPr lang="en-US" sz="2800" dirty="0" smtClean="0"/>
              <a:t>        head/eye trauma &amp; CV disease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425B-4E00-9048-9DC9-35B3F26771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0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Onset: 3-5 minutes </a:t>
            </a:r>
          </a:p>
          <a:p>
            <a:r>
              <a:rPr lang="en-US" dirty="0" smtClean="0">
                <a:effectLst/>
              </a:rPr>
              <a:t>Duration: 60-90 minutes </a:t>
            </a:r>
          </a:p>
          <a:p>
            <a:r>
              <a:rPr lang="en-US" dirty="0" smtClean="0">
                <a:effectLst/>
              </a:rPr>
              <a:t>Side effects: Minimal cardiovascular effects </a:t>
            </a:r>
          </a:p>
          <a:p>
            <a:r>
              <a:rPr lang="en-US" b="1" dirty="0" smtClean="0"/>
              <a:t>bradycardia or tachycardia</a:t>
            </a:r>
            <a:endParaRPr lang="en-US" dirty="0" smtClean="0"/>
          </a:p>
          <a:p>
            <a:r>
              <a:rPr lang="en-US" b="1" dirty="0" smtClean="0"/>
              <a:t>hypertension or hypotension</a:t>
            </a:r>
            <a:endParaRPr lang="en-US" dirty="0" smtClean="0"/>
          </a:p>
          <a:p>
            <a:r>
              <a:rPr lang="en-US" b="1" dirty="0" smtClean="0"/>
              <a:t>bronchospasm</a:t>
            </a:r>
            <a:endParaRPr lang="en-US" dirty="0" smtClean="0"/>
          </a:p>
          <a:p>
            <a:r>
              <a:rPr lang="en-US" dirty="0" smtClean="0"/>
              <a:t>anaphylaxis</a:t>
            </a:r>
          </a:p>
          <a:p>
            <a:r>
              <a:rPr lang="en-US" b="1" dirty="0" smtClean="0"/>
              <a:t>hypothermia</a:t>
            </a:r>
            <a:endParaRPr lang="en-US" dirty="0" smtClean="0"/>
          </a:p>
          <a:p>
            <a:r>
              <a:rPr lang="en-US" b="1" dirty="0" smtClean="0"/>
              <a:t>corneal ulceration</a:t>
            </a:r>
            <a:endParaRPr lang="en-US" dirty="0" smtClean="0"/>
          </a:p>
          <a:p>
            <a:r>
              <a:rPr lang="en-US" dirty="0" smtClean="0"/>
              <a:t>excessive salivation</a:t>
            </a: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425B-4E00-9048-9DC9-35B3F26771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13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smtClean="0"/>
              <a:t>emedicine.medscape.com/article/80222-overview</a:t>
            </a:r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Called RSI because</a:t>
            </a:r>
            <a:r>
              <a:rPr lang="en-US" baseline="0" dirty="0" smtClean="0">
                <a:effectLst/>
              </a:rPr>
              <a:t> </a:t>
            </a:r>
            <a:r>
              <a:rPr lang="en-US" dirty="0" smtClean="0">
                <a:effectLst/>
              </a:rPr>
              <a:t>the induction drug and neuromuscular blocking agent are administered in rapid succession with no time allowed for manual ventilation. In general anesthesia patient will be manually ventilated for a short period of time before a neuromuscular</a:t>
            </a:r>
            <a:r>
              <a:rPr lang="en-US" baseline="0" dirty="0" smtClean="0">
                <a:effectLst/>
              </a:rPr>
              <a:t> </a:t>
            </a:r>
            <a:r>
              <a:rPr lang="en-US" dirty="0" smtClean="0">
                <a:effectLst/>
              </a:rPr>
              <a:t>agent is administered and the patient is intubated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425B-4E00-9048-9DC9-35B3F26771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58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www.ccmtutorials.com</a:t>
            </a:r>
            <a:r>
              <a:rPr lang="en-US" dirty="0" smtClean="0"/>
              <a:t>/</a:t>
            </a:r>
            <a:r>
              <a:rPr lang="en-US" dirty="0" err="1" smtClean="0"/>
              <a:t>rs</a:t>
            </a:r>
            <a:r>
              <a:rPr lang="en-US" dirty="0" smtClean="0"/>
              <a:t>/intubate/in_vent4.htm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425B-4E00-9048-9DC9-35B3F26771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22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 – Look externally</a:t>
            </a:r>
          </a:p>
          <a:p>
            <a:r>
              <a:rPr lang="en-US" dirty="0" smtClean="0"/>
              <a:t>E</a:t>
            </a:r>
            <a:r>
              <a:rPr lang="en-US" baseline="0" dirty="0" smtClean="0"/>
              <a:t> – evaluate mobility of mouth</a:t>
            </a:r>
          </a:p>
          <a:p>
            <a:r>
              <a:rPr lang="en-US" b="0" dirty="0" smtClean="0"/>
              <a:t>M-   </a:t>
            </a:r>
            <a:r>
              <a:rPr lang="en-US" b="0" dirty="0" err="1" smtClean="0"/>
              <a:t>Mallampati</a:t>
            </a:r>
            <a:r>
              <a:rPr lang="en-US" b="0" dirty="0" smtClean="0"/>
              <a:t> </a:t>
            </a:r>
            <a:r>
              <a:rPr lang="en-US" dirty="0" smtClean="0"/>
              <a:t>classification (can structures be visualized)</a:t>
            </a:r>
          </a:p>
          <a:p>
            <a:r>
              <a:rPr lang="en-US" dirty="0" smtClean="0"/>
              <a:t>O- obstruction?</a:t>
            </a:r>
          </a:p>
          <a:p>
            <a:r>
              <a:rPr lang="en-US" dirty="0" smtClean="0"/>
              <a:t>N – neck mobile?</a:t>
            </a:r>
          </a:p>
          <a:p>
            <a:endParaRPr lang="en-US" dirty="0" smtClean="0"/>
          </a:p>
          <a:p>
            <a:r>
              <a:rPr lang="en-US" dirty="0" smtClean="0"/>
              <a:t>EAC</a:t>
            </a:r>
            <a:r>
              <a:rPr lang="en-US" baseline="0" dirty="0" smtClean="0"/>
              <a:t> = external auditory canal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425B-4E00-9048-9DC9-35B3F26771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78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425B-4E00-9048-9DC9-35B3F26771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89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</a:t>
            </a:r>
            <a:r>
              <a:rPr lang="en-US" baseline="0" dirty="0" smtClean="0"/>
              <a:t> has </a:t>
            </a:r>
            <a:r>
              <a:rPr lang="en-US" baseline="0" dirty="0" err="1" smtClean="0"/>
              <a:t>bronchodilatory</a:t>
            </a:r>
            <a:r>
              <a:rPr lang="en-US" baseline="0" dirty="0" smtClean="0"/>
              <a:t> effects: great for COPD, </a:t>
            </a:r>
            <a:r>
              <a:rPr lang="en-US" baseline="0" dirty="0" err="1" smtClean="0"/>
              <a:t>asthmaticus</a:t>
            </a:r>
            <a:endParaRPr lang="en-US" baseline="0" dirty="0" smtClean="0"/>
          </a:p>
          <a:p>
            <a:pPr marL="457200" indent="-457200">
              <a:buFont typeface="Wingdings" pitchFamily="2" charset="2"/>
              <a:buChar char="Ø"/>
              <a:defRPr/>
            </a:pPr>
            <a:r>
              <a:rPr lang="en-US" sz="1200" dirty="0" smtClean="0"/>
              <a:t>Ketamine: Ok for mild hypotension or hypovolemia;</a:t>
            </a:r>
          </a:p>
          <a:p>
            <a:pPr>
              <a:defRPr/>
            </a:pPr>
            <a:r>
              <a:rPr lang="en-US" sz="1200" dirty="0" smtClean="0"/>
              <a:t>    may increase ICP: positive/negative </a:t>
            </a:r>
          </a:p>
          <a:p>
            <a:pPr>
              <a:defRPr/>
            </a:pPr>
            <a:r>
              <a:rPr lang="en-US" sz="1200" dirty="0" smtClean="0"/>
              <a:t>    effects depending on patient;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425B-4E00-9048-9DC9-35B3F26771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61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Ø"/>
              <a:defRPr/>
            </a:pPr>
            <a:r>
              <a:rPr lang="en-US" sz="1200" dirty="0" err="1" smtClean="0"/>
              <a:t>Propofol</a:t>
            </a:r>
            <a:r>
              <a:rPr lang="en-US" sz="1200" dirty="0" smtClean="0"/>
              <a:t>: Cardiac depression; </a:t>
            </a:r>
          </a:p>
          <a:p>
            <a:pPr>
              <a:defRPr/>
            </a:pPr>
            <a:r>
              <a:rPr lang="en-US" sz="1200" dirty="0" smtClean="0"/>
              <a:t>    If normotensive &amp; HI or status </a:t>
            </a:r>
            <a:r>
              <a:rPr lang="en-US" sz="1200" dirty="0" err="1" smtClean="0"/>
              <a:t>epilepticus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425B-4E00-9048-9DC9-35B3F26771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6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1200" dirty="0" smtClean="0"/>
              <a:t>Midazolam: prolonged onset of action; often </a:t>
            </a:r>
          </a:p>
          <a:p>
            <a:pPr>
              <a:defRPr/>
            </a:pPr>
            <a:r>
              <a:rPr lang="en-US" sz="1200" dirty="0" smtClean="0"/>
              <a:t>    under-dosed d/t risk of </a:t>
            </a:r>
            <a:r>
              <a:rPr lang="en-US" sz="1200" dirty="0" err="1" smtClean="0"/>
              <a:t>hypotensio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425B-4E00-9048-9DC9-35B3F26771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33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1200" dirty="0" smtClean="0"/>
              <a:t>Fentanyl: blunts sympathetic response (counteracts</a:t>
            </a:r>
          </a:p>
          <a:p>
            <a:pPr>
              <a:defRPr/>
            </a:pPr>
            <a:r>
              <a:rPr lang="en-US" sz="1200" dirty="0" smtClean="0"/>
              <a:t>    increases in HR, pulse)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425B-4E00-9048-9DC9-35B3F26771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0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6F6-9B73-4AC3-B6AF-BF78EED6FCB8}" type="datetime1">
              <a:rPr lang="en-US" smtClean="0"/>
              <a:t>2015/04/28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8BA5-48C5-4AA2-8E29-29E05624DE65}" type="datetime1">
              <a:rPr lang="en-US" smtClean="0"/>
              <a:t>2015/04/28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9E2D-0759-A545-8237-AF654D78E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AE08-0633-427C-9CEA-DD43B0544292}" type="datetime1">
              <a:rPr lang="en-US" smtClean="0"/>
              <a:t>2015/04/28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9E2D-0759-A545-8237-AF654D78E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44A8-09BB-48DF-AFC0-EFC705192CE8}" type="datetime1">
              <a:rPr lang="en-US" smtClean="0"/>
              <a:t>2015/04/28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9E2D-0759-A545-8237-AF654D78E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BF2B-6E5A-4131-8237-81F589416C37}" type="datetime1">
              <a:rPr lang="en-US" smtClean="0"/>
              <a:t>2015/04/28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9E2D-0759-A545-8237-AF654D78E1A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BDEF-C984-4D63-BFA1-77B7388C5411}" type="datetime1">
              <a:rPr lang="en-US" smtClean="0"/>
              <a:t>2015/04/28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9E2D-0759-A545-8237-AF654D78E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6B3B-8086-47DD-ACEF-989FD4995BDC}" type="datetime1">
              <a:rPr lang="en-US" smtClean="0"/>
              <a:t>2015/04/28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9E2D-0759-A545-8237-AF654D78E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FB44-35FE-479A-905A-6B0D309E4CCE}" type="datetime1">
              <a:rPr lang="en-US" smtClean="0"/>
              <a:t>2015/04/28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9E2D-0759-A545-8237-AF654D78E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4AD8-22C0-4913-8134-8065660856BA}" type="datetime1">
              <a:rPr lang="en-US" smtClean="0"/>
              <a:t>2015/04/28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9E2D-0759-A545-8237-AF654D78E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F91-78B0-40AD-A353-F305A8CC1435}" type="datetime1">
              <a:rPr lang="en-US" smtClean="0"/>
              <a:t>2015/04/28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9866-CB90-43C1-B3E5-2A93D5110771}" type="datetime1">
              <a:rPr lang="en-US" smtClean="0"/>
              <a:t>2015/04/28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9E2D-0759-A545-8237-AF654D78E1A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5BE31B5-9A34-4934-846C-6C4F961A4EE7}" type="datetime1">
              <a:rPr lang="en-US" smtClean="0"/>
              <a:t>2015/04/28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DF69E2D-0759-A545-8237-AF654D78E1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2" Type="http://schemas.openxmlformats.org/officeDocument/2006/relationships/hyperlink" Target="http://www.folksdaily.com/funny-pictures-people-falling-asleep/funny-pictures-of-people-falling-asleep-4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gif"/><Relationship Id="rId5" Type="http://schemas.openxmlformats.org/officeDocument/2006/relationships/hyperlink" Target="http://www.folksdaily.com/wp-content/uploads/2014/08/funny-pictures-of-people-falling-asleep-8.gif" TargetMode="Externa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June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Emergency Nursing Care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Rapid Sequence Intubation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715236" y="6598108"/>
            <a:ext cx="2172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Lucy Vermeulen, Emergency Care</a:t>
            </a:r>
            <a:endParaRPr lang="en-US" sz="11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5219">
            <a:off x="5882325" y="742671"/>
            <a:ext cx="2739851" cy="203398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6351">
            <a:off x="1095369" y="1193536"/>
            <a:ext cx="22860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40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Pre-Medicate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985486"/>
            <a:ext cx="84772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Pre-medication </a:t>
            </a:r>
            <a:r>
              <a:rPr lang="en-US" sz="3600" dirty="0" smtClean="0"/>
              <a:t>may be </a:t>
            </a:r>
            <a:r>
              <a:rPr lang="en-US" sz="3600" dirty="0" smtClean="0"/>
              <a:t>important </a:t>
            </a:r>
            <a:r>
              <a:rPr lang="en-US" sz="3600" dirty="0" smtClean="0"/>
              <a:t>because the </a:t>
            </a:r>
            <a:r>
              <a:rPr lang="en-US" sz="3600" dirty="0"/>
              <a:t>manipulation of the </a:t>
            </a:r>
            <a:r>
              <a:rPr lang="en-US" sz="3600" dirty="0" smtClean="0"/>
              <a:t>airway can </a:t>
            </a:r>
            <a:r>
              <a:rPr lang="en-US" sz="3600" dirty="0"/>
              <a:t>cause a sympathetic </a:t>
            </a:r>
            <a:r>
              <a:rPr lang="en-US" sz="3600" dirty="0" smtClean="0"/>
              <a:t>response leading </a:t>
            </a:r>
            <a:r>
              <a:rPr lang="en-US" sz="3600" dirty="0"/>
              <a:t>to an increase in </a:t>
            </a:r>
            <a:r>
              <a:rPr lang="en-US" sz="3600" dirty="0" smtClean="0"/>
              <a:t>blood pressure</a:t>
            </a:r>
            <a:r>
              <a:rPr lang="en-US" sz="3600" dirty="0"/>
              <a:t>, pulse and </a:t>
            </a:r>
            <a:r>
              <a:rPr lang="en-US" sz="3600" dirty="0" smtClean="0"/>
              <a:t>intracranial pressure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285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294"/>
            <a:ext cx="8229600" cy="914400"/>
          </a:xfrm>
        </p:spPr>
        <p:txBody>
          <a:bodyPr>
            <a:noAutofit/>
          </a:bodyPr>
          <a:lstStyle/>
          <a:p>
            <a:r>
              <a:rPr lang="en-US" sz="4400" dirty="0" smtClean="0"/>
              <a:t>Pre-treatment: Medications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2274838"/>
            <a:ext cx="83248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Protective agents</a:t>
            </a:r>
            <a:r>
              <a:rPr lang="en-US" sz="3200" dirty="0"/>
              <a:t>: medications given</a:t>
            </a:r>
          </a:p>
          <a:p>
            <a:r>
              <a:rPr lang="en-US" sz="3200" dirty="0"/>
              <a:t>to minimize intubation effects. Use is not</a:t>
            </a:r>
          </a:p>
          <a:p>
            <a:r>
              <a:rPr lang="en-US" sz="3200" dirty="0"/>
              <a:t>standard and supporting </a:t>
            </a:r>
            <a:r>
              <a:rPr lang="en-US" sz="3200" dirty="0" smtClean="0"/>
              <a:t>literature is mixed.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For example: </a:t>
            </a:r>
          </a:p>
          <a:p>
            <a:r>
              <a:rPr lang="en-US" sz="3200" dirty="0" err="1"/>
              <a:t>Lidocaine</a:t>
            </a:r>
            <a:r>
              <a:rPr lang="en-US" sz="3200" dirty="0"/>
              <a:t>: increased intracranial pressure</a:t>
            </a:r>
          </a:p>
          <a:p>
            <a:r>
              <a:rPr lang="en-US" sz="3200" dirty="0"/>
              <a:t>Atropine: bradycardia</a:t>
            </a:r>
          </a:p>
        </p:txBody>
      </p:sp>
    </p:spTree>
    <p:extLst>
      <p:ext uri="{BB962C8B-B14F-4D97-AF65-F5344CB8AC3E}">
        <p14:creationId xmlns:p14="http://schemas.microsoft.com/office/powerpoint/2010/main" val="198191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Pre-Treatment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6600" dirty="0" smtClean="0"/>
              <a:t>Induction Agents</a:t>
            </a:r>
            <a:endParaRPr lang="en-US" sz="6600" dirty="0"/>
          </a:p>
        </p:txBody>
      </p:sp>
      <p:pic>
        <p:nvPicPr>
          <p:cNvPr id="1028" name="Picture 4" descr="http://www.toothmingle.com/wp-content/uploads/2009/04/Laughing-G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108" y="57150"/>
            <a:ext cx="22479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289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0912" y="880709"/>
            <a:ext cx="8672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Induction agent: “a rapidly acting</a:t>
            </a:r>
          </a:p>
          <a:p>
            <a:r>
              <a:rPr lang="en-US" sz="4000" dirty="0" smtClean="0"/>
              <a:t>sedative”</a:t>
            </a:r>
            <a:endParaRPr lang="en-US" sz="4000" dirty="0"/>
          </a:p>
        </p:txBody>
      </p:sp>
      <p:pic>
        <p:nvPicPr>
          <p:cNvPr id="1026" name="Picture 2" descr="Funny Pictures of people falling asleep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580613" y="-5564188"/>
            <a:ext cx="27622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220">
            <a:off x="5353782" y="2447192"/>
            <a:ext cx="2762250" cy="2667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Funny Pictures of people falling asleep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580613" y="-504666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unny Falling Asleep At Wor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34317">
            <a:off x="633047" y="3460322"/>
            <a:ext cx="3528890" cy="2646668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56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Induction agents</a:t>
            </a:r>
            <a:endParaRPr lang="en-US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9550" y="2018258"/>
            <a:ext cx="8343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Sedative/Analgesics</a:t>
            </a:r>
          </a:p>
          <a:p>
            <a:r>
              <a:rPr lang="en-US" sz="3200" dirty="0" smtClean="0"/>
              <a:t>Pre-treat </a:t>
            </a:r>
            <a:r>
              <a:rPr lang="en-US" sz="3200" dirty="0"/>
              <a:t>awake patient with a sedating agent.</a:t>
            </a:r>
          </a:p>
          <a:p>
            <a:r>
              <a:rPr lang="en-US" sz="3200" dirty="0"/>
              <a:t>Imagine being paralyzed and wide awake</a:t>
            </a:r>
            <a:r>
              <a:rPr lang="en-US" sz="3200" dirty="0" smtClean="0"/>
              <a:t>! </a:t>
            </a:r>
            <a:r>
              <a:rPr lang="en-US" sz="3200" dirty="0"/>
              <a:t>Paralytics do not provide sedation, </a:t>
            </a:r>
          </a:p>
          <a:p>
            <a:r>
              <a:rPr lang="en-US" sz="3200" dirty="0"/>
              <a:t>analgesia, or amnesia; therefore, premedication</a:t>
            </a:r>
          </a:p>
          <a:p>
            <a:r>
              <a:rPr lang="en-US" sz="3200" dirty="0"/>
              <a:t>is critical to successful RSI</a:t>
            </a:r>
          </a:p>
          <a:p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4" y="4732338"/>
            <a:ext cx="3749675" cy="21256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966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RSI – Sedatives/Analgesics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3088" y="1536817"/>
            <a:ext cx="60131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Ketamine: </a:t>
            </a:r>
            <a:r>
              <a:rPr lang="en-US" sz="2800" dirty="0" smtClean="0"/>
              <a:t>Anesthetic; </a:t>
            </a:r>
            <a:r>
              <a:rPr lang="en-US" sz="2800" dirty="0"/>
              <a:t>analgesic, </a:t>
            </a:r>
            <a:endParaRPr lang="en-US" sz="2800" dirty="0" smtClean="0"/>
          </a:p>
          <a:p>
            <a:r>
              <a:rPr lang="en-US" sz="2800" dirty="0" smtClean="0"/>
              <a:t>sedative</a:t>
            </a:r>
            <a:r>
              <a:rPr lang="en-US" sz="2800" dirty="0"/>
              <a:t>, amnestic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190555"/>
              </p:ext>
            </p:extLst>
          </p:nvPr>
        </p:nvGraphicFramePr>
        <p:xfrm>
          <a:off x="323088" y="2469734"/>
          <a:ext cx="8291073" cy="3413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5250693"/>
              </a:tblGrid>
              <a:tr h="51402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Concentration of IV infusion: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 500 mg/50 mL (10 mg/mL)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Dose: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sng" dirty="0">
                          <a:effectLst/>
                        </a:rPr>
                        <a:t>Induction</a:t>
                      </a:r>
                      <a:r>
                        <a:rPr lang="en-US" sz="2800" dirty="0">
                          <a:effectLst/>
                        </a:rPr>
                        <a:t>:  1 - 2 mg/kg, as a single dose over 30 - 60 seconds.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sng" dirty="0" smtClean="0">
                          <a:effectLst/>
                        </a:rPr>
                        <a:t>Maintenance</a:t>
                      </a:r>
                      <a:r>
                        <a:rPr lang="en-US" sz="2800" dirty="0">
                          <a:effectLst/>
                        </a:rPr>
                        <a:t>: 0.3 - 1.2 mg/kg/hour as a continuous infusion</a:t>
                      </a:r>
                      <a:endParaRPr lang="en-US" sz="2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499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Ketamine</a:t>
            </a:r>
            <a:endParaRPr lang="en-US" sz="4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432444"/>
              </p:ext>
            </p:extLst>
          </p:nvPr>
        </p:nvGraphicFramePr>
        <p:xfrm>
          <a:off x="457200" y="1752600"/>
          <a:ext cx="8291073" cy="4356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5250693"/>
              </a:tblGrid>
              <a:tr h="514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</a:rPr>
                        <a:t>Route of administration: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u="sng" dirty="0">
                          <a:solidFill>
                            <a:schemeClr val="tx1"/>
                          </a:solidFill>
                          <a:effectLst/>
                        </a:rPr>
                        <a:t>IV Direct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 (MD at bedside) slowly over 1 min;                                                                                </a:t>
                      </a:r>
                      <a:r>
                        <a:rPr lang="en-US" sz="2800" u="sng" dirty="0">
                          <a:solidFill>
                            <a:schemeClr val="tx1"/>
                          </a:solidFill>
                          <a:effectLst/>
                        </a:rPr>
                        <a:t>IV Infusion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</a:rPr>
                        <a:t>Mechanism of action: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Stimulates receptors at the GABA complex, causing anesthesia; excites opioid receptors producing analgesia; stimulates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r>
                        <a:rPr lang="en-US" sz="2400" dirty="0" smtClean="0">
                          <a:effectLst/>
                        </a:rPr>
                        <a:t>catecholamine. Minimizes </a:t>
                      </a:r>
                      <a:r>
                        <a:rPr lang="en-US" sz="2400" dirty="0" err="1" smtClean="0">
                          <a:effectLst/>
                        </a:rPr>
                        <a:t>vasodilatory</a:t>
                      </a:r>
                      <a:r>
                        <a:rPr lang="en-US" sz="2400" dirty="0" smtClean="0">
                          <a:effectLst/>
                        </a:rPr>
                        <a:t> effect. Maintains respiratory drive. 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452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Ketamine</a:t>
            </a:r>
            <a:endParaRPr lang="en-US" sz="4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764428"/>
              </p:ext>
            </p:extLst>
          </p:nvPr>
        </p:nvGraphicFramePr>
        <p:xfrm>
          <a:off x="196551" y="1307507"/>
          <a:ext cx="8716712" cy="5359509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4358356"/>
                <a:gridCol w="4358356"/>
              </a:tblGrid>
              <a:tr h="15296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Side Effects: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Tachycardia, hypertension, increased salivation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60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Contraindications: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Symptomatic hypertension</a:t>
                      </a:r>
                      <a:endParaRPr lang="en-US" sz="28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60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Cautions: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Use cautiously in patients with </a:t>
                      </a:r>
                      <a:r>
                        <a:rPr lang="en-US" sz="2800" dirty="0" err="1">
                          <a:effectLst/>
                        </a:rPr>
                        <a:t>inc.</a:t>
                      </a:r>
                      <a:r>
                        <a:rPr lang="en-US" sz="2800" dirty="0">
                          <a:effectLst/>
                        </a:rPr>
                        <a:t> ICP</a:t>
                      </a:r>
                      <a:endParaRPr lang="en-US" sz="2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426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Monitoring: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ECG/BP q5 during procedure then q15; monitor for confusion, hallucinations, </a:t>
                      </a:r>
                      <a:endParaRPr lang="en-US" sz="2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65943" y="661438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http://www.uptodate.com/contents/sedation-or-induction-agents-for-rapid-sequence-intubation-in-adults</a:t>
            </a:r>
          </a:p>
        </p:txBody>
      </p:sp>
    </p:spTree>
    <p:extLst>
      <p:ext uri="{BB962C8B-B14F-4D97-AF65-F5344CB8AC3E}">
        <p14:creationId xmlns:p14="http://schemas.microsoft.com/office/powerpoint/2010/main" val="3978143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/>
              <a:t>Propofol</a:t>
            </a:r>
            <a:endParaRPr lang="en-US" sz="4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92063"/>
              </p:ext>
            </p:extLst>
          </p:nvPr>
        </p:nvGraphicFramePr>
        <p:xfrm>
          <a:off x="294830" y="1794351"/>
          <a:ext cx="8229600" cy="3829495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Classification: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Anesthetic, Sedative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Concentration of IV infusion: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1000 mg in 100 mL (10 mg/mL)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Dose: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Initial </a:t>
                      </a:r>
                      <a:r>
                        <a:rPr lang="en-US" sz="2800" dirty="0">
                          <a:effectLst/>
                        </a:rPr>
                        <a:t>infusion: 0.3-0.6 mg/kg/hour every 5 to 10 </a:t>
                      </a:r>
                      <a:r>
                        <a:rPr lang="en-US" sz="2800" dirty="0" smtClean="0">
                          <a:effectLst/>
                        </a:rPr>
                        <a:t>minutes.</a:t>
                      </a:r>
                      <a:r>
                        <a:rPr lang="en-US" sz="2800" baseline="0" dirty="0" smtClean="0">
                          <a:effectLst/>
                        </a:rPr>
                        <a:t> </a:t>
                      </a:r>
                      <a:r>
                        <a:rPr lang="en-US" sz="2800" dirty="0" smtClean="0">
                          <a:effectLst/>
                        </a:rPr>
                        <a:t>May </a:t>
                      </a:r>
                      <a:r>
                        <a:rPr lang="en-US" sz="2800" dirty="0">
                          <a:effectLst/>
                        </a:rPr>
                        <a:t>increase risk of hypotension 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87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/>
              <a:t>Propofol</a:t>
            </a:r>
            <a:endParaRPr lang="en-US" sz="4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17928"/>
              </p:ext>
            </p:extLst>
          </p:nvPr>
        </p:nvGraphicFramePr>
        <p:xfrm>
          <a:off x="426128" y="1773485"/>
          <a:ext cx="8026850" cy="3829495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4013425"/>
                <a:gridCol w="401342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Mechanism of action: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Causes global CNS depression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Used for: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Procedural sedation; induce anesthesia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Side Effects: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Hypotension, bradycardia, myocardial depression, flushing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9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Rapid Sequence Intubation (RSI)</a:t>
            </a:r>
            <a:endParaRPr lang="en-US" sz="3600" dirty="0"/>
          </a:p>
        </p:txBody>
      </p:sp>
      <p:pic>
        <p:nvPicPr>
          <p:cNvPr id="4" name="Content Placeholder 3" descr="image040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604962" y="1867694"/>
            <a:ext cx="5934075" cy="414337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Midazolam</a:t>
            </a:r>
            <a:endParaRPr lang="en-US" sz="4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158235"/>
              </p:ext>
            </p:extLst>
          </p:nvPr>
        </p:nvGraphicFramePr>
        <p:xfrm>
          <a:off x="264919" y="1307507"/>
          <a:ext cx="8673982" cy="5296109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4284573"/>
                <a:gridCol w="4389409"/>
              </a:tblGrid>
              <a:tr h="4741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Classification: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365" marR="403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Anxiolytic, 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</a:rPr>
                        <a:t>sedative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365" marR="40365" marT="0" marB="0"/>
                </a:tc>
              </a:tr>
              <a:tr h="1444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Concentration: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365" marR="403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1 mg/mL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365" marR="40365" marT="0" marB="0"/>
                </a:tc>
              </a:tr>
              <a:tr h="636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Dose: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365" marR="403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0.15 </a:t>
                      </a:r>
                      <a:r>
                        <a:rPr lang="en-US" sz="2800" dirty="0">
                          <a:effectLst/>
                        </a:rPr>
                        <a:t>- 0.6 mg/kg </a:t>
                      </a:r>
                      <a:r>
                        <a:rPr lang="en-US" sz="2800" dirty="0" smtClean="0">
                          <a:effectLst/>
                        </a:rPr>
                        <a:t>. </a:t>
                      </a:r>
                      <a:r>
                        <a:rPr lang="en-US" sz="2800" dirty="0">
                          <a:effectLst/>
                        </a:rPr>
                        <a:t>May repeat at 10- to 15-minute intervals </a:t>
                      </a:r>
                      <a:r>
                        <a:rPr lang="en-US" sz="2800" baseline="0" dirty="0" smtClean="0">
                          <a:effectLst/>
                        </a:rPr>
                        <a:t>. 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365" marR="40365" marT="0" marB="0"/>
                </a:tc>
              </a:tr>
              <a:tr h="2888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Route: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365" marR="403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u="sng" dirty="0">
                          <a:effectLst/>
                        </a:rPr>
                        <a:t>IV </a:t>
                      </a:r>
                      <a:r>
                        <a:rPr lang="en-US" sz="2800" u="sng" dirty="0" smtClean="0">
                          <a:effectLst/>
                        </a:rPr>
                        <a:t>Direct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365" marR="40365" marT="0" marB="0"/>
                </a:tc>
              </a:tr>
              <a:tr h="1444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Mechanism of action: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365" marR="403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 short-acting CNS depressant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365" marR="40365" marT="0" marB="0"/>
                </a:tc>
              </a:tr>
              <a:tr h="2888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Side Effects: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365" marR="403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Hypotension, bradycardia, drowsiness, amnesia, respiratory depression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365" marR="4036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35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Fentanyl</a:t>
            </a:r>
            <a:endParaRPr lang="en-US" sz="4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04408"/>
              </p:ext>
            </p:extLst>
          </p:nvPr>
        </p:nvGraphicFramePr>
        <p:xfrm>
          <a:off x="534111" y="1818101"/>
          <a:ext cx="8229600" cy="3338767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Classification: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Narcotic analgesic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Concentration: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50 mcg/mL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Dose: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u="sng" dirty="0">
                          <a:effectLst/>
                        </a:rPr>
                        <a:t>IV Direct</a:t>
                      </a:r>
                      <a:r>
                        <a:rPr lang="en-US" sz="2800" dirty="0">
                          <a:effectLst/>
                        </a:rPr>
                        <a:t>: Acute pain: 10 - 25 mcg, titrate every 6 - 10 minutes until analgesia achieved.                   </a:t>
                      </a:r>
                      <a:endParaRPr lang="en-US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548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Fentanyl</a:t>
            </a:r>
            <a:endParaRPr lang="en-US" sz="48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271275"/>
              </p:ext>
            </p:extLst>
          </p:nvPr>
        </p:nvGraphicFramePr>
        <p:xfrm>
          <a:off x="290556" y="1333144"/>
          <a:ext cx="8494520" cy="4985374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4247260"/>
                <a:gridCol w="4247260"/>
              </a:tblGrid>
              <a:tr h="25637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Side Effects: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Hypotension, bradycardia, CNS depression, respiratory depression, muscle rigidity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Contraindications: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Acute respiratory depression, acute asthmatic attack and upper airway obstruction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464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Pre-treatment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800" dirty="0" smtClean="0"/>
              <a:t>Neuromuscular Blockers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71556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8386" y="1203080"/>
            <a:ext cx="78364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Neuromuscular blockers</a:t>
            </a:r>
            <a:r>
              <a:rPr lang="en-US" sz="3200" dirty="0" smtClean="0"/>
              <a:t>: a </a:t>
            </a:r>
            <a:r>
              <a:rPr lang="en-US" sz="3200" dirty="0"/>
              <a:t>group of drugs that prevents motor nerve endings from exciting skeletal </a:t>
            </a:r>
            <a:r>
              <a:rPr lang="en-US" sz="3200" dirty="0" smtClean="0"/>
              <a:t>muscle; used produce </a:t>
            </a:r>
            <a:r>
              <a:rPr lang="en-US" sz="3200" dirty="0"/>
              <a:t>paralysis and facilitate manipulation of muscles.</a:t>
            </a:r>
          </a:p>
        </p:txBody>
      </p:sp>
    </p:spTree>
    <p:extLst>
      <p:ext uri="{BB962C8B-B14F-4D97-AF65-F5344CB8AC3E}">
        <p14:creationId xmlns:p14="http://schemas.microsoft.com/office/powerpoint/2010/main" val="3451541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Neuromuscular Blockade</a:t>
            </a:r>
            <a:endParaRPr lang="en-US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Depolarizing Agents</a:t>
            </a:r>
          </a:p>
          <a:p>
            <a:pPr marL="114300" indent="0">
              <a:buNone/>
            </a:pPr>
            <a:r>
              <a:rPr lang="en-US" b="1" dirty="0" smtClean="0"/>
              <a:t>Succinylcholine</a:t>
            </a:r>
          </a:p>
          <a:p>
            <a:pPr marL="11430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timulates </a:t>
            </a:r>
            <a:r>
              <a:rPr lang="en-US" sz="2400" dirty="0"/>
              <a:t>all cholinergic     </a:t>
            </a:r>
          </a:p>
          <a:p>
            <a:pPr marL="0" indent="0">
              <a:buNone/>
            </a:pPr>
            <a:r>
              <a:rPr lang="en-US" sz="2400" dirty="0" smtClean="0"/>
              <a:t>receptors </a:t>
            </a:r>
            <a:r>
              <a:rPr lang="en-US" sz="2400" dirty="0"/>
              <a:t>throughout the  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dirty="0" smtClean="0"/>
              <a:t>parasympathetic </a:t>
            </a:r>
            <a:r>
              <a:rPr lang="en-US" sz="2400" dirty="0"/>
              <a:t>and </a:t>
            </a:r>
          </a:p>
          <a:p>
            <a:pPr marL="0" indent="0">
              <a:buNone/>
            </a:pPr>
            <a:r>
              <a:rPr lang="en-US" sz="2400" dirty="0" smtClean="0"/>
              <a:t>sympathetic </a:t>
            </a:r>
            <a:r>
              <a:rPr lang="en-US" sz="2400" dirty="0"/>
              <a:t>nervous </a:t>
            </a:r>
          </a:p>
          <a:p>
            <a:pPr marL="0" indent="0">
              <a:buNone/>
            </a:pPr>
            <a:r>
              <a:rPr lang="en-US" sz="2400" dirty="0" smtClean="0"/>
              <a:t>systems. By binding to Ach </a:t>
            </a:r>
          </a:p>
          <a:p>
            <a:pPr marL="0" indent="0">
              <a:buNone/>
            </a:pPr>
            <a:r>
              <a:rPr lang="en-US" sz="2400" dirty="0" smtClean="0"/>
              <a:t>receptors, </a:t>
            </a:r>
            <a:r>
              <a:rPr lang="en-US" sz="2400" dirty="0" err="1" smtClean="0"/>
              <a:t>Sux</a:t>
            </a:r>
            <a:r>
              <a:rPr lang="en-US" sz="2400" dirty="0" smtClean="0"/>
              <a:t> produces stimulation leading to temporary fasciculations leading to paralysis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32198" y="1600713"/>
            <a:ext cx="4263974" cy="4937760"/>
          </a:xfrm>
          <a:ln w="57150"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Non-depolarizing Agents</a:t>
            </a:r>
          </a:p>
          <a:p>
            <a:pPr marL="114300" indent="0">
              <a:buNone/>
            </a:pPr>
            <a:r>
              <a:rPr lang="en-US" sz="3200" b="1" dirty="0" err="1" smtClean="0"/>
              <a:t>Rocuronium</a:t>
            </a:r>
            <a:endParaRPr lang="en-US" sz="3200" b="1" dirty="0" smtClean="0"/>
          </a:p>
          <a:p>
            <a:pPr marL="114300" indent="0">
              <a:buNone/>
            </a:pPr>
            <a:r>
              <a:rPr lang="en-US" sz="3200" dirty="0" smtClean="0"/>
              <a:t> c</a:t>
            </a:r>
            <a:r>
              <a:rPr lang="en-US" sz="2400" dirty="0" smtClean="0"/>
              <a:t>ompetitively </a:t>
            </a:r>
            <a:r>
              <a:rPr lang="en-US" sz="2400" dirty="0"/>
              <a:t>inhibit the </a:t>
            </a:r>
            <a:r>
              <a:rPr lang="en-US" sz="2400" dirty="0" smtClean="0"/>
              <a:t>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postsynaptic </a:t>
            </a:r>
            <a:r>
              <a:rPr lang="en-US" sz="2400" dirty="0" err="1"/>
              <a:t>ACh</a:t>
            </a:r>
            <a:r>
              <a:rPr lang="en-US" sz="2400" dirty="0"/>
              <a:t> receptors 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of the </a:t>
            </a:r>
            <a:r>
              <a:rPr lang="en-US" sz="2400" dirty="0"/>
              <a:t>neuromuscular motor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endplate</a:t>
            </a:r>
            <a:r>
              <a:rPr lang="en-US" sz="2400" dirty="0"/>
              <a:t>. This action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prevents depolarization </a:t>
            </a:r>
            <a:r>
              <a:rPr lang="en-US" sz="2400" dirty="0"/>
              <a:t>and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inhibits </a:t>
            </a:r>
            <a:r>
              <a:rPr lang="en-US" sz="2400" dirty="0"/>
              <a:t>all </a:t>
            </a:r>
            <a:r>
              <a:rPr lang="en-US" sz="2400" dirty="0" smtClean="0"/>
              <a:t>muscular function.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021793" y="6371721"/>
            <a:ext cx="2895600" cy="365125"/>
          </a:xfrm>
        </p:spPr>
        <p:txBody>
          <a:bodyPr/>
          <a:lstStyle/>
          <a:p>
            <a:r>
              <a:rPr lang="en-US" dirty="0" smtClean="0"/>
              <a:t>RSI,  June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22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Succinylcholine (</a:t>
            </a:r>
            <a:r>
              <a:rPr lang="en-US" sz="4400" b="1" dirty="0" err="1" smtClean="0"/>
              <a:t>Sux</a:t>
            </a:r>
            <a:r>
              <a:rPr lang="en-US" sz="4400" b="1" dirty="0" smtClean="0"/>
              <a:t>)</a:t>
            </a:r>
            <a:endParaRPr lang="en-US" sz="44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390397"/>
              </p:ext>
            </p:extLst>
          </p:nvPr>
        </p:nvGraphicFramePr>
        <p:xfrm>
          <a:off x="256374" y="1546789"/>
          <a:ext cx="8639798" cy="4209827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4319899"/>
                <a:gridCol w="4319899"/>
              </a:tblGrid>
              <a:tr h="7320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Classification: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Neuromuscular blocker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Dose: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0.3-1.5 mg/kg undiluted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Route of administration: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u="sng">
                          <a:effectLst/>
                        </a:rPr>
                        <a:t>IV Direct</a:t>
                      </a:r>
                      <a:r>
                        <a:rPr lang="en-US" sz="2800">
                          <a:effectLst/>
                        </a:rPr>
                        <a:t> (MD)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Mechanism of action: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Complex interaction caused by the desensitization of the receptor and the inactivation of the sodium channels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964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288731"/>
            <a:ext cx="8260672" cy="103942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Succinylcholine (</a:t>
            </a:r>
            <a:r>
              <a:rPr lang="en-US" sz="4400" b="1" dirty="0" err="1" smtClean="0"/>
              <a:t>Sux</a:t>
            </a:r>
            <a:r>
              <a:rPr lang="en-US" sz="4400" b="1" dirty="0" smtClean="0"/>
              <a:t>)</a:t>
            </a:r>
            <a:endParaRPr lang="en-US" sz="44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02276"/>
              </p:ext>
            </p:extLst>
          </p:nvPr>
        </p:nvGraphicFramePr>
        <p:xfrm>
          <a:off x="316194" y="1170774"/>
          <a:ext cx="8477428" cy="548640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4238714"/>
                <a:gridCol w="4238714"/>
              </a:tblGrid>
              <a:tr h="149551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Side Effects: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May be associated with malignant hyperthermia; increased intraocular pressure; May increase vagal tone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Contraindications:</a:t>
                      </a:r>
                      <a:endParaRPr lang="en-US" sz="2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(Family) </a:t>
                      </a:r>
                      <a:r>
                        <a:rPr lang="en-US" sz="2400" dirty="0" err="1">
                          <a:effectLst/>
                        </a:rPr>
                        <a:t>Hx</a:t>
                      </a:r>
                      <a:r>
                        <a:rPr lang="en-US" sz="2400" dirty="0">
                          <a:effectLst/>
                        </a:rPr>
                        <a:t> of malignant hyperthermia; acute burn/trauma; spinal cord </a:t>
                      </a:r>
                      <a:r>
                        <a:rPr lang="en-US" sz="2400" dirty="0" smtClean="0">
                          <a:effectLst/>
                        </a:rPr>
                        <a:t>damage, CVA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Cautions:</a:t>
                      </a:r>
                      <a:endParaRPr lang="en-US" sz="2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fasciculations occur </a:t>
                      </a:r>
                      <a:r>
                        <a:rPr lang="en-US" sz="2400" dirty="0">
                          <a:effectLst/>
                        </a:rPr>
                        <a:t>a few </a:t>
                      </a:r>
                      <a:r>
                        <a:rPr lang="en-US" sz="2400" dirty="0" smtClean="0">
                          <a:effectLst/>
                        </a:rPr>
                        <a:t>seconds injection;</a:t>
                      </a:r>
                      <a:r>
                        <a:rPr lang="en-US" sz="2400" baseline="0" dirty="0" smtClean="0">
                          <a:effectLst/>
                        </a:rPr>
                        <a:t> can </a:t>
                      </a:r>
                      <a:r>
                        <a:rPr lang="en-US" sz="2400" dirty="0" smtClean="0">
                          <a:effectLst/>
                        </a:rPr>
                        <a:t>cause </a:t>
                      </a:r>
                      <a:r>
                        <a:rPr lang="en-US" sz="2400" dirty="0">
                          <a:effectLst/>
                        </a:rPr>
                        <a:t>muscle damage. Use with caution in patients with pre-existing hyperkalemia.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161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/>
              <a:t>Rocuronium</a:t>
            </a:r>
            <a:endParaRPr lang="en-US" sz="4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48048"/>
              </p:ext>
            </p:extLst>
          </p:nvPr>
        </p:nvGraphicFramePr>
        <p:xfrm>
          <a:off x="196554" y="1803162"/>
          <a:ext cx="8767986" cy="43308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5607"/>
                <a:gridCol w="5592379"/>
              </a:tblGrid>
              <a:tr h="3216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Classification: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Neuromuscular blocking agent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Dose: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</a:rPr>
                        <a:t>Initially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, 0.6 - 1.2 mg/kg. 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</a:rPr>
                        <a:t>maximum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bolus dose is 100 mg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effectLst/>
                        </a:rPr>
                        <a:t>Route: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u="sng" dirty="0">
                          <a:solidFill>
                            <a:schemeClr val="tx1"/>
                          </a:solidFill>
                          <a:effectLst/>
                        </a:rPr>
                        <a:t>IV direct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Mechanism of action: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Causes skeletal muscle relaxation primarily by causing a decreased response to the neurotransmitter acetylcholine at the neuromuscular junction of skeletal muscle.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073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/>
              <a:t>Rocuronium</a:t>
            </a:r>
            <a:endParaRPr lang="en-US" sz="4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98679"/>
              </p:ext>
            </p:extLst>
          </p:nvPr>
        </p:nvGraphicFramePr>
        <p:xfrm>
          <a:off x="320467" y="1751888"/>
          <a:ext cx="8366333" cy="3765847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3457968"/>
                <a:gridCol w="4908365"/>
              </a:tblGrid>
              <a:tr h="163224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Side Effects: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Hypotension, hypertension, arrhythmias, tachycardia, bronchospasm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>
                          <a:effectLst/>
                        </a:rPr>
                        <a:t>Cautions:</a:t>
                      </a:r>
                      <a:endParaRPr lang="en-US" sz="2800" i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Has no analgesic or sedative properties; patients also require continuous analgesic and sedative administration.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03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286" y="1171254"/>
            <a:ext cx="9245801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RSI  is the preferred method of intubation</a:t>
            </a:r>
          </a:p>
          <a:p>
            <a:r>
              <a:rPr lang="en-US" sz="3200" dirty="0" smtClean="0"/>
              <a:t>in the emergency because it induces </a:t>
            </a:r>
          </a:p>
          <a:p>
            <a:r>
              <a:rPr lang="en-US" sz="3200" dirty="0" smtClean="0"/>
              <a:t>unconsciousness</a:t>
            </a:r>
            <a:r>
              <a:rPr lang="en-US" sz="3200" dirty="0"/>
              <a:t> </a:t>
            </a:r>
            <a:r>
              <a:rPr lang="en-US" sz="3200" dirty="0" smtClean="0"/>
              <a:t>&amp; paralysis while </a:t>
            </a:r>
          </a:p>
          <a:p>
            <a:r>
              <a:rPr lang="en-US" sz="3200" dirty="0" smtClean="0"/>
              <a:t>managing airway patency and maximizing </a:t>
            </a:r>
          </a:p>
          <a:p>
            <a:r>
              <a:rPr lang="en-US" sz="3200" dirty="0" smtClean="0"/>
              <a:t>hemodynamic stability </a:t>
            </a:r>
            <a:r>
              <a:rPr lang="en-US" sz="1200" dirty="0" smtClean="0"/>
              <a:t>(Lafferty, 2012)</a:t>
            </a:r>
          </a:p>
          <a:p>
            <a:endParaRPr lang="en-US" sz="1200" dirty="0" smtClean="0"/>
          </a:p>
          <a:p>
            <a:pPr algn="ctr"/>
            <a:r>
              <a:rPr lang="en-US" sz="4000" b="1" i="1" dirty="0" smtClean="0"/>
              <a:t>Don’t confuse RSI with emergency </a:t>
            </a:r>
          </a:p>
          <a:p>
            <a:pPr algn="ctr"/>
            <a:r>
              <a:rPr lang="en-US" sz="4000" b="1" i="1" dirty="0" smtClean="0"/>
              <a:t>intubations</a:t>
            </a:r>
            <a:r>
              <a:rPr lang="en-US" sz="4000" b="1" i="1" dirty="0"/>
              <a:t> </a:t>
            </a:r>
            <a:r>
              <a:rPr lang="en-US" sz="4000" b="1" i="1" dirty="0" smtClean="0"/>
              <a:t>in arrests</a:t>
            </a:r>
            <a:r>
              <a:rPr lang="en-US" sz="4400" b="1" i="1" dirty="0" smtClean="0"/>
              <a:t>. 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2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833" y="350379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800" b="1" dirty="0" smtClean="0"/>
              <a:t>Cisatracurium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sz="4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21167"/>
              </p:ext>
            </p:extLst>
          </p:nvPr>
        </p:nvGraphicFramePr>
        <p:xfrm>
          <a:off x="388833" y="1731947"/>
          <a:ext cx="8394619" cy="43632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5354239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Classification: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Neuromuscular blocking agent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74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Dose: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effectLst/>
                        </a:rPr>
                        <a:t>IV/IO push: 0.1 mg/kg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Route of administration: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IV direct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Mechanism of action: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/>
                        <a:t>It competitively binds to acetylcholine receptors preventing neuromuscular transmission.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375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Cisatracurium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755426"/>
              </p:ext>
            </p:extLst>
          </p:nvPr>
        </p:nvGraphicFramePr>
        <p:xfrm>
          <a:off x="316906" y="1606532"/>
          <a:ext cx="8366333" cy="512064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3457968"/>
                <a:gridCol w="4908365"/>
              </a:tblGrid>
              <a:tr h="163224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Side Effects: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Bradycardia, hypotension, and flushing resulting from histamine release, bronchospasm, laryngospasm, rash and pruritus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Cautions: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effectLst/>
                        </a:rPr>
                        <a:t>Has no analgesic or sedative properties; patients also require continuous analgesic and sedative administration.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237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Intubation</a:t>
            </a:r>
            <a:endParaRPr lang="en-US" sz="4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6930" y="1479872"/>
            <a:ext cx="738356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Intubate 45 seconds after </a:t>
            </a:r>
            <a:r>
              <a:rPr lang="en-US" sz="2800" dirty="0" smtClean="0"/>
              <a:t>paralytic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I</a:t>
            </a:r>
            <a:r>
              <a:rPr lang="en-US" sz="2800" dirty="0" smtClean="0"/>
              <a:t>f </a:t>
            </a:r>
            <a:r>
              <a:rPr lang="en-US" sz="2800" dirty="0"/>
              <a:t>oxygen saturation is inadequate, stop laryngoscopy and ventilate with bag-mask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Tube depth is (12 + age in years/2), up to 20-22 cm in adult women and 22-24 cm in adult men</a:t>
            </a:r>
            <a:endParaRPr lang="en-US" sz="28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4295" y="6110129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Lamberg</a:t>
            </a:r>
            <a:r>
              <a:rPr lang="en-US" sz="1000" dirty="0" smtClean="0"/>
              <a:t>, 2014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29004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Post RSI Care</a:t>
            </a:r>
            <a:endParaRPr lang="en-US" sz="4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6699" y="1761565"/>
            <a:ext cx="809466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Secure end-tidal CO2 monitor.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Ensure proper ET placement: CXR.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Ongoing continuous monitoring &amp; documentation.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Ongoing sedation, paralytics as needed.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Anticipate ventilator or transfer to ICU/CCTC/PCCU.</a:t>
            </a:r>
          </a:p>
        </p:txBody>
      </p:sp>
    </p:spTree>
    <p:extLst>
      <p:ext uri="{BB962C8B-B14F-4D97-AF65-F5344CB8AC3E}">
        <p14:creationId xmlns:p14="http://schemas.microsoft.com/office/powerpoint/2010/main" val="2272477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End-tidal CO2</a:t>
            </a:r>
            <a:endParaRPr lang="en-US" sz="4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38876" y="2052896"/>
            <a:ext cx="73921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End tidal CO2 monitoring </a:t>
            </a:r>
            <a:r>
              <a:rPr lang="en-US" sz="2800" b="1" dirty="0" smtClean="0"/>
              <a:t>is used </a:t>
            </a:r>
            <a:r>
              <a:rPr lang="en-US" sz="2800" b="1" dirty="0"/>
              <a:t>to monitor CPR quality, optimize chest compressions and detect  return of spontaneous circulation (ROSC) during cardiac arrest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3438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End-tidal co2</a:t>
            </a:r>
            <a:endParaRPr lang="en-US" sz="4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7828" y="1782715"/>
            <a:ext cx="836206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CO2 &lt;10mm Hg indicative of ineffective CPR</a:t>
            </a:r>
          </a:p>
          <a:p>
            <a:pPr lvl="1"/>
            <a:r>
              <a:rPr lang="en-US" sz="2800" dirty="0"/>
              <a:t>Push  harder or faster or change </a:t>
            </a:r>
            <a:r>
              <a:rPr lang="en-US" sz="2800" dirty="0" smtClean="0"/>
              <a:t>provider</a:t>
            </a:r>
          </a:p>
          <a:p>
            <a:pPr lvl="1"/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During </a:t>
            </a:r>
            <a:r>
              <a:rPr lang="en-US" sz="3200" dirty="0"/>
              <a:t>CPR goal is to measure CO2 of  10-15mm HG</a:t>
            </a:r>
          </a:p>
          <a:p>
            <a:endParaRPr lang="en-US" sz="32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Abrupt increase of CO2 to 35-40mm HG can be indicative of ROSC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1693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17" y="2636043"/>
            <a:ext cx="4040188" cy="3030141"/>
          </a:xfrm>
          <a:prstGeom prst="rect">
            <a:avLst/>
          </a:prstGeom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5" cy="30313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4377" y="2039377"/>
            <a:ext cx="3214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CO2 module plugs into monitor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4963779" y="1936827"/>
            <a:ext cx="340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Water trap / T-connector / gas line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15484" y="2408709"/>
            <a:ext cx="350378" cy="118907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161518" y="2408709"/>
            <a:ext cx="247828" cy="131725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862131" y="2469735"/>
            <a:ext cx="68366" cy="7691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786071" y="2634853"/>
            <a:ext cx="1179320" cy="2193521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800" dirty="0" smtClean="0"/>
              <a:t>Required equipment</a:t>
            </a:r>
            <a:endParaRPr lang="en-US" sz="4800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96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4400" b="1" dirty="0" smtClean="0"/>
              <a:t>References</a:t>
            </a:r>
            <a:endParaRPr lang="en-US" sz="4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0637" y="1855833"/>
            <a:ext cx="7734693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/>
              <a:t>Lafferty, K.A. (2012</a:t>
            </a:r>
            <a:r>
              <a:rPr lang="en-US" dirty="0" smtClean="0"/>
              <a:t>). </a:t>
            </a:r>
            <a:r>
              <a:rPr lang="en-US" i="1" dirty="0"/>
              <a:t>Rapid Sequence Intubation</a:t>
            </a:r>
            <a:r>
              <a:rPr lang="en-US" dirty="0"/>
              <a:t>. Retrieved April 26, 2013 from  </a:t>
            </a:r>
          </a:p>
          <a:p>
            <a:pPr>
              <a:spcBef>
                <a:spcPct val="30000"/>
              </a:spcBef>
            </a:pPr>
            <a:r>
              <a:rPr lang="en-US" dirty="0"/>
              <a:t>     http://</a:t>
            </a:r>
            <a:r>
              <a:rPr lang="en-US" dirty="0" smtClean="0"/>
              <a:t>emedicine.medscape.com/article/80222-overview</a:t>
            </a:r>
          </a:p>
          <a:p>
            <a:pPr>
              <a:spcBef>
                <a:spcPct val="30000"/>
              </a:spcBef>
            </a:pPr>
            <a:r>
              <a:rPr lang="en-US" dirty="0" err="1" smtClean="0"/>
              <a:t>Lamberg</a:t>
            </a:r>
            <a:r>
              <a:rPr lang="en-US" dirty="0" smtClean="0"/>
              <a:t>,  J. (2014) </a:t>
            </a:r>
            <a:r>
              <a:rPr lang="en-US" i="1" dirty="0" smtClean="0"/>
              <a:t>ACLS: Rapid Sequence Induction and Intubation. </a:t>
            </a:r>
            <a:r>
              <a:rPr lang="en-US" dirty="0" smtClean="0"/>
              <a:t> Retrieved April </a:t>
            </a:r>
          </a:p>
          <a:p>
            <a:pPr>
              <a:spcBef>
                <a:spcPct val="30000"/>
              </a:spcBef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28</a:t>
            </a:r>
            <a:r>
              <a:rPr lang="en-US" dirty="0"/>
              <a:t>, 2015 from http://emedicine.medscape.com/article/2172130-overview</a:t>
            </a:r>
            <a:r>
              <a:rPr lang="en-US" i="1" dirty="0" smtClean="0"/>
              <a:t> </a:t>
            </a:r>
            <a:endParaRPr lang="en-US" dirty="0" smtClean="0"/>
          </a:p>
          <a:p>
            <a:pPr>
              <a:spcBef>
                <a:spcPct val="30000"/>
              </a:spcBef>
            </a:pPr>
            <a:r>
              <a:rPr lang="en-US" dirty="0" smtClean="0"/>
              <a:t>     http</a:t>
            </a:r>
            <a:r>
              <a:rPr lang="en-US" dirty="0"/>
              <a:t>://emedicine.medscape.com/article/2172130-overview</a:t>
            </a:r>
            <a:endParaRPr lang="en-US" dirty="0"/>
          </a:p>
          <a:p>
            <a:pPr>
              <a:spcBef>
                <a:spcPct val="30000"/>
              </a:spcBef>
            </a:pPr>
            <a:r>
              <a:rPr lang="en-US" dirty="0" smtClean="0"/>
              <a:t>Life in the Fast Lane (2014). </a:t>
            </a:r>
            <a:r>
              <a:rPr lang="en-US" i="1" dirty="0" smtClean="0"/>
              <a:t>Rapid Sequence Intubation</a:t>
            </a:r>
            <a:r>
              <a:rPr lang="en-US" dirty="0" smtClean="0"/>
              <a:t>. Retrieved April 22, 2015</a:t>
            </a:r>
          </a:p>
          <a:p>
            <a:pPr>
              <a:spcBef>
                <a:spcPct val="30000"/>
              </a:spcBef>
            </a:pPr>
            <a:r>
              <a:rPr lang="en-US" dirty="0"/>
              <a:t>     from http://lifeinthefastlane.com/ccc/rapid-sequence-intubation/</a:t>
            </a:r>
          </a:p>
        </p:txBody>
      </p:sp>
    </p:spTree>
    <p:extLst>
      <p:ext uri="{BB962C8B-B14F-4D97-AF65-F5344CB8AC3E}">
        <p14:creationId xmlns:p14="http://schemas.microsoft.com/office/powerpoint/2010/main" val="8375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Indications for RSI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03662"/>
            <a:ext cx="8229600" cy="49377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 smtClean="0"/>
              <a:t>AIRWAY MANAGEMENT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FAILURE TO VENTILATE OR OXYGENATE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ANTICIPATED OUTCOMES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Factors Making Intubation Difficult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RSI,  June 2015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554" y="1450649"/>
            <a:ext cx="78749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Dynamically deteriorating clinical situation, i.e., there is a real “need for speed”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Non-cooperative patient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Respiratory and ventilatory compromise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Impaired oxygenation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Full stomach (increased risk of regurgitation, vomiting, aspiration)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Extremely short safe apnea times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Secretions, blood, vomitus, and distorted anatomy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385" y="6076060"/>
            <a:ext cx="113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LIFL,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4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888" y="207514"/>
            <a:ext cx="5129271" cy="663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4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Required Equipment</a:t>
            </a:r>
            <a:endParaRPr lang="en-US" sz="44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41502" y="3488469"/>
            <a:ext cx="167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Bag valve mask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939" y="1926123"/>
            <a:ext cx="2957602" cy="2163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4540"/>
            <a:ext cx="2552382" cy="2175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9462" y="3051226"/>
            <a:ext cx="1165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monitor: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cardiac,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BP, O2 sat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939" y="4213421"/>
            <a:ext cx="2957602" cy="2586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6274" y="4973004"/>
            <a:ext cx="905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source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of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oxygen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055" y="1926123"/>
            <a:ext cx="2681304" cy="21637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63858" y="2136924"/>
            <a:ext cx="1195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intubation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stylet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19024" y="3512891"/>
            <a:ext cx="64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BVM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213421"/>
            <a:ext cx="2552382" cy="26062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9462" y="4296769"/>
            <a:ext cx="9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ET tube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2459" y="4251757"/>
            <a:ext cx="2561541" cy="25481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38918" y="6349717"/>
            <a:ext cx="156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Suction set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03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Preparation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3350" y="1821454"/>
            <a:ext cx="87439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Ensure patent IV access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Gather essential equipment: BVM, ET tube,</a:t>
            </a:r>
          </a:p>
          <a:p>
            <a:r>
              <a:rPr lang="en-US" sz="3200" dirty="0"/>
              <a:t>    </a:t>
            </a:r>
            <a:r>
              <a:rPr lang="en-US" sz="3200" dirty="0" smtClean="0"/>
              <a:t>  laryngoscope</a:t>
            </a:r>
            <a:r>
              <a:rPr lang="en-US" sz="3200" dirty="0"/>
              <a:t>, stylet, suction, oxygen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Ensure appropriate personnel: </a:t>
            </a:r>
            <a:r>
              <a:rPr lang="en-US" sz="3200" b="1" dirty="0"/>
              <a:t>ED MD</a:t>
            </a:r>
          </a:p>
          <a:p>
            <a:r>
              <a:rPr lang="en-US" sz="3200" dirty="0"/>
              <a:t>    </a:t>
            </a:r>
            <a:r>
              <a:rPr lang="en-US" sz="3200" dirty="0" smtClean="0"/>
              <a:t>  is </a:t>
            </a:r>
            <a:r>
              <a:rPr lang="en-US" sz="3200" dirty="0"/>
              <a:t>present, RN(s), Respiratory Therapist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Ensure patient is on continuous monitor: </a:t>
            </a:r>
          </a:p>
          <a:p>
            <a:r>
              <a:rPr lang="en-US" sz="3200" dirty="0"/>
              <a:t>     </a:t>
            </a:r>
            <a:r>
              <a:rPr lang="en-US" sz="3200" dirty="0" smtClean="0"/>
              <a:t>ECG</a:t>
            </a:r>
            <a:r>
              <a:rPr lang="en-US" sz="3200" dirty="0"/>
              <a:t>, O2 saturation, recent BP obtained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Ensure patient </a:t>
            </a:r>
            <a:r>
              <a:rPr lang="en-US" sz="3200" dirty="0" smtClean="0"/>
              <a:t>is supine/semi fowlers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356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Pre-Oxygenate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RSI,  June 2015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135" y="3468107"/>
            <a:ext cx="5396328" cy="289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6250" y="1962835"/>
            <a:ext cx="7639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Pre-oxygenate with 100% oxygen using</a:t>
            </a:r>
          </a:p>
          <a:p>
            <a:r>
              <a:rPr lang="en-US" sz="3200" dirty="0"/>
              <a:t>NRB or </a:t>
            </a:r>
            <a:r>
              <a:rPr lang="en-US" sz="3200" dirty="0" smtClean="0"/>
              <a:t>BVM. </a:t>
            </a:r>
            <a:r>
              <a:rPr lang="en-US" sz="3200" dirty="0"/>
              <a:t>C</a:t>
            </a:r>
            <a:r>
              <a:rPr lang="en-US" sz="3200" dirty="0" smtClean="0"/>
              <a:t>onsider using mask AND N.C.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74270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Custom 1">
      <a:dk1>
        <a:srgbClr val="494949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4A4FC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421</TotalTime>
  <Words>1680</Words>
  <Application>Microsoft Office PowerPoint</Application>
  <PresentationFormat>On-screen Show (4:3)</PresentationFormat>
  <Paragraphs>323</Paragraphs>
  <Slides>37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Apothecary</vt:lpstr>
      <vt:lpstr>Rapid Sequence Intubation</vt:lpstr>
      <vt:lpstr>Rapid Sequence Intubation (RSI)</vt:lpstr>
      <vt:lpstr>PowerPoint Presentation</vt:lpstr>
      <vt:lpstr>Indications for RSI</vt:lpstr>
      <vt:lpstr>Factors Making Intubation Difficult</vt:lpstr>
      <vt:lpstr>PowerPoint Presentation</vt:lpstr>
      <vt:lpstr>Required Equipment</vt:lpstr>
      <vt:lpstr>Preparation</vt:lpstr>
      <vt:lpstr>Pre-Oxygenate</vt:lpstr>
      <vt:lpstr>Pre-Medicate</vt:lpstr>
      <vt:lpstr>Pre-treatment: Medications</vt:lpstr>
      <vt:lpstr>Pre-Treatment</vt:lpstr>
      <vt:lpstr>PowerPoint Presentation</vt:lpstr>
      <vt:lpstr>Induction agents</vt:lpstr>
      <vt:lpstr>RSI – Sedatives/Analgesics</vt:lpstr>
      <vt:lpstr>Ketamine</vt:lpstr>
      <vt:lpstr>Ketamine</vt:lpstr>
      <vt:lpstr>Propofol</vt:lpstr>
      <vt:lpstr>Propofol</vt:lpstr>
      <vt:lpstr>Midazolam</vt:lpstr>
      <vt:lpstr>Fentanyl</vt:lpstr>
      <vt:lpstr>Fentanyl</vt:lpstr>
      <vt:lpstr>Pre-treatment</vt:lpstr>
      <vt:lpstr>PowerPoint Presentation</vt:lpstr>
      <vt:lpstr>Neuromuscular Blockade</vt:lpstr>
      <vt:lpstr>Succinylcholine (Sux)</vt:lpstr>
      <vt:lpstr>Succinylcholine (Sux)</vt:lpstr>
      <vt:lpstr>Rocuronium</vt:lpstr>
      <vt:lpstr>Rocuronium</vt:lpstr>
      <vt:lpstr>  Cisatracurium </vt:lpstr>
      <vt:lpstr>Cisatracurium</vt:lpstr>
      <vt:lpstr>Intubation</vt:lpstr>
      <vt:lpstr>Post RSI Care</vt:lpstr>
      <vt:lpstr>End-tidal CO2</vt:lpstr>
      <vt:lpstr>End-tidal co2</vt:lpstr>
      <vt:lpstr>Required equipment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Sequence Intubation</dc:title>
  <dc:creator>Lucy Vermeulen</dc:creator>
  <cp:lastModifiedBy>Lucia Vermeulen</cp:lastModifiedBy>
  <cp:revision>44</cp:revision>
  <dcterms:created xsi:type="dcterms:W3CDTF">2013-03-23T13:05:58Z</dcterms:created>
  <dcterms:modified xsi:type="dcterms:W3CDTF">2015-04-28T18:40:28Z</dcterms:modified>
</cp:coreProperties>
</file>