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79" r:id="rId3"/>
    <p:sldId id="280" r:id="rId4"/>
    <p:sldId id="281" r:id="rId5"/>
    <p:sldId id="285" r:id="rId6"/>
    <p:sldId id="283" r:id="rId7"/>
    <p:sldId id="275" r:id="rId8"/>
    <p:sldId id="276" r:id="rId9"/>
    <p:sldId id="277" r:id="rId10"/>
    <p:sldId id="278" r:id="rId11"/>
    <p:sldId id="257" r:id="rId12"/>
    <p:sldId id="259" r:id="rId13"/>
    <p:sldId id="261" r:id="rId14"/>
    <p:sldId id="266" r:id="rId15"/>
    <p:sldId id="267" r:id="rId16"/>
    <p:sldId id="262" r:id="rId17"/>
    <p:sldId id="263" r:id="rId18"/>
    <p:sldId id="265" r:id="rId19"/>
    <p:sldId id="270" r:id="rId20"/>
    <p:sldId id="274" r:id="rId21"/>
    <p:sldId id="258" r:id="rId22"/>
    <p:sldId id="260" r:id="rId23"/>
    <p:sldId id="264" r:id="rId24"/>
    <p:sldId id="269" r:id="rId25"/>
    <p:sldId id="271" r:id="rId26"/>
    <p:sldId id="272"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sorterViewPr>
    <p:cViewPr>
      <p:scale>
        <a:sx n="100" d="100"/>
        <a:sy n="100" d="100"/>
      </p:scale>
      <p:origin x="0" y="18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B6F8D-A297-4E64-98E5-0DA923EC8E79}" type="datetimeFigureOut">
              <a:rPr lang="en-US" smtClean="0"/>
              <a:t>2015/05/07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D83A56-B642-45B9-84B2-D91EFEC13D40}" type="slidenum">
              <a:rPr lang="en-US" smtClean="0"/>
              <a:t>‹#›</a:t>
            </a:fld>
            <a:endParaRPr lang="en-US"/>
          </a:p>
        </p:txBody>
      </p:sp>
    </p:spTree>
    <p:extLst>
      <p:ext uri="{BB962C8B-B14F-4D97-AF65-F5344CB8AC3E}">
        <p14:creationId xmlns:p14="http://schemas.microsoft.com/office/powerpoint/2010/main" val="303939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beta 2 on blood vessels – stimulation causes vasodilation</a:t>
            </a:r>
            <a:endParaRPr lang="en-US" dirty="0"/>
          </a:p>
        </p:txBody>
      </p:sp>
      <p:sp>
        <p:nvSpPr>
          <p:cNvPr id="4" name="Slide Number Placeholder 3"/>
          <p:cNvSpPr>
            <a:spLocks noGrp="1"/>
          </p:cNvSpPr>
          <p:nvPr>
            <p:ph type="sldNum" sz="quarter" idx="10"/>
          </p:nvPr>
        </p:nvSpPr>
        <p:spPr/>
        <p:txBody>
          <a:bodyPr/>
          <a:lstStyle/>
          <a:p>
            <a:fld id="{02D83A56-B642-45B9-84B2-D91EFEC13D40}" type="slidenum">
              <a:rPr lang="en-US" smtClean="0"/>
              <a:t>4</a:t>
            </a:fld>
            <a:endParaRPr lang="en-US"/>
          </a:p>
        </p:txBody>
      </p:sp>
    </p:spTree>
    <p:extLst>
      <p:ext uri="{BB962C8B-B14F-4D97-AF65-F5344CB8AC3E}">
        <p14:creationId xmlns:p14="http://schemas.microsoft.com/office/powerpoint/2010/main" val="1996683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Splanchnic=visceral</a:t>
            </a:r>
            <a:endParaRPr lang="en-US" dirty="0"/>
          </a:p>
        </p:txBody>
      </p:sp>
      <p:sp>
        <p:nvSpPr>
          <p:cNvPr id="4" name="Slide Number Placeholder 3"/>
          <p:cNvSpPr>
            <a:spLocks noGrp="1"/>
          </p:cNvSpPr>
          <p:nvPr>
            <p:ph type="sldNum" sz="quarter" idx="10"/>
          </p:nvPr>
        </p:nvSpPr>
        <p:spPr/>
        <p:txBody>
          <a:bodyPr/>
          <a:lstStyle/>
          <a:p>
            <a:fld id="{02D83A56-B642-45B9-84B2-D91EFEC13D40}" type="slidenum">
              <a:rPr lang="en-US" smtClean="0"/>
              <a:t>5</a:t>
            </a:fld>
            <a:endParaRPr lang="en-US"/>
          </a:p>
        </p:txBody>
      </p:sp>
    </p:spTree>
    <p:extLst>
      <p:ext uri="{BB962C8B-B14F-4D97-AF65-F5344CB8AC3E}">
        <p14:creationId xmlns:p14="http://schemas.microsoft.com/office/powerpoint/2010/main" val="4210355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4259478-3C0B-4391-ADDA-484B55A7FF3F}" type="datetime1">
              <a:rPr lang="en-US" smtClean="0"/>
              <a:t>2015/05/07</a:t>
            </a:fld>
            <a:endParaRPr lang="en-US"/>
          </a:p>
        </p:txBody>
      </p:sp>
      <p:sp>
        <p:nvSpPr>
          <p:cNvPr id="8" name="Slide Number Placeholder 7"/>
          <p:cNvSpPr>
            <a:spLocks noGrp="1"/>
          </p:cNvSpPr>
          <p:nvPr>
            <p:ph type="sldNum" sz="quarter" idx="11"/>
          </p:nvPr>
        </p:nvSpPr>
        <p:spPr/>
        <p:txBody>
          <a:bodyPr/>
          <a:lstStyle/>
          <a:p>
            <a:fld id="{E88AA007-10A9-4829-95F1-91DEA65DD0C9}" type="slidenum">
              <a:rPr lang="en-US" smtClean="0"/>
              <a:t>‹#›</a:t>
            </a:fld>
            <a:endParaRPr lang="en-US"/>
          </a:p>
        </p:txBody>
      </p:sp>
      <p:sp>
        <p:nvSpPr>
          <p:cNvPr id="9" name="Footer Placeholder 8"/>
          <p:cNvSpPr>
            <a:spLocks noGrp="1"/>
          </p:cNvSpPr>
          <p:nvPr>
            <p:ph type="ftr" sz="quarter" idx="12"/>
          </p:nvPr>
        </p:nvSpPr>
        <p:spPr/>
        <p:txBody>
          <a:bodyPr/>
          <a:lstStyle/>
          <a:p>
            <a:r>
              <a:rPr lang="en-US" smtClean="0"/>
              <a:t>City Wide ED Orientation – Jan., 2015</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7278F-5CD4-4712-90F0-D98C429EF8C4}" type="datetime1">
              <a:rPr lang="en-US" smtClean="0"/>
              <a:t>2015/05/07</a:t>
            </a:fld>
            <a:endParaRPr lang="en-US"/>
          </a:p>
        </p:txBody>
      </p:sp>
      <p:sp>
        <p:nvSpPr>
          <p:cNvPr id="5" name="Footer Placeholder 4"/>
          <p:cNvSpPr>
            <a:spLocks noGrp="1"/>
          </p:cNvSpPr>
          <p:nvPr>
            <p:ph type="ftr" sz="quarter" idx="11"/>
          </p:nvPr>
        </p:nvSpPr>
        <p:spPr/>
        <p:txBody>
          <a:bodyPr/>
          <a:lstStyle/>
          <a:p>
            <a:r>
              <a:rPr lang="en-US" smtClean="0"/>
              <a:t>City Wide ED Orientation – Jan., 2015</a:t>
            </a:r>
            <a:endParaRPr lang="en-US"/>
          </a:p>
        </p:txBody>
      </p:sp>
      <p:sp>
        <p:nvSpPr>
          <p:cNvPr id="6" name="Slide Number Placeholder 5"/>
          <p:cNvSpPr>
            <a:spLocks noGrp="1"/>
          </p:cNvSpPr>
          <p:nvPr>
            <p:ph type="sldNum" sz="quarter" idx="12"/>
          </p:nvPr>
        </p:nvSpPr>
        <p:spPr/>
        <p:txBody>
          <a:bodyPr/>
          <a:lstStyle/>
          <a:p>
            <a:fld id="{E88AA007-10A9-4829-95F1-91DEA65DD0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0F30B-7D0F-4E18-AB69-CCAC517782CE}" type="datetime1">
              <a:rPr lang="en-US" smtClean="0"/>
              <a:t>2015/05/07</a:t>
            </a:fld>
            <a:endParaRPr lang="en-US"/>
          </a:p>
        </p:txBody>
      </p:sp>
      <p:sp>
        <p:nvSpPr>
          <p:cNvPr id="5" name="Footer Placeholder 4"/>
          <p:cNvSpPr>
            <a:spLocks noGrp="1"/>
          </p:cNvSpPr>
          <p:nvPr>
            <p:ph type="ftr" sz="quarter" idx="11"/>
          </p:nvPr>
        </p:nvSpPr>
        <p:spPr/>
        <p:txBody>
          <a:bodyPr/>
          <a:lstStyle/>
          <a:p>
            <a:r>
              <a:rPr lang="en-US" smtClean="0"/>
              <a:t>City Wide ED Orientation – Jan., 2015</a:t>
            </a:r>
            <a:endParaRPr lang="en-US"/>
          </a:p>
        </p:txBody>
      </p:sp>
      <p:sp>
        <p:nvSpPr>
          <p:cNvPr id="6" name="Slide Number Placeholder 5"/>
          <p:cNvSpPr>
            <a:spLocks noGrp="1"/>
          </p:cNvSpPr>
          <p:nvPr>
            <p:ph type="sldNum" sz="quarter" idx="12"/>
          </p:nvPr>
        </p:nvSpPr>
        <p:spPr/>
        <p:txBody>
          <a:bodyPr/>
          <a:lstStyle/>
          <a:p>
            <a:fld id="{E88AA007-10A9-4829-95F1-91DEA65DD0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03F7CE85-6BB6-4114-B5C2-0FC3F587721A}" type="datetime1">
              <a:rPr lang="en-US" smtClean="0"/>
              <a:t>2015/05/07</a:t>
            </a:fld>
            <a:endParaRPr lang="en-US"/>
          </a:p>
        </p:txBody>
      </p:sp>
      <p:sp>
        <p:nvSpPr>
          <p:cNvPr id="5" name="Footer Placeholder 4"/>
          <p:cNvSpPr>
            <a:spLocks noGrp="1"/>
          </p:cNvSpPr>
          <p:nvPr>
            <p:ph type="ftr" sz="quarter" idx="11"/>
          </p:nvPr>
        </p:nvSpPr>
        <p:spPr/>
        <p:txBody>
          <a:bodyPr/>
          <a:lstStyle/>
          <a:p>
            <a:r>
              <a:rPr lang="en-US" smtClean="0"/>
              <a:t>City Wide ED Orientation – Jan., 2015</a:t>
            </a:r>
            <a:endParaRPr lang="en-US"/>
          </a:p>
        </p:txBody>
      </p:sp>
      <p:sp>
        <p:nvSpPr>
          <p:cNvPr id="6" name="Slide Number Placeholder 5"/>
          <p:cNvSpPr>
            <a:spLocks noGrp="1"/>
          </p:cNvSpPr>
          <p:nvPr>
            <p:ph type="sldNum" sz="quarter" idx="12"/>
          </p:nvPr>
        </p:nvSpPr>
        <p:spPr/>
        <p:txBody>
          <a:bodyPr/>
          <a:lstStyle/>
          <a:p>
            <a:fld id="{E88AA007-10A9-4829-95F1-91DEA65DD0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41DE5-79DB-480F-8521-1F5E12D2E4BD}" type="datetime1">
              <a:rPr lang="en-US" smtClean="0"/>
              <a:t>2015/05/07</a:t>
            </a:fld>
            <a:endParaRPr lang="en-US"/>
          </a:p>
        </p:txBody>
      </p:sp>
      <p:sp>
        <p:nvSpPr>
          <p:cNvPr id="5" name="Footer Placeholder 4"/>
          <p:cNvSpPr>
            <a:spLocks noGrp="1"/>
          </p:cNvSpPr>
          <p:nvPr>
            <p:ph type="ftr" sz="quarter" idx="11"/>
          </p:nvPr>
        </p:nvSpPr>
        <p:spPr/>
        <p:txBody>
          <a:bodyPr/>
          <a:lstStyle/>
          <a:p>
            <a:r>
              <a:rPr lang="en-US" smtClean="0"/>
              <a:t>City Wide ED Orientation – Jan., 2015</a:t>
            </a:r>
            <a:endParaRPr lang="en-US"/>
          </a:p>
        </p:txBody>
      </p:sp>
      <p:sp>
        <p:nvSpPr>
          <p:cNvPr id="6" name="Slide Number Placeholder 5"/>
          <p:cNvSpPr>
            <a:spLocks noGrp="1"/>
          </p:cNvSpPr>
          <p:nvPr>
            <p:ph type="sldNum" sz="quarter" idx="12"/>
          </p:nvPr>
        </p:nvSpPr>
        <p:spPr/>
        <p:txBody>
          <a:bodyPr/>
          <a:lstStyle/>
          <a:p>
            <a:fld id="{E88AA007-10A9-4829-95F1-91DEA65DD0C9}"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485C85D7-6DD2-4EC0-B1C9-044BF5CF0DC5}" type="datetime1">
              <a:rPr lang="en-US" smtClean="0"/>
              <a:t>2015/05/07</a:t>
            </a:fld>
            <a:endParaRPr lang="en-US"/>
          </a:p>
        </p:txBody>
      </p:sp>
      <p:sp>
        <p:nvSpPr>
          <p:cNvPr id="6" name="Footer Placeholder 5"/>
          <p:cNvSpPr>
            <a:spLocks noGrp="1"/>
          </p:cNvSpPr>
          <p:nvPr>
            <p:ph type="ftr" sz="quarter" idx="11"/>
          </p:nvPr>
        </p:nvSpPr>
        <p:spPr/>
        <p:txBody>
          <a:bodyPr/>
          <a:lstStyle/>
          <a:p>
            <a:r>
              <a:rPr lang="en-US" smtClean="0"/>
              <a:t>City Wide ED Orientation – Jan., 2015</a:t>
            </a:r>
            <a:endParaRPr lang="en-US"/>
          </a:p>
        </p:txBody>
      </p:sp>
      <p:sp>
        <p:nvSpPr>
          <p:cNvPr id="7" name="Slide Number Placeholder 6"/>
          <p:cNvSpPr>
            <a:spLocks noGrp="1"/>
          </p:cNvSpPr>
          <p:nvPr>
            <p:ph type="sldNum" sz="quarter" idx="12"/>
          </p:nvPr>
        </p:nvSpPr>
        <p:spPr/>
        <p:txBody>
          <a:bodyPr/>
          <a:lstStyle/>
          <a:p>
            <a:fld id="{E88AA007-10A9-4829-95F1-91DEA65DD0C9}"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382C0BE-52F1-4820-B148-0367A699670D}" type="datetime1">
              <a:rPr lang="en-US" smtClean="0"/>
              <a:t>2015/05/07</a:t>
            </a:fld>
            <a:endParaRPr lang="en-US"/>
          </a:p>
        </p:txBody>
      </p:sp>
      <p:sp>
        <p:nvSpPr>
          <p:cNvPr id="8" name="Footer Placeholder 7"/>
          <p:cNvSpPr>
            <a:spLocks noGrp="1"/>
          </p:cNvSpPr>
          <p:nvPr>
            <p:ph type="ftr" sz="quarter" idx="11"/>
          </p:nvPr>
        </p:nvSpPr>
        <p:spPr/>
        <p:txBody>
          <a:bodyPr/>
          <a:lstStyle/>
          <a:p>
            <a:r>
              <a:rPr lang="en-US" smtClean="0"/>
              <a:t>City Wide ED Orientation – Jan., 2015</a:t>
            </a:r>
            <a:endParaRPr lang="en-US"/>
          </a:p>
        </p:txBody>
      </p:sp>
      <p:sp>
        <p:nvSpPr>
          <p:cNvPr id="9" name="Slide Number Placeholder 8"/>
          <p:cNvSpPr>
            <a:spLocks noGrp="1"/>
          </p:cNvSpPr>
          <p:nvPr>
            <p:ph type="sldNum" sz="quarter" idx="12"/>
          </p:nvPr>
        </p:nvSpPr>
        <p:spPr/>
        <p:txBody>
          <a:bodyPr/>
          <a:lstStyle/>
          <a:p>
            <a:fld id="{E88AA007-10A9-4829-95F1-91DEA65DD0C9}"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1DF637-156E-4B3D-8275-FEB2E8913A88}" type="datetime1">
              <a:rPr lang="en-US" smtClean="0"/>
              <a:t>2015/05/07</a:t>
            </a:fld>
            <a:endParaRPr lang="en-US"/>
          </a:p>
        </p:txBody>
      </p:sp>
      <p:sp>
        <p:nvSpPr>
          <p:cNvPr id="4" name="Footer Placeholder 3"/>
          <p:cNvSpPr>
            <a:spLocks noGrp="1"/>
          </p:cNvSpPr>
          <p:nvPr>
            <p:ph type="ftr" sz="quarter" idx="11"/>
          </p:nvPr>
        </p:nvSpPr>
        <p:spPr/>
        <p:txBody>
          <a:bodyPr/>
          <a:lstStyle/>
          <a:p>
            <a:r>
              <a:rPr lang="en-US" smtClean="0"/>
              <a:t>City Wide ED Orientation – Jan., 2015</a:t>
            </a:r>
            <a:endParaRPr lang="en-US"/>
          </a:p>
        </p:txBody>
      </p:sp>
      <p:sp>
        <p:nvSpPr>
          <p:cNvPr id="5" name="Slide Number Placeholder 4"/>
          <p:cNvSpPr>
            <a:spLocks noGrp="1"/>
          </p:cNvSpPr>
          <p:nvPr>
            <p:ph type="sldNum" sz="quarter" idx="12"/>
          </p:nvPr>
        </p:nvSpPr>
        <p:spPr/>
        <p:txBody>
          <a:bodyPr/>
          <a:lstStyle/>
          <a:p>
            <a:fld id="{E88AA007-10A9-4829-95F1-91DEA65DD0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A3635-ED57-4EBF-A9F0-0DF407D92A77}" type="datetime1">
              <a:rPr lang="en-US" smtClean="0"/>
              <a:t>2015/05/07</a:t>
            </a:fld>
            <a:endParaRPr lang="en-US"/>
          </a:p>
        </p:txBody>
      </p:sp>
      <p:sp>
        <p:nvSpPr>
          <p:cNvPr id="3" name="Footer Placeholder 2"/>
          <p:cNvSpPr>
            <a:spLocks noGrp="1"/>
          </p:cNvSpPr>
          <p:nvPr>
            <p:ph type="ftr" sz="quarter" idx="11"/>
          </p:nvPr>
        </p:nvSpPr>
        <p:spPr/>
        <p:txBody>
          <a:bodyPr/>
          <a:lstStyle/>
          <a:p>
            <a:r>
              <a:rPr lang="en-US" smtClean="0"/>
              <a:t>City Wide ED Orientation – Jan., 2015</a:t>
            </a:r>
            <a:endParaRPr lang="en-US"/>
          </a:p>
        </p:txBody>
      </p:sp>
      <p:sp>
        <p:nvSpPr>
          <p:cNvPr id="4" name="Slide Number Placeholder 3"/>
          <p:cNvSpPr>
            <a:spLocks noGrp="1"/>
          </p:cNvSpPr>
          <p:nvPr>
            <p:ph type="sldNum" sz="quarter" idx="12"/>
          </p:nvPr>
        </p:nvSpPr>
        <p:spPr/>
        <p:txBody>
          <a:bodyPr/>
          <a:lstStyle/>
          <a:p>
            <a:fld id="{E88AA007-10A9-4829-95F1-91DEA65DD0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B5827-5FC7-4B5F-BB64-8E8577404FD0}" type="datetime1">
              <a:rPr lang="en-US" smtClean="0"/>
              <a:t>2015/05/07</a:t>
            </a:fld>
            <a:endParaRPr lang="en-US"/>
          </a:p>
        </p:txBody>
      </p:sp>
      <p:sp>
        <p:nvSpPr>
          <p:cNvPr id="6" name="Footer Placeholder 5"/>
          <p:cNvSpPr>
            <a:spLocks noGrp="1"/>
          </p:cNvSpPr>
          <p:nvPr>
            <p:ph type="ftr" sz="quarter" idx="11"/>
          </p:nvPr>
        </p:nvSpPr>
        <p:spPr/>
        <p:txBody>
          <a:bodyPr/>
          <a:lstStyle/>
          <a:p>
            <a:r>
              <a:rPr lang="en-US" smtClean="0"/>
              <a:t>City Wide ED Orientation – Jan., 2015</a:t>
            </a:r>
            <a:endParaRPr lang="en-US"/>
          </a:p>
        </p:txBody>
      </p:sp>
      <p:sp>
        <p:nvSpPr>
          <p:cNvPr id="7" name="Slide Number Placeholder 6"/>
          <p:cNvSpPr>
            <a:spLocks noGrp="1"/>
          </p:cNvSpPr>
          <p:nvPr>
            <p:ph type="sldNum" sz="quarter" idx="12"/>
          </p:nvPr>
        </p:nvSpPr>
        <p:spPr/>
        <p:txBody>
          <a:bodyPr/>
          <a:lstStyle/>
          <a:p>
            <a:fld id="{E88AA007-10A9-4829-95F1-91DEA65DD0C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8D794-6B99-48A0-9D2F-AA9DF9ED47A3}" type="datetime1">
              <a:rPr lang="en-US" smtClean="0"/>
              <a:t>2015/05/07</a:t>
            </a:fld>
            <a:endParaRPr lang="en-US"/>
          </a:p>
        </p:txBody>
      </p:sp>
      <p:sp>
        <p:nvSpPr>
          <p:cNvPr id="6" name="Footer Placeholder 5"/>
          <p:cNvSpPr>
            <a:spLocks noGrp="1"/>
          </p:cNvSpPr>
          <p:nvPr>
            <p:ph type="ftr" sz="quarter" idx="11"/>
          </p:nvPr>
        </p:nvSpPr>
        <p:spPr/>
        <p:txBody>
          <a:bodyPr/>
          <a:lstStyle/>
          <a:p>
            <a:r>
              <a:rPr lang="en-US" smtClean="0"/>
              <a:t>City Wide ED Orientation – Jan., 2015</a:t>
            </a:r>
            <a:endParaRPr lang="en-US"/>
          </a:p>
        </p:txBody>
      </p:sp>
      <p:sp>
        <p:nvSpPr>
          <p:cNvPr id="7" name="Slide Number Placeholder 6"/>
          <p:cNvSpPr>
            <a:spLocks noGrp="1"/>
          </p:cNvSpPr>
          <p:nvPr>
            <p:ph type="sldNum" sz="quarter" idx="12"/>
          </p:nvPr>
        </p:nvSpPr>
        <p:spPr/>
        <p:txBody>
          <a:bodyPr/>
          <a:lstStyle/>
          <a:p>
            <a:fld id="{E88AA007-10A9-4829-95F1-91DEA65DD0C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8F680E83-57B6-4EFC-BFA6-4CCC73AD385C}" type="datetime1">
              <a:rPr lang="en-US" smtClean="0"/>
              <a:t>2015/05/07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City Wide ED Orientation – Jan., 2015</a:t>
            </a:r>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88AA007-10A9-4829-95F1-91DEA65DD0C9}"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upload.wikimedia.org/wikipedia/commons/2/28/Epinephrine_1-1000_(1).JPG" TargetMode="Externa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google.ca/url?url=http://forums.studentdoctor.net/threads/atracurium-instead-of-mmr-vaccine.1099768/&amp;rct=j&amp;frm=1&amp;q=&amp;esrc=s&amp;sa=U&amp;ei=uospVNW2F9GuyASHwoH4DA&amp;ved=0CBkQ9QEwAg&amp;usg=AFQjCNEYuYYHYCLuCzzxup2nMB1nqhiMJA"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google.ca/url?url=http://forums.studentdoctor.net/threads/atracurium-instead-of-mmr-vaccine.1099768/&amp;rct=j&amp;frm=1&amp;q=&amp;esrc=s&amp;sa=U&amp;ei=uospVNW2F9GuyASHwoH4DA&amp;ved=0CBkQ9QEwAg&amp;usg=AFQjCNEYuYYHYCLuCzzxup2nMB1nqhiMJA"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mp"/><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cdn.lifeinthefastlane.com/wp-content/uploads/2011/11/TDP1.jpg"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tore.mcguff.com/Images/Images550/003448%20Sodium%20Bicarbonate,%208.4%20Percent,%2050mEq,%2018G%20x%201.5%20inch,%2050mL%20Syringe,%20Each%20McGuffMedical.com.jpg"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www.google.ca/url?url=http://ppcdrugs.com/en/products/alphabetical/amiodarone-hydrochloride-3ml/&amp;rct=j&amp;frm=1&amp;q=&amp;esrc=s&amp;sa=U&amp;ei=JZMpVIvYBtKtyATGj4C4Cg&amp;ved=0CBsQ9QEwAw&amp;usg=AFQjCNEHv5KxxEdUiccDQfbN_gmCSzfZYg"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Resuscitation Drugs</a:t>
            </a:r>
            <a:endParaRPr lang="en-US" dirty="0"/>
          </a:p>
        </p:txBody>
      </p:sp>
      <p:sp>
        <p:nvSpPr>
          <p:cNvPr id="3" name="Subtitle 2"/>
          <p:cNvSpPr>
            <a:spLocks noGrp="1"/>
          </p:cNvSpPr>
          <p:nvPr>
            <p:ph type="subTitle" idx="1"/>
          </p:nvPr>
        </p:nvSpPr>
        <p:spPr/>
        <p:txBody>
          <a:bodyPr>
            <a:normAutofit/>
          </a:bodyPr>
          <a:lstStyle/>
          <a:p>
            <a:r>
              <a:rPr lang="en-US" sz="1000" dirty="0" smtClean="0"/>
              <a:t>City Wide ED Orientation – Jan., 2015</a:t>
            </a:r>
            <a:endParaRPr lang="en-US" sz="1000" dirty="0"/>
          </a:p>
        </p:txBody>
      </p:sp>
      <p:sp>
        <p:nvSpPr>
          <p:cNvPr id="4" name="Footer Placeholder 3"/>
          <p:cNvSpPr>
            <a:spLocks noGrp="1"/>
          </p:cNvSpPr>
          <p:nvPr>
            <p:ph type="ftr" sz="quarter" idx="12"/>
          </p:nvPr>
        </p:nvSpPr>
        <p:spPr>
          <a:xfrm>
            <a:off x="659165" y="6356350"/>
            <a:ext cx="3379435" cy="365125"/>
          </a:xfrm>
        </p:spPr>
        <p:txBody>
          <a:bodyPr/>
          <a:lstStyle/>
          <a:p>
            <a:r>
              <a:rPr lang="en-US" dirty="0" smtClean="0"/>
              <a:t>City Wide ED Orientation – Jan., 2015</a:t>
            </a:r>
            <a:endParaRPr lang="en-US" dirty="0"/>
          </a:p>
        </p:txBody>
      </p:sp>
      <p:pic>
        <p:nvPicPr>
          <p:cNvPr id="5122" name="Picture 2" descr="Drugs for Bradycardia and Hypotension - Nursing Mnemon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97444">
            <a:off x="6019800" y="533400"/>
            <a:ext cx="256540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nti Hypertensive Drugs - Nursing Mnemon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95193">
            <a:off x="6051021" y="4264572"/>
            <a:ext cx="2680526" cy="201039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alcium antagonists - Nursing Mnemonic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61711">
            <a:off x="381000" y="3921595"/>
            <a:ext cx="2438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Emergency drugs - Nursing Mnemon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239495">
            <a:off x="370315" y="723900"/>
            <a:ext cx="2057400" cy="1543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35695" y="5532521"/>
            <a:ext cx="1455848" cy="369332"/>
          </a:xfrm>
          <a:prstGeom prst="rect">
            <a:avLst/>
          </a:prstGeom>
          <a:noFill/>
        </p:spPr>
        <p:txBody>
          <a:bodyPr wrap="none" rtlCol="0">
            <a:spAutoFit/>
          </a:bodyPr>
          <a:lstStyle/>
          <a:p>
            <a:r>
              <a:rPr lang="en-US" dirty="0" smtClean="0"/>
              <a:t>Adult Doses</a:t>
            </a:r>
            <a:endParaRPr lang="en-US" dirty="0"/>
          </a:p>
        </p:txBody>
      </p:sp>
    </p:spTree>
    <p:extLst>
      <p:ext uri="{BB962C8B-B14F-4D97-AF65-F5344CB8AC3E}">
        <p14:creationId xmlns:p14="http://schemas.microsoft.com/office/powerpoint/2010/main" val="21101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Epinephrine</a:t>
            </a:r>
            <a:endParaRPr lang="en-US" dirty="0"/>
          </a:p>
        </p:txBody>
      </p:sp>
      <p:sp>
        <p:nvSpPr>
          <p:cNvPr id="3" name="Footer Placeholder 2"/>
          <p:cNvSpPr>
            <a:spLocks noGrp="1"/>
          </p:cNvSpPr>
          <p:nvPr>
            <p:ph type="ftr" sz="quarter" idx="11"/>
          </p:nvPr>
        </p:nvSpPr>
        <p:spPr/>
        <p:txBody>
          <a:bodyPr/>
          <a:lstStyle/>
          <a:p>
            <a:r>
              <a:rPr lang="en-US" smtClean="0"/>
              <a:t>City Wide ED Orientation – Jan., 2015</a:t>
            </a:r>
            <a:endParaRPr lang="en-US"/>
          </a:p>
        </p:txBody>
      </p:sp>
      <p:sp>
        <p:nvSpPr>
          <p:cNvPr id="4" name="TextBox 3"/>
          <p:cNvSpPr txBox="1"/>
          <p:nvPr/>
        </p:nvSpPr>
        <p:spPr>
          <a:xfrm>
            <a:off x="228600" y="1981200"/>
            <a:ext cx="8686800" cy="1815882"/>
          </a:xfrm>
          <a:prstGeom prst="rect">
            <a:avLst/>
          </a:prstGeom>
          <a:noFill/>
        </p:spPr>
        <p:txBody>
          <a:bodyPr wrap="square" rtlCol="0">
            <a:spAutoFit/>
          </a:bodyPr>
          <a:lstStyle/>
          <a:p>
            <a:r>
              <a:rPr lang="en-US" sz="2800" dirty="0" smtClean="0"/>
              <a:t>Acts on </a:t>
            </a:r>
            <a:r>
              <a:rPr lang="en-US" sz="2800" b="1" dirty="0" smtClean="0"/>
              <a:t>Alpha</a:t>
            </a:r>
            <a:r>
              <a:rPr lang="en-US" sz="2800" dirty="0" smtClean="0"/>
              <a:t>: vasoconstriction</a:t>
            </a:r>
          </a:p>
          <a:p>
            <a:r>
              <a:rPr lang="en-US" sz="2800" dirty="0" smtClean="0"/>
              <a:t>Acts on </a:t>
            </a:r>
            <a:r>
              <a:rPr lang="en-US" sz="2800" b="1" dirty="0" smtClean="0"/>
              <a:t>Beta 1</a:t>
            </a:r>
            <a:r>
              <a:rPr lang="en-US" sz="2800" dirty="0" smtClean="0"/>
              <a:t>: positive </a:t>
            </a:r>
            <a:r>
              <a:rPr lang="en-US" sz="2800" dirty="0" err="1" smtClean="0"/>
              <a:t>chronotrope</a:t>
            </a:r>
            <a:r>
              <a:rPr lang="en-US" sz="2800" dirty="0" smtClean="0"/>
              <a:t>, inotrope &amp;</a:t>
            </a:r>
          </a:p>
          <a:p>
            <a:r>
              <a:rPr lang="en-US" sz="2800" dirty="0"/>
              <a:t> </a:t>
            </a:r>
            <a:r>
              <a:rPr lang="en-US" sz="2800" dirty="0" smtClean="0"/>
              <a:t>                          </a:t>
            </a:r>
            <a:r>
              <a:rPr lang="en-US" sz="2800" dirty="0" err="1" smtClean="0"/>
              <a:t>dromotrope</a:t>
            </a:r>
            <a:endParaRPr lang="en-US" sz="2800" dirty="0" smtClean="0"/>
          </a:p>
          <a:p>
            <a:r>
              <a:rPr lang="en-US" sz="2800" dirty="0" smtClean="0"/>
              <a:t>Acts on </a:t>
            </a:r>
            <a:r>
              <a:rPr lang="en-US" sz="2800" b="1" dirty="0" smtClean="0"/>
              <a:t>Beta 2</a:t>
            </a:r>
            <a:r>
              <a:rPr lang="en-US" sz="2800" dirty="0" smtClean="0"/>
              <a:t>: Bronchial smooth muscle relaxation</a:t>
            </a:r>
            <a:endParaRPr lang="en-US" sz="2800" dirty="0"/>
          </a:p>
        </p:txBody>
      </p:sp>
    </p:spTree>
    <p:extLst>
      <p:ext uri="{BB962C8B-B14F-4D97-AF65-F5344CB8AC3E}">
        <p14:creationId xmlns:p14="http://schemas.microsoft.com/office/powerpoint/2010/main" val="248366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Epinephrine</a:t>
            </a:r>
            <a:endParaRPr lang="en-US" dirty="0"/>
          </a:p>
        </p:txBody>
      </p:sp>
      <p:sp>
        <p:nvSpPr>
          <p:cNvPr id="3" name="TextBox 2"/>
          <p:cNvSpPr txBox="1"/>
          <p:nvPr/>
        </p:nvSpPr>
        <p:spPr>
          <a:xfrm>
            <a:off x="180724" y="1676400"/>
            <a:ext cx="8824852" cy="3970318"/>
          </a:xfrm>
          <a:prstGeom prst="rect">
            <a:avLst/>
          </a:prstGeom>
          <a:noFill/>
        </p:spPr>
        <p:txBody>
          <a:bodyPr wrap="none" rtlCol="0">
            <a:spAutoFit/>
          </a:bodyPr>
          <a:lstStyle/>
          <a:p>
            <a:pPr marL="285750" indent="-285750">
              <a:buFont typeface="Wingdings" pitchFamily="2" charset="2"/>
              <a:buChar char="Ø"/>
            </a:pPr>
            <a:r>
              <a:rPr lang="en-US" sz="2800" dirty="0" smtClean="0"/>
              <a:t>Increases cardiac and cerebral perfusion pressure</a:t>
            </a:r>
          </a:p>
          <a:p>
            <a:r>
              <a:rPr lang="en-US" sz="2800" dirty="0"/>
              <a:t> </a:t>
            </a:r>
            <a:r>
              <a:rPr lang="en-US" sz="2800" dirty="0" smtClean="0"/>
              <a:t>     1 mg of 1:10,000 IV q3-5 min for arrests</a:t>
            </a:r>
          </a:p>
          <a:p>
            <a:pPr marL="285750" indent="-285750">
              <a:buFont typeface="Wingdings" pitchFamily="2" charset="2"/>
              <a:buChar char="Ø"/>
            </a:pPr>
            <a:r>
              <a:rPr lang="en-US" sz="2800" dirty="0" smtClean="0"/>
              <a:t>Positive inotropic, chronotropic, </a:t>
            </a:r>
            <a:r>
              <a:rPr lang="en-US" sz="2800" dirty="0" err="1" smtClean="0"/>
              <a:t>dromotropic</a:t>
            </a:r>
            <a:r>
              <a:rPr lang="en-US" sz="2800" dirty="0" smtClean="0"/>
              <a:t> effects</a:t>
            </a:r>
          </a:p>
          <a:p>
            <a:pPr marL="285750" indent="-285750">
              <a:buFont typeface="Wingdings" pitchFamily="2" charset="2"/>
              <a:buChar char="Ø"/>
            </a:pPr>
            <a:r>
              <a:rPr lang="en-US" sz="2800" dirty="0" smtClean="0"/>
              <a:t>Bronchial smooth muscle relaxation</a:t>
            </a:r>
          </a:p>
          <a:p>
            <a:pPr marL="285750" indent="-285750">
              <a:buFont typeface="Wingdings" pitchFamily="2" charset="2"/>
              <a:buChar char="Ø"/>
            </a:pPr>
            <a:r>
              <a:rPr lang="en-US" sz="2800" dirty="0" smtClean="0"/>
              <a:t>Infusion can be used for bradycardia as 2</a:t>
            </a:r>
            <a:r>
              <a:rPr lang="en-US" sz="2800" baseline="30000" dirty="0" smtClean="0"/>
              <a:t>nd</a:t>
            </a:r>
            <a:r>
              <a:rPr lang="en-US" sz="2800" dirty="0" smtClean="0"/>
              <a:t> line drug</a:t>
            </a:r>
          </a:p>
          <a:p>
            <a:pPr marL="285750" indent="-285750">
              <a:buFont typeface="Wingdings" pitchFamily="2" charset="2"/>
              <a:buChar char="Ø"/>
            </a:pPr>
            <a:r>
              <a:rPr lang="en-US" sz="2800" dirty="0" smtClean="0"/>
              <a:t>Blocks further histamine release </a:t>
            </a:r>
          </a:p>
          <a:p>
            <a:r>
              <a:rPr lang="en-US" sz="2800" dirty="0"/>
              <a:t> </a:t>
            </a:r>
            <a:r>
              <a:rPr lang="en-US" sz="2800" dirty="0" smtClean="0"/>
              <a:t>  (1:1000 solution given </a:t>
            </a:r>
            <a:r>
              <a:rPr lang="en-US" sz="2800" b="1" dirty="0" smtClean="0"/>
              <a:t>IM</a:t>
            </a:r>
            <a:r>
              <a:rPr lang="en-US" sz="2800" dirty="0" smtClean="0"/>
              <a:t>) – give for anaphylaxis</a:t>
            </a:r>
          </a:p>
          <a:p>
            <a:pPr marL="457200" indent="-457200">
              <a:buFont typeface="Wingdings" pitchFamily="2" charset="2"/>
              <a:buChar char="Ø"/>
            </a:pPr>
            <a:r>
              <a:rPr lang="en-US" sz="2800" dirty="0" smtClean="0"/>
              <a:t>Works on both alpha and beta receptors</a:t>
            </a:r>
          </a:p>
          <a:p>
            <a:endParaRPr lang="en-US" sz="2800" dirty="0"/>
          </a:p>
        </p:txBody>
      </p:sp>
      <p:sp>
        <p:nvSpPr>
          <p:cNvPr id="7" name="Footer Placeholder 6"/>
          <p:cNvSpPr>
            <a:spLocks noGrp="1"/>
          </p:cNvSpPr>
          <p:nvPr>
            <p:ph type="ftr" sz="quarter" idx="11"/>
          </p:nvPr>
        </p:nvSpPr>
        <p:spPr>
          <a:xfrm>
            <a:off x="3352800" y="6400800"/>
            <a:ext cx="2847975" cy="365125"/>
          </a:xfrm>
        </p:spPr>
        <p:txBody>
          <a:bodyPr/>
          <a:lstStyle/>
          <a:p>
            <a:r>
              <a:rPr lang="en-US" sz="1000" smtClean="0"/>
              <a:t>City Wide ED Orientation – Jan., 2015</a:t>
            </a:r>
            <a:endParaRPr lang="en-US" sz="1000" dirty="0"/>
          </a:p>
        </p:txBody>
      </p:sp>
    </p:spTree>
    <p:extLst>
      <p:ext uri="{BB962C8B-B14F-4D97-AF65-F5344CB8AC3E}">
        <p14:creationId xmlns:p14="http://schemas.microsoft.com/office/powerpoint/2010/main" val="167574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Epinephrine</a:t>
            </a:r>
            <a:endParaRPr lang="en-US" dirty="0"/>
          </a:p>
        </p:txBody>
      </p:sp>
      <p:pic>
        <p:nvPicPr>
          <p:cNvPr id="4" name="Picture 6" descr="File:Epinephrine 1-1000 (1).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752600"/>
            <a:ext cx="1695450" cy="2260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fce-study.netdna-ssl.com/images/upload-flashcards/front/2/8/54682497_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743547"/>
            <a:ext cx="2442729" cy="24427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 y="4876800"/>
            <a:ext cx="3886200" cy="1200329"/>
          </a:xfrm>
          <a:prstGeom prst="rect">
            <a:avLst/>
          </a:prstGeom>
        </p:spPr>
        <p:txBody>
          <a:bodyPr wrap="square">
            <a:spAutoFit/>
          </a:bodyPr>
          <a:lstStyle/>
          <a:p>
            <a:r>
              <a:rPr lang="en-US" dirty="0" smtClean="0"/>
              <a:t>IV Infusion for shock or bradycardia algorithm:  8 mg in 250mL</a:t>
            </a:r>
          </a:p>
          <a:p>
            <a:r>
              <a:rPr lang="en-US" dirty="0" smtClean="0"/>
              <a:t>Confirm with </a:t>
            </a:r>
          </a:p>
          <a:p>
            <a:r>
              <a:rPr lang="en-US" dirty="0" smtClean="0"/>
              <a:t>Colleague Guardian</a:t>
            </a:r>
          </a:p>
        </p:txBody>
      </p:sp>
      <p:cxnSp>
        <p:nvCxnSpPr>
          <p:cNvPr id="8" name="Straight Arrow Connector 7"/>
          <p:cNvCxnSpPr/>
          <p:nvPr/>
        </p:nvCxnSpPr>
        <p:spPr>
          <a:xfrm flipH="1" flipV="1">
            <a:off x="1619250" y="3886200"/>
            <a:ext cx="57150" cy="91440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905001" y="2964912"/>
            <a:ext cx="1066799" cy="9212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0668" y="4013200"/>
            <a:ext cx="2265364" cy="646331"/>
          </a:xfrm>
          <a:prstGeom prst="rect">
            <a:avLst/>
          </a:prstGeom>
          <a:noFill/>
        </p:spPr>
        <p:txBody>
          <a:bodyPr wrap="none" rtlCol="0">
            <a:spAutoFit/>
          </a:bodyPr>
          <a:lstStyle/>
          <a:p>
            <a:r>
              <a:rPr lang="en-US" dirty="0" smtClean="0"/>
              <a:t>Used in anaphylaxis</a:t>
            </a:r>
          </a:p>
          <a:p>
            <a:r>
              <a:rPr lang="en-US" dirty="0" smtClean="0"/>
              <a:t>Given IM</a:t>
            </a:r>
            <a:endParaRPr lang="en-US" dirty="0"/>
          </a:p>
        </p:txBody>
      </p:sp>
      <p:cxnSp>
        <p:nvCxnSpPr>
          <p:cNvPr id="19" name="Straight Arrow Connector 18"/>
          <p:cNvCxnSpPr/>
          <p:nvPr/>
        </p:nvCxnSpPr>
        <p:spPr>
          <a:xfrm flipV="1">
            <a:off x="7315200" y="4186277"/>
            <a:ext cx="152400" cy="9953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07609" y="5292298"/>
            <a:ext cx="2167581" cy="646331"/>
          </a:xfrm>
          <a:prstGeom prst="rect">
            <a:avLst/>
          </a:prstGeom>
          <a:noFill/>
        </p:spPr>
        <p:txBody>
          <a:bodyPr wrap="none" rtlCol="0">
            <a:spAutoFit/>
          </a:bodyPr>
          <a:lstStyle/>
          <a:p>
            <a:r>
              <a:rPr lang="en-US" dirty="0" smtClean="0"/>
              <a:t>Pre-mixed; 1:10,000</a:t>
            </a:r>
          </a:p>
          <a:p>
            <a:endParaRPr lang="en-US" dirty="0"/>
          </a:p>
        </p:txBody>
      </p:sp>
      <p:sp>
        <p:nvSpPr>
          <p:cNvPr id="21" name="TextBox 20"/>
          <p:cNvSpPr txBox="1"/>
          <p:nvPr/>
        </p:nvSpPr>
        <p:spPr>
          <a:xfrm>
            <a:off x="1466419" y="1828800"/>
            <a:ext cx="877163" cy="369332"/>
          </a:xfrm>
          <a:prstGeom prst="rect">
            <a:avLst/>
          </a:prstGeom>
          <a:noFill/>
        </p:spPr>
        <p:txBody>
          <a:bodyPr wrap="none" rtlCol="0">
            <a:spAutoFit/>
          </a:bodyPr>
          <a:lstStyle/>
          <a:p>
            <a:r>
              <a:rPr lang="en-US" dirty="0" smtClean="0"/>
              <a:t>1:1,000</a:t>
            </a:r>
            <a:endParaRPr lang="en-US" dirty="0"/>
          </a:p>
        </p:txBody>
      </p:sp>
      <p:sp>
        <p:nvSpPr>
          <p:cNvPr id="3" name="Footer Placeholder 2"/>
          <p:cNvSpPr>
            <a:spLocks noGrp="1"/>
          </p:cNvSpPr>
          <p:nvPr>
            <p:ph type="ftr" sz="quarter" idx="11"/>
          </p:nvPr>
        </p:nvSpPr>
        <p:spPr>
          <a:xfrm>
            <a:off x="659165" y="6356350"/>
            <a:ext cx="3150835" cy="365125"/>
          </a:xfrm>
        </p:spPr>
        <p:txBody>
          <a:bodyPr/>
          <a:lstStyle/>
          <a:p>
            <a:r>
              <a:rPr lang="en-US" dirty="0" smtClean="0"/>
              <a:t>City Wide ED Orientation – Jan., 2015</a:t>
            </a:r>
            <a:endParaRPr lang="en-US" dirty="0"/>
          </a:p>
        </p:txBody>
      </p:sp>
    </p:spTree>
    <p:extLst>
      <p:ext uri="{BB962C8B-B14F-4D97-AF65-F5344CB8AC3E}">
        <p14:creationId xmlns:p14="http://schemas.microsoft.com/office/powerpoint/2010/main" val="2155415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Dopamine</a:t>
            </a:r>
            <a:endParaRPr lang="en-US" dirty="0"/>
          </a:p>
        </p:txBody>
      </p:sp>
      <p:sp>
        <p:nvSpPr>
          <p:cNvPr id="3" name="Footer Placeholder 2"/>
          <p:cNvSpPr>
            <a:spLocks noGrp="1"/>
          </p:cNvSpPr>
          <p:nvPr>
            <p:ph type="ftr" sz="quarter" idx="11"/>
          </p:nvPr>
        </p:nvSpPr>
        <p:spPr>
          <a:xfrm>
            <a:off x="659165" y="6356350"/>
            <a:ext cx="3455635" cy="365125"/>
          </a:xfrm>
        </p:spPr>
        <p:txBody>
          <a:bodyPr/>
          <a:lstStyle/>
          <a:p>
            <a:r>
              <a:rPr lang="en-US" dirty="0" smtClean="0"/>
              <a:t>City Wide ED Orientation – Jan., 2015</a:t>
            </a:r>
            <a:endParaRPr lang="en-US" dirty="0"/>
          </a:p>
        </p:txBody>
      </p:sp>
      <p:pic>
        <p:nvPicPr>
          <p:cNvPr id="1026" name="Picture 2" descr="http://ep.yimg.com/ay/yhst-12533177228474/dopamine-injection-in-dextrose-premix-solution-400mg-bg-500ml-12-case-baxter-2b0833-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34636"/>
            <a:ext cx="1905000" cy="2895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3000" y="1905000"/>
            <a:ext cx="7721024" cy="4401205"/>
          </a:xfrm>
          <a:prstGeom prst="rect">
            <a:avLst/>
          </a:prstGeom>
          <a:noFill/>
        </p:spPr>
        <p:txBody>
          <a:bodyPr wrap="none" rtlCol="0">
            <a:spAutoFit/>
          </a:bodyPr>
          <a:lstStyle/>
          <a:p>
            <a:pPr marL="457200" indent="-457200">
              <a:buFont typeface="Wingdings" pitchFamily="2" charset="2"/>
              <a:buChar char="Ø"/>
            </a:pPr>
            <a:r>
              <a:rPr lang="en-US" sz="2800" dirty="0" smtClean="0"/>
              <a:t>Vasopressor</a:t>
            </a:r>
          </a:p>
          <a:p>
            <a:pPr marL="457200" indent="-457200">
              <a:buFont typeface="Wingdings" pitchFamily="2" charset="2"/>
              <a:buChar char="Ø"/>
            </a:pPr>
            <a:endParaRPr lang="en-US" sz="2800" dirty="0" smtClean="0"/>
          </a:p>
          <a:p>
            <a:pPr marL="457200" indent="-457200">
              <a:buFont typeface="Wingdings" pitchFamily="2" charset="2"/>
              <a:buChar char="Ø"/>
            </a:pPr>
            <a:r>
              <a:rPr lang="en-US" sz="2800" dirty="0" smtClean="0"/>
              <a:t>Positive inotropic agent</a:t>
            </a:r>
          </a:p>
          <a:p>
            <a:pPr marL="457200" indent="-457200">
              <a:buFont typeface="Wingdings" pitchFamily="2" charset="2"/>
              <a:buChar char="Ø"/>
            </a:pPr>
            <a:endParaRPr lang="en-US" sz="2800" dirty="0" smtClean="0"/>
          </a:p>
          <a:p>
            <a:pPr marL="457200" indent="-457200">
              <a:buFont typeface="Wingdings" pitchFamily="2" charset="2"/>
              <a:buChar char="Ø"/>
            </a:pPr>
            <a:r>
              <a:rPr lang="en-US" sz="2800" dirty="0" smtClean="0"/>
              <a:t>Increases cardiac output (</a:t>
            </a:r>
            <a:r>
              <a:rPr lang="en-US" sz="2800" dirty="0" err="1" smtClean="0"/>
              <a:t>inc.</a:t>
            </a:r>
            <a:r>
              <a:rPr lang="en-US" sz="2800" dirty="0" smtClean="0"/>
              <a:t> in contractility,</a:t>
            </a:r>
          </a:p>
          <a:p>
            <a:r>
              <a:rPr lang="en-US" sz="2800" dirty="0"/>
              <a:t> </a:t>
            </a:r>
            <a:r>
              <a:rPr lang="en-US" sz="2800" dirty="0" smtClean="0"/>
              <a:t>     &amp; stroke volume)</a:t>
            </a:r>
          </a:p>
          <a:p>
            <a:pPr marL="457200" indent="-457200">
              <a:buFont typeface="Wingdings" pitchFamily="2" charset="2"/>
              <a:buChar char="Ø"/>
            </a:pPr>
            <a:endParaRPr lang="en-US" sz="2800" dirty="0"/>
          </a:p>
          <a:p>
            <a:pPr marL="457200" indent="-457200">
              <a:buFont typeface="Wingdings" pitchFamily="2" charset="2"/>
              <a:buChar char="Ø"/>
            </a:pPr>
            <a:r>
              <a:rPr lang="en-US" sz="2800" dirty="0" smtClean="0"/>
              <a:t>Used in symptomatic </a:t>
            </a:r>
            <a:r>
              <a:rPr lang="en-US" sz="2800" dirty="0" err="1" smtClean="0"/>
              <a:t>bradycardias</a:t>
            </a:r>
            <a:r>
              <a:rPr lang="en-US" sz="2800" dirty="0" smtClean="0"/>
              <a:t>, </a:t>
            </a:r>
          </a:p>
          <a:p>
            <a:r>
              <a:rPr lang="en-US" sz="2800" dirty="0"/>
              <a:t> </a:t>
            </a:r>
            <a:r>
              <a:rPr lang="en-US" sz="2800" dirty="0" smtClean="0"/>
              <a:t>     cardiogenic shock, other shocks with</a:t>
            </a:r>
          </a:p>
          <a:p>
            <a:r>
              <a:rPr lang="en-US" sz="2800" dirty="0"/>
              <a:t> </a:t>
            </a:r>
            <a:r>
              <a:rPr lang="en-US" sz="2800" dirty="0" smtClean="0"/>
              <a:t>     cardiac compromise</a:t>
            </a:r>
          </a:p>
        </p:txBody>
      </p:sp>
    </p:spTree>
    <p:extLst>
      <p:ext uri="{BB962C8B-B14F-4D97-AF65-F5344CB8AC3E}">
        <p14:creationId xmlns:p14="http://schemas.microsoft.com/office/powerpoint/2010/main" val="173001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1000"/>
                                        <p:tgtEl>
                                          <p:spTgt spid="1026"/>
                                        </p:tgtEl>
                                      </p:cBhvr>
                                    </p:animEffect>
                                    <p:anim calcmode="lin" valueType="num">
                                      <p:cBhvr>
                                        <p:cTn id="36" dur="1000" fill="hold"/>
                                        <p:tgtEl>
                                          <p:spTgt spid="1026"/>
                                        </p:tgtEl>
                                        <p:attrNameLst>
                                          <p:attrName>ppt_x</p:attrName>
                                        </p:attrNameLst>
                                      </p:cBhvr>
                                      <p:tavLst>
                                        <p:tav tm="0">
                                          <p:val>
                                            <p:strVal val="#ppt_x"/>
                                          </p:val>
                                        </p:tav>
                                        <p:tav tm="100000">
                                          <p:val>
                                            <p:strVal val="#ppt_x"/>
                                          </p:val>
                                        </p:tav>
                                      </p:tavLst>
                                    </p:anim>
                                    <p:anim calcmode="lin" valueType="num">
                                      <p:cBhvr>
                                        <p:cTn id="37"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1000"/>
                                        <p:tgtEl>
                                          <p:spTgt spid="4">
                                            <p:txEl>
                                              <p:pRg st="9" end="9"/>
                                            </p:txEl>
                                          </p:spTgt>
                                        </p:tgtEl>
                                      </p:cBhvr>
                                    </p:animEffect>
                                    <p:anim calcmode="lin" valueType="num">
                                      <p:cBhvr>
                                        <p:cTn id="5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Dopamine Dosages</a:t>
            </a:r>
            <a:endParaRPr lang="en-US" dirty="0"/>
          </a:p>
        </p:txBody>
      </p:sp>
      <p:sp>
        <p:nvSpPr>
          <p:cNvPr id="3" name="Footer Placeholder 2"/>
          <p:cNvSpPr>
            <a:spLocks noGrp="1"/>
          </p:cNvSpPr>
          <p:nvPr>
            <p:ph type="ftr" sz="quarter" idx="11"/>
          </p:nvPr>
        </p:nvSpPr>
        <p:spPr>
          <a:xfrm>
            <a:off x="659165" y="6356350"/>
            <a:ext cx="3379435" cy="365125"/>
          </a:xfrm>
        </p:spPr>
        <p:txBody>
          <a:bodyPr/>
          <a:lstStyle/>
          <a:p>
            <a:r>
              <a:rPr lang="en-US" smtClean="0"/>
              <a:t>City Wide ED Orientation – Jan., 2015</a:t>
            </a:r>
            <a:endParaRPr lang="en-US" dirty="0"/>
          </a:p>
        </p:txBody>
      </p:sp>
      <p:sp>
        <p:nvSpPr>
          <p:cNvPr id="4" name="TextBox 3"/>
          <p:cNvSpPr txBox="1"/>
          <p:nvPr/>
        </p:nvSpPr>
        <p:spPr>
          <a:xfrm>
            <a:off x="30223" y="1905000"/>
            <a:ext cx="9113777" cy="1815882"/>
          </a:xfrm>
          <a:prstGeom prst="rect">
            <a:avLst/>
          </a:prstGeom>
          <a:noFill/>
        </p:spPr>
        <p:txBody>
          <a:bodyPr wrap="none" rtlCol="0">
            <a:spAutoFit/>
          </a:bodyPr>
          <a:lstStyle/>
          <a:p>
            <a:r>
              <a:rPr lang="en-US" sz="2800" b="1" dirty="0" smtClean="0"/>
              <a:t>Low Dosages (</a:t>
            </a:r>
            <a:r>
              <a:rPr lang="en-US" sz="2800" b="1" dirty="0"/>
              <a:t>0</a:t>
            </a:r>
            <a:r>
              <a:rPr lang="en-US" sz="2800" b="1" dirty="0" smtClean="0"/>
              <a:t>.5-2 mcg/kg/min):  </a:t>
            </a:r>
            <a:r>
              <a:rPr lang="en-US" sz="2800" dirty="0" smtClean="0"/>
              <a:t>Works on </a:t>
            </a:r>
            <a:r>
              <a:rPr lang="en-US" sz="2800" b="1" u="sng" dirty="0"/>
              <a:t>D</a:t>
            </a:r>
            <a:r>
              <a:rPr lang="en-US" sz="2800" b="1" u="sng" dirty="0" smtClean="0"/>
              <a:t>opamine</a:t>
            </a:r>
          </a:p>
          <a:p>
            <a:r>
              <a:rPr lang="en-US" sz="2800" dirty="0" smtClean="0"/>
              <a:t>sites causing renal vasodilation, </a:t>
            </a:r>
            <a:r>
              <a:rPr lang="en-US" sz="2800" dirty="0" err="1" smtClean="0"/>
              <a:t>inc.</a:t>
            </a:r>
            <a:r>
              <a:rPr lang="en-US" sz="2800" dirty="0" smtClean="0"/>
              <a:t> urine output; </a:t>
            </a:r>
          </a:p>
          <a:p>
            <a:r>
              <a:rPr lang="en-US" sz="2800" dirty="0" smtClean="0"/>
              <a:t>vasodilation in brain, mesentery, heart</a:t>
            </a:r>
          </a:p>
          <a:p>
            <a:endParaRPr lang="en-US" sz="2800" dirty="0"/>
          </a:p>
        </p:txBody>
      </p:sp>
      <p:sp>
        <p:nvSpPr>
          <p:cNvPr id="5" name="TextBox 4"/>
          <p:cNvSpPr txBox="1"/>
          <p:nvPr/>
        </p:nvSpPr>
        <p:spPr>
          <a:xfrm>
            <a:off x="0" y="3720882"/>
            <a:ext cx="8822030" cy="1384995"/>
          </a:xfrm>
          <a:prstGeom prst="rect">
            <a:avLst/>
          </a:prstGeom>
          <a:noFill/>
        </p:spPr>
        <p:txBody>
          <a:bodyPr wrap="none" rtlCol="0">
            <a:spAutoFit/>
          </a:bodyPr>
          <a:lstStyle/>
          <a:p>
            <a:r>
              <a:rPr lang="en-US" sz="2800" b="1" dirty="0"/>
              <a:t>Medium</a:t>
            </a:r>
            <a:r>
              <a:rPr lang="en-US" b="1" dirty="0"/>
              <a:t> </a:t>
            </a:r>
            <a:r>
              <a:rPr lang="en-US" sz="2800" b="1" dirty="0"/>
              <a:t>Dosages (2-10 mcg/kg/min</a:t>
            </a:r>
            <a:r>
              <a:rPr lang="en-US" sz="2800" b="1" dirty="0" smtClean="0"/>
              <a:t>): </a:t>
            </a:r>
            <a:r>
              <a:rPr lang="en-US" sz="2800" dirty="0" smtClean="0"/>
              <a:t>Works on </a:t>
            </a:r>
            <a:r>
              <a:rPr lang="en-US" sz="2800" b="1" u="sng" dirty="0" smtClean="0"/>
              <a:t>Beta 1</a:t>
            </a:r>
          </a:p>
          <a:p>
            <a:r>
              <a:rPr lang="en-US" sz="2800" dirty="0"/>
              <a:t>s</a:t>
            </a:r>
            <a:r>
              <a:rPr lang="en-US" sz="2800" dirty="0" smtClean="0"/>
              <a:t>ites </a:t>
            </a:r>
            <a:r>
              <a:rPr lang="en-US" sz="2800" dirty="0"/>
              <a:t>resulting in improved myocardial contractility, </a:t>
            </a:r>
            <a:endParaRPr lang="en-US" sz="2800" dirty="0" smtClean="0"/>
          </a:p>
          <a:p>
            <a:r>
              <a:rPr lang="en-US" sz="2800" dirty="0" smtClean="0"/>
              <a:t>increased heart rate   (Symptomatic </a:t>
            </a:r>
            <a:r>
              <a:rPr lang="en-US" sz="2800" dirty="0" err="1" smtClean="0"/>
              <a:t>Bradycardias</a:t>
            </a:r>
            <a:r>
              <a:rPr lang="en-US" sz="2800" dirty="0" smtClean="0"/>
              <a:t>)</a:t>
            </a:r>
          </a:p>
        </p:txBody>
      </p:sp>
    </p:spTree>
    <p:extLst>
      <p:ext uri="{BB962C8B-B14F-4D97-AF65-F5344CB8AC3E}">
        <p14:creationId xmlns:p14="http://schemas.microsoft.com/office/powerpoint/2010/main" val="40006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1000"/>
                                        <p:tgtEl>
                                          <p:spTgt spid="5">
                                            <p:txEl>
                                              <p:pRg st="1" end="1"/>
                                            </p:txEl>
                                          </p:spTgt>
                                        </p:tgtEl>
                                      </p:cBhvr>
                                    </p:animEffect>
                                    <p:anim calcmode="lin" valueType="num">
                                      <p:cBhvr>
                                        <p:cTn id="3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fade">
                                      <p:cBhvr>
                                        <p:cTn id="34" dur="1000"/>
                                        <p:tgtEl>
                                          <p:spTgt spid="5">
                                            <p:txEl>
                                              <p:pRg st="2" end="2"/>
                                            </p:txEl>
                                          </p:spTgt>
                                        </p:tgtEl>
                                      </p:cBhvr>
                                    </p:animEffect>
                                    <p:anim calcmode="lin" valueType="num">
                                      <p:cBhvr>
                                        <p:cTn id="3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Dopamine Dosages</a:t>
            </a:r>
            <a:endParaRPr lang="en-US" dirty="0"/>
          </a:p>
        </p:txBody>
      </p:sp>
      <p:sp>
        <p:nvSpPr>
          <p:cNvPr id="3" name="Footer Placeholder 2"/>
          <p:cNvSpPr>
            <a:spLocks noGrp="1"/>
          </p:cNvSpPr>
          <p:nvPr>
            <p:ph type="ftr" sz="quarter" idx="11"/>
          </p:nvPr>
        </p:nvSpPr>
        <p:spPr>
          <a:xfrm>
            <a:off x="659165" y="6356350"/>
            <a:ext cx="3379435" cy="365125"/>
          </a:xfrm>
        </p:spPr>
        <p:txBody>
          <a:bodyPr/>
          <a:lstStyle/>
          <a:p>
            <a:r>
              <a:rPr lang="en-US" smtClean="0"/>
              <a:t>City Wide ED Orientation – Jan., 2015</a:t>
            </a:r>
            <a:endParaRPr lang="en-US" dirty="0"/>
          </a:p>
        </p:txBody>
      </p:sp>
      <p:sp>
        <p:nvSpPr>
          <p:cNvPr id="4" name="TextBox 3"/>
          <p:cNvSpPr txBox="1"/>
          <p:nvPr/>
        </p:nvSpPr>
        <p:spPr>
          <a:xfrm>
            <a:off x="152400" y="2133600"/>
            <a:ext cx="8574783" cy="954107"/>
          </a:xfrm>
          <a:prstGeom prst="rect">
            <a:avLst/>
          </a:prstGeom>
          <a:noFill/>
        </p:spPr>
        <p:txBody>
          <a:bodyPr wrap="none" rtlCol="0">
            <a:spAutoFit/>
          </a:bodyPr>
          <a:lstStyle/>
          <a:p>
            <a:r>
              <a:rPr lang="en-US" sz="2800" b="1" dirty="0" smtClean="0"/>
              <a:t>High Dosages (10-20 mcg/kg/min): </a:t>
            </a:r>
            <a:r>
              <a:rPr lang="en-US" sz="2800" dirty="0" smtClean="0"/>
              <a:t>works on </a:t>
            </a:r>
            <a:r>
              <a:rPr lang="en-US" sz="2800" b="1" u="sng" dirty="0"/>
              <a:t>A</a:t>
            </a:r>
            <a:r>
              <a:rPr lang="en-US" sz="2800" b="1" u="sng" dirty="0" smtClean="0"/>
              <a:t>lpha</a:t>
            </a:r>
            <a:r>
              <a:rPr lang="en-US" sz="2800" dirty="0" smtClean="0"/>
              <a:t> </a:t>
            </a:r>
          </a:p>
          <a:p>
            <a:r>
              <a:rPr lang="en-US" sz="2800" dirty="0" smtClean="0"/>
              <a:t>receptors, causing vasoconstriction and elevating BP</a:t>
            </a:r>
            <a:endParaRPr lang="en-US" sz="2800" dirty="0"/>
          </a:p>
        </p:txBody>
      </p:sp>
      <p:sp>
        <p:nvSpPr>
          <p:cNvPr id="5" name="TextBox 4"/>
          <p:cNvSpPr txBox="1"/>
          <p:nvPr/>
        </p:nvSpPr>
        <p:spPr>
          <a:xfrm>
            <a:off x="1840361" y="4207164"/>
            <a:ext cx="5198859" cy="523220"/>
          </a:xfrm>
          <a:prstGeom prst="rect">
            <a:avLst/>
          </a:prstGeom>
          <a:noFill/>
        </p:spPr>
        <p:txBody>
          <a:bodyPr wrap="none" rtlCol="0">
            <a:prstTxWarp prst="textDeflateBottom">
              <a:avLst/>
            </a:prstTxWarp>
            <a:spAutoFit/>
          </a:bodyPr>
          <a:lstStyle/>
          <a:p>
            <a:r>
              <a:rPr lang="en-US" sz="2800" dirty="0" smtClean="0"/>
              <a:t>Use central line if at all possible</a:t>
            </a:r>
            <a:endParaRPr lang="en-US" sz="2800" dirty="0"/>
          </a:p>
        </p:txBody>
      </p:sp>
    </p:spTree>
    <p:extLst>
      <p:ext uri="{BB962C8B-B14F-4D97-AF65-F5344CB8AC3E}">
        <p14:creationId xmlns:p14="http://schemas.microsoft.com/office/powerpoint/2010/main" val="24726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Levophed</a:t>
            </a:r>
            <a:r>
              <a:rPr lang="en-US" dirty="0" smtClean="0"/>
              <a:t> (Norepinephrine)</a:t>
            </a:r>
            <a:endParaRPr lang="en-US" dirty="0"/>
          </a:p>
        </p:txBody>
      </p:sp>
      <p:sp>
        <p:nvSpPr>
          <p:cNvPr id="3" name="Footer Placeholder 2"/>
          <p:cNvSpPr>
            <a:spLocks noGrp="1"/>
          </p:cNvSpPr>
          <p:nvPr>
            <p:ph type="ftr" sz="quarter" idx="11"/>
          </p:nvPr>
        </p:nvSpPr>
        <p:spPr>
          <a:xfrm>
            <a:off x="659165" y="6356350"/>
            <a:ext cx="3303235" cy="365125"/>
          </a:xfrm>
        </p:spPr>
        <p:txBody>
          <a:bodyPr/>
          <a:lstStyle/>
          <a:p>
            <a:r>
              <a:rPr lang="en-US" smtClean="0"/>
              <a:t>City Wide ED Orientation – Jan., 2015</a:t>
            </a:r>
            <a:endParaRPr lang="en-US" dirty="0"/>
          </a:p>
        </p:txBody>
      </p:sp>
      <p:sp>
        <p:nvSpPr>
          <p:cNvPr id="4" name="TextBox 3"/>
          <p:cNvSpPr txBox="1"/>
          <p:nvPr/>
        </p:nvSpPr>
        <p:spPr>
          <a:xfrm>
            <a:off x="152400" y="1902691"/>
            <a:ext cx="8966301" cy="2677656"/>
          </a:xfrm>
          <a:prstGeom prst="rect">
            <a:avLst/>
          </a:prstGeom>
          <a:noFill/>
        </p:spPr>
        <p:txBody>
          <a:bodyPr wrap="none" rtlCol="0">
            <a:spAutoFit/>
          </a:bodyPr>
          <a:lstStyle/>
          <a:p>
            <a:pPr marL="457200" indent="-457200">
              <a:buFont typeface="Wingdings" pitchFamily="2" charset="2"/>
              <a:buChar char="Ø"/>
            </a:pPr>
            <a:r>
              <a:rPr lang="en-US" sz="2800" dirty="0" smtClean="0"/>
              <a:t>Works on </a:t>
            </a:r>
            <a:r>
              <a:rPr lang="en-US" sz="2800" b="1" u="sng" dirty="0" smtClean="0"/>
              <a:t>Alpha 1</a:t>
            </a:r>
            <a:r>
              <a:rPr lang="en-US" sz="2800" dirty="0" smtClean="0"/>
              <a:t> sites: vasoconstriction</a:t>
            </a:r>
          </a:p>
          <a:p>
            <a:pPr marL="457200" indent="-457200">
              <a:buFont typeface="Wingdings" pitchFamily="2" charset="2"/>
              <a:buChar char="Ø"/>
            </a:pPr>
            <a:r>
              <a:rPr lang="en-US" sz="2800" dirty="0" smtClean="0"/>
              <a:t> Works (less) on </a:t>
            </a:r>
            <a:r>
              <a:rPr lang="en-US" sz="2800" b="1" u="sng" dirty="0" smtClean="0"/>
              <a:t>Beta 1</a:t>
            </a:r>
            <a:r>
              <a:rPr lang="en-US" sz="2800" dirty="0" smtClean="0"/>
              <a:t> sites: </a:t>
            </a:r>
            <a:r>
              <a:rPr lang="en-US" sz="2800" dirty="0" err="1" smtClean="0"/>
              <a:t>inc.</a:t>
            </a:r>
            <a:r>
              <a:rPr lang="en-US" sz="2800" dirty="0" smtClean="0"/>
              <a:t> cardiac contractility</a:t>
            </a:r>
          </a:p>
          <a:p>
            <a:r>
              <a:rPr lang="en-US" sz="2800" dirty="0"/>
              <a:t> </a:t>
            </a:r>
            <a:r>
              <a:rPr lang="en-US" sz="2800" dirty="0" smtClean="0"/>
              <a:t>      (positive inotrope)</a:t>
            </a:r>
          </a:p>
          <a:p>
            <a:endParaRPr lang="en-US" sz="2800" dirty="0"/>
          </a:p>
          <a:p>
            <a:r>
              <a:rPr lang="en-US" sz="2800" b="1" dirty="0" smtClean="0"/>
              <a:t>Commonly ordered for septic shock: 8 mg in 250 mL </a:t>
            </a:r>
          </a:p>
          <a:p>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343400"/>
            <a:ext cx="227647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00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Phenylephrine</a:t>
            </a:r>
            <a:endParaRPr lang="en-US" dirty="0"/>
          </a:p>
        </p:txBody>
      </p:sp>
      <p:sp>
        <p:nvSpPr>
          <p:cNvPr id="3" name="Footer Placeholder 2"/>
          <p:cNvSpPr>
            <a:spLocks noGrp="1"/>
          </p:cNvSpPr>
          <p:nvPr>
            <p:ph type="ftr" sz="quarter" idx="11"/>
          </p:nvPr>
        </p:nvSpPr>
        <p:spPr>
          <a:xfrm>
            <a:off x="659165" y="6356350"/>
            <a:ext cx="3760435" cy="365125"/>
          </a:xfrm>
        </p:spPr>
        <p:txBody>
          <a:bodyPr/>
          <a:lstStyle/>
          <a:p>
            <a:r>
              <a:rPr lang="en-US" smtClean="0"/>
              <a:t>City Wide ED Orientation – Jan., 2015</a:t>
            </a:r>
            <a:endParaRPr lang="en-US" dirty="0"/>
          </a:p>
        </p:txBody>
      </p:sp>
      <p:sp>
        <p:nvSpPr>
          <p:cNvPr id="4" name="TextBox 3"/>
          <p:cNvSpPr txBox="1"/>
          <p:nvPr/>
        </p:nvSpPr>
        <p:spPr>
          <a:xfrm>
            <a:off x="25924" y="1752600"/>
            <a:ext cx="7864910" cy="3539430"/>
          </a:xfrm>
          <a:prstGeom prst="rect">
            <a:avLst/>
          </a:prstGeom>
          <a:noFill/>
        </p:spPr>
        <p:txBody>
          <a:bodyPr wrap="none" rtlCol="0">
            <a:spAutoFit/>
          </a:bodyPr>
          <a:lstStyle/>
          <a:p>
            <a:pPr marL="285750" indent="-285750">
              <a:buFont typeface="Wingdings" pitchFamily="2" charset="2"/>
              <a:buChar char="Ø"/>
            </a:pPr>
            <a:r>
              <a:rPr lang="en-US" sz="2800" dirty="0" smtClean="0"/>
              <a:t>Works on </a:t>
            </a:r>
            <a:r>
              <a:rPr lang="en-US" sz="2800" b="1" u="sng" dirty="0" smtClean="0"/>
              <a:t>Alpha</a:t>
            </a:r>
            <a:r>
              <a:rPr lang="en-US" sz="2800" dirty="0" smtClean="0"/>
              <a:t> sites</a:t>
            </a:r>
          </a:p>
          <a:p>
            <a:pPr marL="285750" indent="-285750">
              <a:buFont typeface="Wingdings" pitchFamily="2" charset="2"/>
              <a:buChar char="Ø"/>
            </a:pPr>
            <a:r>
              <a:rPr lang="en-US" sz="2800" dirty="0" smtClean="0"/>
              <a:t>Given in 100mcg/mL concentrations</a:t>
            </a:r>
          </a:p>
          <a:p>
            <a:pPr marL="285750" indent="-285750">
              <a:buFont typeface="Wingdings" pitchFamily="2" charset="2"/>
              <a:buChar char="Ø"/>
            </a:pPr>
            <a:r>
              <a:rPr lang="en-US" sz="2800" dirty="0" smtClean="0"/>
              <a:t>Can be IV direct or infusion</a:t>
            </a:r>
          </a:p>
          <a:p>
            <a:pPr marL="285750" indent="-285750">
              <a:buFont typeface="Wingdings" pitchFamily="2" charset="2"/>
              <a:buChar char="Ø"/>
            </a:pPr>
            <a:r>
              <a:rPr lang="en-US" sz="2800" dirty="0" smtClean="0"/>
              <a:t>Used for hypotension</a:t>
            </a:r>
          </a:p>
          <a:p>
            <a:pPr marL="285750" indent="-285750">
              <a:buFont typeface="Wingdings" pitchFamily="2" charset="2"/>
              <a:buChar char="Ø"/>
            </a:pPr>
            <a:r>
              <a:rPr lang="en-US" sz="2800" dirty="0" smtClean="0"/>
              <a:t>IV Direct: 100-500 </a:t>
            </a:r>
            <a:r>
              <a:rPr lang="en-US" sz="2800" dirty="0"/>
              <a:t>mcg per dose every 10 to 15 </a:t>
            </a:r>
            <a:endParaRPr lang="en-US" sz="2800" dirty="0" smtClean="0"/>
          </a:p>
          <a:p>
            <a:r>
              <a:rPr lang="en-US" sz="2800" dirty="0"/>
              <a:t> </a:t>
            </a:r>
            <a:r>
              <a:rPr lang="en-US" sz="2800" dirty="0" smtClean="0"/>
              <a:t>  minutes </a:t>
            </a:r>
            <a:r>
              <a:rPr lang="en-US" sz="2800" dirty="0"/>
              <a:t>as </a:t>
            </a:r>
            <a:r>
              <a:rPr lang="en-US" sz="2800" dirty="0" smtClean="0"/>
              <a:t>needed</a:t>
            </a:r>
            <a:r>
              <a:rPr lang="en-US" sz="2800" dirty="0"/>
              <a:t>. Initial dose should not </a:t>
            </a:r>
            <a:endParaRPr lang="en-US" sz="2800" dirty="0" smtClean="0"/>
          </a:p>
          <a:p>
            <a:r>
              <a:rPr lang="en-US" sz="2800" dirty="0"/>
              <a:t> </a:t>
            </a:r>
            <a:r>
              <a:rPr lang="en-US" sz="2800" dirty="0" smtClean="0"/>
              <a:t>  exceed </a:t>
            </a:r>
            <a:r>
              <a:rPr lang="en-US" sz="2800" dirty="0"/>
              <a:t>500 mcg </a:t>
            </a:r>
          </a:p>
          <a:p>
            <a:pPr marL="285750" indent="-285750">
              <a:buFont typeface="Wingdings" pitchFamily="2" charset="2"/>
              <a:buChar char="Ø"/>
            </a:pPr>
            <a:endParaRPr lang="en-US" sz="2800" dirty="0"/>
          </a:p>
        </p:txBody>
      </p:sp>
      <p:sp>
        <p:nvSpPr>
          <p:cNvPr id="5" name="TextBox 4"/>
          <p:cNvSpPr txBox="1"/>
          <p:nvPr/>
        </p:nvSpPr>
        <p:spPr>
          <a:xfrm>
            <a:off x="6477000" y="6477000"/>
            <a:ext cx="990977" cy="246221"/>
          </a:xfrm>
          <a:prstGeom prst="rect">
            <a:avLst/>
          </a:prstGeom>
          <a:noFill/>
        </p:spPr>
        <p:txBody>
          <a:bodyPr wrap="none" rtlCol="0">
            <a:spAutoFit/>
          </a:bodyPr>
          <a:lstStyle/>
          <a:p>
            <a:r>
              <a:rPr lang="en-US" sz="1000" dirty="0" smtClean="0"/>
              <a:t>LHSC, PDAM</a:t>
            </a:r>
            <a:endParaRPr lang="en-US" sz="1000" dirty="0"/>
          </a:p>
        </p:txBody>
      </p:sp>
      <p:pic>
        <p:nvPicPr>
          <p:cNvPr id="3074" name="Picture 2" descr="what is pharmacology - phenylephr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164" y="228600"/>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09800" y="5292030"/>
            <a:ext cx="4179349" cy="369332"/>
          </a:xfrm>
          <a:prstGeom prst="rect">
            <a:avLst/>
          </a:prstGeom>
          <a:noFill/>
        </p:spPr>
        <p:txBody>
          <a:bodyPr wrap="none" rtlCol="0">
            <a:prstTxWarp prst="textDeflateBottom">
              <a:avLst/>
            </a:prstTxWarp>
            <a:spAutoFit/>
          </a:bodyPr>
          <a:lstStyle/>
          <a:p>
            <a:r>
              <a:rPr lang="en-US" b="1" dirty="0" smtClean="0">
                <a:solidFill>
                  <a:schemeClr val="accent1">
                    <a:lumMod val="75000"/>
                  </a:schemeClr>
                </a:solidFill>
                <a:effectLst>
                  <a:outerShdw blurRad="38100" dist="38100" dir="2700000" algn="tl">
                    <a:srgbClr val="000000">
                      <a:alpha val="43137"/>
                    </a:srgbClr>
                  </a:outerShdw>
                </a:effectLst>
              </a:rPr>
              <a:t>Pre-mixed syringes in fridge in </a:t>
            </a:r>
            <a:r>
              <a:rPr lang="en-US" b="1" dirty="0" err="1" smtClean="0">
                <a:solidFill>
                  <a:schemeClr val="accent1">
                    <a:lumMod val="75000"/>
                  </a:schemeClr>
                </a:solidFill>
                <a:effectLst>
                  <a:outerShdw blurRad="38100" dist="38100" dir="2700000" algn="tl">
                    <a:srgbClr val="000000">
                      <a:alpha val="43137"/>
                    </a:srgbClr>
                  </a:outerShdw>
                </a:effectLst>
              </a:rPr>
              <a:t>resus</a:t>
            </a:r>
            <a:r>
              <a:rPr lang="en-US" b="1" dirty="0" smtClean="0">
                <a:solidFill>
                  <a:schemeClr val="accent1">
                    <a:lumMod val="75000"/>
                  </a:schemeClr>
                </a:solidFill>
                <a:effectLst>
                  <a:outerShdw blurRad="38100" dist="38100" dir="2700000" algn="tl">
                    <a:srgbClr val="000000">
                      <a:alpha val="43137"/>
                    </a:srgbClr>
                  </a:outerShdw>
                </a:effectLst>
              </a:rPr>
              <a:t>. </a:t>
            </a:r>
            <a:endParaRPr lang="en-US" b="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4771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fade">
                                      <p:cBhvr>
                                        <p:cTn id="45" dur="1000"/>
                                        <p:tgtEl>
                                          <p:spTgt spid="4">
                                            <p:txEl>
                                              <p:pRg st="6" end="6"/>
                                            </p:txEl>
                                          </p:spTgt>
                                        </p:tgtEl>
                                      </p:cBhvr>
                                    </p:animEffect>
                                    <p:anim calcmode="lin" valueType="num">
                                      <p:cBhvr>
                                        <p:cTn id="4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Vasopressin</a:t>
            </a:r>
            <a:endParaRPr lang="en-US" dirty="0"/>
          </a:p>
        </p:txBody>
      </p:sp>
      <p:sp>
        <p:nvSpPr>
          <p:cNvPr id="3" name="Footer Placeholder 2"/>
          <p:cNvSpPr>
            <a:spLocks noGrp="1"/>
          </p:cNvSpPr>
          <p:nvPr>
            <p:ph type="ftr" sz="quarter" idx="11"/>
          </p:nvPr>
        </p:nvSpPr>
        <p:spPr>
          <a:xfrm>
            <a:off x="659165" y="6356350"/>
            <a:ext cx="5208235" cy="365125"/>
          </a:xfrm>
        </p:spPr>
        <p:txBody>
          <a:bodyPr/>
          <a:lstStyle/>
          <a:p>
            <a:r>
              <a:rPr lang="en-US" smtClean="0"/>
              <a:t>City Wide ED Orientation – Jan., 2015</a:t>
            </a:r>
            <a:endParaRPr lang="en-US" dirty="0"/>
          </a:p>
        </p:txBody>
      </p:sp>
      <p:sp>
        <p:nvSpPr>
          <p:cNvPr id="4" name="TextBox 3"/>
          <p:cNvSpPr txBox="1"/>
          <p:nvPr/>
        </p:nvSpPr>
        <p:spPr>
          <a:xfrm>
            <a:off x="685800" y="1752600"/>
            <a:ext cx="8016938" cy="3970318"/>
          </a:xfrm>
          <a:prstGeom prst="rect">
            <a:avLst/>
          </a:prstGeom>
          <a:noFill/>
        </p:spPr>
        <p:txBody>
          <a:bodyPr wrap="none" rtlCol="0">
            <a:spAutoFit/>
          </a:bodyPr>
          <a:lstStyle/>
          <a:p>
            <a:pPr marL="285750" indent="-285750">
              <a:buFont typeface="Wingdings" pitchFamily="2" charset="2"/>
              <a:buChar char="Ø"/>
            </a:pPr>
            <a:r>
              <a:rPr lang="en-US" sz="2800" dirty="0" smtClean="0"/>
              <a:t>Potent antidiuretic hormone</a:t>
            </a:r>
          </a:p>
          <a:p>
            <a:pPr marL="285750" indent="-285750">
              <a:buFont typeface="Wingdings" pitchFamily="2" charset="2"/>
              <a:buChar char="Ø"/>
            </a:pPr>
            <a:endParaRPr lang="en-US" sz="2800" dirty="0"/>
          </a:p>
          <a:p>
            <a:pPr marL="285750" indent="-285750">
              <a:buFont typeface="Wingdings" pitchFamily="2" charset="2"/>
              <a:buChar char="Ø"/>
            </a:pPr>
            <a:r>
              <a:rPr lang="en-US" sz="2800" dirty="0" smtClean="0"/>
              <a:t>Acts on blood vessels and kidneys</a:t>
            </a:r>
          </a:p>
          <a:p>
            <a:pPr marL="285750" indent="-285750">
              <a:buFont typeface="Wingdings" pitchFamily="2" charset="2"/>
              <a:buChar char="Ø"/>
            </a:pPr>
            <a:endParaRPr lang="en-US" sz="2800" dirty="0"/>
          </a:p>
          <a:p>
            <a:pPr marL="285750" indent="-285750">
              <a:buFont typeface="Wingdings" pitchFamily="2" charset="2"/>
              <a:buChar char="Ø"/>
            </a:pPr>
            <a:r>
              <a:rPr lang="en-US" sz="2800" dirty="0" smtClean="0"/>
              <a:t>Peripheral vasoconstriction</a:t>
            </a:r>
          </a:p>
          <a:p>
            <a:pPr marL="285750" indent="-285750">
              <a:buFont typeface="Wingdings" pitchFamily="2" charset="2"/>
              <a:buChar char="Ø"/>
            </a:pPr>
            <a:endParaRPr lang="en-US" sz="2800" dirty="0"/>
          </a:p>
          <a:p>
            <a:pPr marL="285750" indent="-285750">
              <a:buFont typeface="Wingdings" pitchFamily="2" charset="2"/>
              <a:buChar char="Ø"/>
            </a:pPr>
            <a:r>
              <a:rPr lang="en-US" sz="2800" dirty="0" smtClean="0"/>
              <a:t>Better cerebral perfusion than with epinephrine</a:t>
            </a:r>
          </a:p>
          <a:p>
            <a:pPr marL="285750" indent="-285750">
              <a:buFont typeface="Wingdings" pitchFamily="2" charset="2"/>
              <a:buChar char="Ø"/>
            </a:pPr>
            <a:endParaRPr lang="en-US" sz="2800" dirty="0"/>
          </a:p>
          <a:p>
            <a:pPr marL="285750" indent="-285750">
              <a:buFont typeface="Wingdings" pitchFamily="2" charset="2"/>
              <a:buChar char="Ø"/>
            </a:pPr>
            <a:r>
              <a:rPr lang="en-US" sz="2800" dirty="0" smtClean="0"/>
              <a:t>No Beta 1 receptors</a:t>
            </a:r>
            <a:endParaRPr lang="en-US" sz="2800" dirty="0"/>
          </a:p>
        </p:txBody>
      </p:sp>
    </p:spTree>
    <p:extLst>
      <p:ext uri="{BB962C8B-B14F-4D97-AF65-F5344CB8AC3E}">
        <p14:creationId xmlns:p14="http://schemas.microsoft.com/office/powerpoint/2010/main" val="36605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Vasopressin</a:t>
            </a:r>
            <a:endParaRPr lang="en-US" dirty="0"/>
          </a:p>
        </p:txBody>
      </p:sp>
      <p:sp>
        <p:nvSpPr>
          <p:cNvPr id="3" name="Footer Placeholder 2"/>
          <p:cNvSpPr>
            <a:spLocks noGrp="1"/>
          </p:cNvSpPr>
          <p:nvPr>
            <p:ph type="ftr" sz="quarter" idx="11"/>
          </p:nvPr>
        </p:nvSpPr>
        <p:spPr>
          <a:xfrm>
            <a:off x="659165" y="6356350"/>
            <a:ext cx="4141435" cy="365125"/>
          </a:xfrm>
        </p:spPr>
        <p:txBody>
          <a:bodyPr/>
          <a:lstStyle/>
          <a:p>
            <a:r>
              <a:rPr lang="en-US" smtClean="0"/>
              <a:t>City Wide ED Orientation – Jan., 2015</a:t>
            </a:r>
            <a:endParaRPr lang="en-US"/>
          </a:p>
        </p:txBody>
      </p:sp>
      <p:sp>
        <p:nvSpPr>
          <p:cNvPr id="4" name="Rectangle 3"/>
          <p:cNvSpPr/>
          <p:nvPr/>
        </p:nvSpPr>
        <p:spPr>
          <a:xfrm>
            <a:off x="76200" y="1828800"/>
            <a:ext cx="8534400" cy="3970318"/>
          </a:xfrm>
          <a:prstGeom prst="rect">
            <a:avLst/>
          </a:prstGeom>
        </p:spPr>
        <p:txBody>
          <a:bodyPr wrap="square">
            <a:spAutoFit/>
          </a:bodyPr>
          <a:lstStyle/>
          <a:p>
            <a:r>
              <a:rPr lang="en-US" sz="2800" b="1" dirty="0" err="1"/>
              <a:t>Vasodilatory</a:t>
            </a:r>
            <a:r>
              <a:rPr lang="en-US" sz="2800" b="1" dirty="0"/>
              <a:t> shock:</a:t>
            </a:r>
            <a:r>
              <a:rPr lang="en-US" sz="2800" dirty="0"/>
              <a:t> continuous infusion usually between 1.2 - 2.4 units/hour. Rates as high as 6 units/hour may be required in some </a:t>
            </a:r>
            <a:r>
              <a:rPr lang="en-US" sz="2800" dirty="0" smtClean="0"/>
              <a:t>patients</a:t>
            </a:r>
          </a:p>
          <a:p>
            <a:endParaRPr lang="en-US" sz="2800" dirty="0"/>
          </a:p>
          <a:p>
            <a:r>
              <a:rPr lang="en-US" sz="2800" b="1" dirty="0"/>
              <a:t>Refractory ventricular fibrillation/pulseless ventricular tachycardia during resuscitation:</a:t>
            </a:r>
            <a:r>
              <a:rPr lang="en-US" sz="2800" dirty="0"/>
              <a:t> 40 units IV direct. A second dose may be given 3 minutes later. </a:t>
            </a:r>
            <a:endParaRPr lang="en-US" sz="2800" dirty="0" smtClean="0"/>
          </a:p>
          <a:p>
            <a:endParaRPr lang="en-US" sz="2800" dirty="0"/>
          </a:p>
        </p:txBody>
      </p:sp>
      <p:pic>
        <p:nvPicPr>
          <p:cNvPr id="2050" name="Picture 2" descr="https://encrypted-tbn3.gstatic.com/images?q=tbn:ANd9GcRpPKBQnQFvLCmOTOtOBY8oNttairagH_d3OS5becUanzLiejRwJ4CFUNbI">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76826"/>
            <a:ext cx="600075"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07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Adrenergic Receptor Sites – Alpha 1</a:t>
            </a:r>
            <a:endParaRPr lang="en-US" dirty="0"/>
          </a:p>
        </p:txBody>
      </p:sp>
      <p:sp>
        <p:nvSpPr>
          <p:cNvPr id="3" name="Footer Placeholder 2"/>
          <p:cNvSpPr>
            <a:spLocks noGrp="1"/>
          </p:cNvSpPr>
          <p:nvPr>
            <p:ph type="ftr" sz="quarter" idx="11"/>
          </p:nvPr>
        </p:nvSpPr>
        <p:spPr/>
        <p:txBody>
          <a:bodyPr/>
          <a:lstStyle/>
          <a:p>
            <a:r>
              <a:rPr lang="en-US" smtClean="0"/>
              <a:t>City Wide ED Orientation – Jan., 2015</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417398"/>
            <a:ext cx="4876800" cy="224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83545" y="6642556"/>
            <a:ext cx="4572000" cy="215444"/>
          </a:xfrm>
          <a:prstGeom prst="rect">
            <a:avLst/>
          </a:prstGeom>
        </p:spPr>
        <p:txBody>
          <a:bodyPr>
            <a:spAutoFit/>
          </a:bodyPr>
          <a:lstStyle/>
          <a:p>
            <a:r>
              <a:rPr lang="en-US" sz="800" dirty="0"/>
              <a:t>http://pharmacologycorner.com/alpha-receptors-1-2/</a:t>
            </a:r>
          </a:p>
        </p:txBody>
      </p:sp>
      <p:sp>
        <p:nvSpPr>
          <p:cNvPr id="5" name="Rectangle 4"/>
          <p:cNvSpPr/>
          <p:nvPr/>
        </p:nvSpPr>
        <p:spPr>
          <a:xfrm>
            <a:off x="228600" y="1762035"/>
            <a:ext cx="4572000" cy="1384995"/>
          </a:xfrm>
          <a:prstGeom prst="rect">
            <a:avLst/>
          </a:prstGeom>
        </p:spPr>
        <p:txBody>
          <a:bodyPr>
            <a:spAutoFit/>
          </a:bodyPr>
          <a:lstStyle/>
          <a:p>
            <a:r>
              <a:rPr lang="en-US" sz="2800" dirty="0" smtClean="0"/>
              <a:t>Activation </a:t>
            </a:r>
            <a:r>
              <a:rPr lang="en-US" sz="2800" dirty="0"/>
              <a:t>of </a:t>
            </a:r>
            <a:r>
              <a:rPr lang="en-US" sz="2800" b="1" dirty="0">
                <a:effectLst>
                  <a:outerShdw blurRad="38100" dist="38100" dir="2700000" algn="tl">
                    <a:srgbClr val="000000">
                      <a:alpha val="43137"/>
                    </a:srgbClr>
                  </a:outerShdw>
                </a:effectLst>
              </a:rPr>
              <a:t>vascular smooth muscle </a:t>
            </a:r>
            <a:r>
              <a:rPr lang="en-US" sz="2800" dirty="0"/>
              <a:t>receptors causes </a:t>
            </a:r>
            <a:r>
              <a:rPr lang="en-US" sz="2800" dirty="0" smtClean="0"/>
              <a:t>vasoconstriction.</a:t>
            </a:r>
            <a:endParaRPr lang="en-US" sz="2800" dirty="0"/>
          </a:p>
        </p:txBody>
      </p:sp>
    </p:spTree>
    <p:extLst>
      <p:ext uri="{BB962C8B-B14F-4D97-AF65-F5344CB8AC3E}">
        <p14:creationId xmlns:p14="http://schemas.microsoft.com/office/powerpoint/2010/main" val="177949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Vasopressin Infusion</a:t>
            </a:r>
            <a:endParaRPr lang="en-US" dirty="0"/>
          </a:p>
        </p:txBody>
      </p:sp>
      <p:sp>
        <p:nvSpPr>
          <p:cNvPr id="2" name="Footer Placeholder 1"/>
          <p:cNvSpPr>
            <a:spLocks noGrp="1"/>
          </p:cNvSpPr>
          <p:nvPr>
            <p:ph type="ftr" sz="quarter" idx="11"/>
          </p:nvPr>
        </p:nvSpPr>
        <p:spPr/>
        <p:txBody>
          <a:bodyPr/>
          <a:lstStyle/>
          <a:p>
            <a:r>
              <a:rPr lang="en-US" smtClean="0"/>
              <a:t>City Wide ED Orientation – Jan., 2015</a:t>
            </a:r>
            <a:endParaRPr lang="en-US"/>
          </a:p>
        </p:txBody>
      </p:sp>
      <p:sp>
        <p:nvSpPr>
          <p:cNvPr id="3" name="Rectangle 2"/>
          <p:cNvSpPr/>
          <p:nvPr/>
        </p:nvSpPr>
        <p:spPr>
          <a:xfrm>
            <a:off x="457200" y="2274838"/>
            <a:ext cx="7924800" cy="3539430"/>
          </a:xfrm>
          <a:prstGeom prst="rect">
            <a:avLst/>
          </a:prstGeom>
        </p:spPr>
        <p:txBody>
          <a:bodyPr wrap="square">
            <a:spAutoFit/>
          </a:bodyPr>
          <a:lstStyle/>
          <a:p>
            <a:r>
              <a:rPr lang="en-US" sz="2800" dirty="0"/>
              <a:t>Vial = 20 units/ml (</a:t>
            </a:r>
            <a:r>
              <a:rPr lang="en-US" sz="2800" dirty="0" smtClean="0"/>
              <a:t>5mls)</a:t>
            </a:r>
            <a:endParaRPr lang="en-US" sz="2800" dirty="0"/>
          </a:p>
          <a:p>
            <a:r>
              <a:rPr lang="en-US" sz="2800" dirty="0"/>
              <a:t>Infusion = 100 units (the entire vial) mixed with 100ml NS (1:1)</a:t>
            </a:r>
          </a:p>
          <a:p>
            <a:r>
              <a:rPr lang="en-US" sz="2800" dirty="0" smtClean="0"/>
              <a:t>Usual rate: 2 </a:t>
            </a:r>
            <a:r>
              <a:rPr lang="en-US" sz="2800" dirty="0"/>
              <a:t>units/hour (2ml/</a:t>
            </a:r>
            <a:r>
              <a:rPr lang="en-US" sz="2800" dirty="0" err="1"/>
              <a:t>hr</a:t>
            </a:r>
            <a:r>
              <a:rPr lang="en-US" sz="2800" dirty="0"/>
              <a:t>) Does not get titrated.</a:t>
            </a:r>
          </a:p>
          <a:p>
            <a:r>
              <a:rPr lang="en-US" sz="2800" dirty="0"/>
              <a:t>**Make sure the IV you Y it into is running FAST**</a:t>
            </a:r>
          </a:p>
          <a:p>
            <a:r>
              <a:rPr lang="en-US" sz="2800" dirty="0"/>
              <a:t> </a:t>
            </a:r>
          </a:p>
        </p:txBody>
      </p:sp>
      <p:pic>
        <p:nvPicPr>
          <p:cNvPr id="5" name="Picture 2" descr="https://encrypted-tbn3.gstatic.com/images?q=tbn:ANd9GcRpPKBQnQFvLCmOTOtOBY8oNttairagH_d3OS5becUanzLiejRwJ4CFUNbI">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76826"/>
            <a:ext cx="600075"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293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Atropine</a:t>
            </a:r>
            <a:endParaRPr lang="en-US" dirty="0"/>
          </a:p>
        </p:txBody>
      </p:sp>
      <p:pic>
        <p:nvPicPr>
          <p:cNvPr id="2050" name="Picture 2" descr="https://survivinginfantsurgery.files.wordpress.com/2013/07/atropine-sulfate-inject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450" y="23091"/>
            <a:ext cx="2495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1905282"/>
            <a:ext cx="7630615" cy="3970318"/>
          </a:xfrm>
          <a:prstGeom prst="rect">
            <a:avLst/>
          </a:prstGeom>
          <a:noFill/>
        </p:spPr>
        <p:txBody>
          <a:bodyPr wrap="none" rtlCol="0">
            <a:spAutoFit/>
          </a:bodyPr>
          <a:lstStyle/>
          <a:p>
            <a:pPr marL="285750" indent="-285750">
              <a:buFont typeface="Wingdings" pitchFamily="2" charset="2"/>
              <a:buChar char="Ø"/>
            </a:pPr>
            <a:r>
              <a:rPr lang="en-US" sz="2800" dirty="0" smtClean="0"/>
              <a:t>Anticholinergic</a:t>
            </a:r>
          </a:p>
          <a:p>
            <a:pPr marL="285750" indent="-285750">
              <a:buFont typeface="Wingdings" pitchFamily="2" charset="2"/>
              <a:buChar char="Ø"/>
            </a:pPr>
            <a:r>
              <a:rPr lang="en-US" sz="2800" dirty="0"/>
              <a:t>I</a:t>
            </a:r>
            <a:r>
              <a:rPr lang="en-US" sz="2800" dirty="0" smtClean="0"/>
              <a:t>ncreases firing of the SA Node by blocking </a:t>
            </a:r>
          </a:p>
          <a:p>
            <a:r>
              <a:rPr lang="en-US" sz="2800" dirty="0" smtClean="0"/>
              <a:t>     the vagus nerve on the heart resulting in an </a:t>
            </a:r>
          </a:p>
          <a:p>
            <a:r>
              <a:rPr lang="en-US" sz="2800" dirty="0"/>
              <a:t> </a:t>
            </a:r>
            <a:r>
              <a:rPr lang="en-US" sz="2800" dirty="0" smtClean="0"/>
              <a:t>    increased heart rate</a:t>
            </a:r>
          </a:p>
          <a:p>
            <a:pPr marL="285750" indent="-285750">
              <a:buFont typeface="Wingdings" pitchFamily="2" charset="2"/>
              <a:buChar char="Ø"/>
            </a:pPr>
            <a:r>
              <a:rPr lang="en-US" sz="2800" dirty="0" smtClean="0"/>
              <a:t>Used in symptomatic bradycardia 1</a:t>
            </a:r>
            <a:r>
              <a:rPr lang="en-US" sz="2800" baseline="30000" dirty="0" smtClean="0"/>
              <a:t>st</a:t>
            </a:r>
            <a:r>
              <a:rPr lang="en-US" sz="2800" dirty="0" smtClean="0"/>
              <a:t> or 2</a:t>
            </a:r>
            <a:r>
              <a:rPr lang="en-US" sz="2800" baseline="30000" dirty="0" smtClean="0"/>
              <a:t>nd</a:t>
            </a:r>
            <a:endParaRPr lang="en-US" sz="2800" dirty="0" smtClean="0"/>
          </a:p>
          <a:p>
            <a:r>
              <a:rPr lang="en-US" sz="2800" dirty="0"/>
              <a:t> </a:t>
            </a:r>
            <a:r>
              <a:rPr lang="en-US" sz="2800" dirty="0" smtClean="0"/>
              <a:t>    degree heart block (Type I)</a:t>
            </a:r>
          </a:p>
          <a:p>
            <a:pPr marL="285750" indent="-285750">
              <a:buFont typeface="Wingdings" pitchFamily="2" charset="2"/>
              <a:buChar char="Ø"/>
            </a:pPr>
            <a:r>
              <a:rPr lang="en-US" sz="2800" dirty="0" smtClean="0"/>
              <a:t>0.5 mg – max of 3 mg in increments</a:t>
            </a:r>
          </a:p>
          <a:p>
            <a:pPr marL="285750" indent="-285750">
              <a:buFont typeface="Wingdings" pitchFamily="2" charset="2"/>
              <a:buChar char="Ø"/>
            </a:pPr>
            <a:r>
              <a:rPr lang="en-US" sz="2800" dirty="0" smtClean="0"/>
              <a:t>Increases oxygen demand of heart: be careful</a:t>
            </a:r>
          </a:p>
          <a:p>
            <a:r>
              <a:rPr lang="en-US" sz="2800" dirty="0"/>
              <a:t> </a:t>
            </a:r>
            <a:r>
              <a:rPr lang="en-US" sz="2800" dirty="0" smtClean="0"/>
              <a:t>    in patients with ischemia</a:t>
            </a:r>
            <a:endParaRPr lang="en-US" sz="2800" dirty="0"/>
          </a:p>
        </p:txBody>
      </p:sp>
      <p:sp>
        <p:nvSpPr>
          <p:cNvPr id="4" name="Footer Placeholder 3"/>
          <p:cNvSpPr>
            <a:spLocks noGrp="1"/>
          </p:cNvSpPr>
          <p:nvPr>
            <p:ph type="ftr" sz="quarter" idx="11"/>
          </p:nvPr>
        </p:nvSpPr>
        <p:spPr>
          <a:xfrm>
            <a:off x="659165" y="6356350"/>
            <a:ext cx="3760435" cy="365125"/>
          </a:xfrm>
        </p:spPr>
        <p:txBody>
          <a:bodyPr/>
          <a:lstStyle/>
          <a:p>
            <a:r>
              <a:rPr lang="en-US" smtClean="0"/>
              <a:t>City Wide ED Orientation – Jan., 2015</a:t>
            </a:r>
            <a:endParaRPr lang="en-US" dirty="0"/>
          </a:p>
        </p:txBody>
      </p:sp>
    </p:spTree>
    <p:extLst>
      <p:ext uri="{BB962C8B-B14F-4D97-AF65-F5344CB8AC3E}">
        <p14:creationId xmlns:p14="http://schemas.microsoft.com/office/powerpoint/2010/main" val="56651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Calcium Compounds</a:t>
            </a:r>
            <a:endParaRPr lang="en-US" dirty="0"/>
          </a:p>
        </p:txBody>
      </p:sp>
      <p:sp>
        <p:nvSpPr>
          <p:cNvPr id="3" name="Text Placeholder 2"/>
          <p:cNvSpPr>
            <a:spLocks noGrp="1"/>
          </p:cNvSpPr>
          <p:nvPr>
            <p:ph type="body" idx="1"/>
          </p:nvPr>
        </p:nvSpPr>
        <p:spPr/>
        <p:txBody>
          <a:bodyPr/>
          <a:lstStyle/>
          <a:p>
            <a:r>
              <a:rPr lang="en-US" b="1" dirty="0" smtClean="0"/>
              <a:t>Calcium </a:t>
            </a:r>
            <a:r>
              <a:rPr lang="en-US" b="1" dirty="0" err="1" smtClean="0"/>
              <a:t>Gluconate</a:t>
            </a:r>
            <a:r>
              <a:rPr lang="en-US" dirty="0" smtClean="0"/>
              <a:t>	</a:t>
            </a:r>
            <a:endParaRPr lang="en-US" dirty="0"/>
          </a:p>
        </p:txBody>
      </p:sp>
      <p:sp>
        <p:nvSpPr>
          <p:cNvPr id="4" name="Text Placeholder 3"/>
          <p:cNvSpPr>
            <a:spLocks noGrp="1"/>
          </p:cNvSpPr>
          <p:nvPr>
            <p:ph type="body" sz="quarter" idx="3"/>
          </p:nvPr>
        </p:nvSpPr>
        <p:spPr/>
        <p:txBody>
          <a:bodyPr/>
          <a:lstStyle/>
          <a:p>
            <a:r>
              <a:rPr lang="en-US" b="1" dirty="0" smtClean="0"/>
              <a:t>Calcium Chloride</a:t>
            </a:r>
            <a:endParaRPr lang="en-US" b="1" dirty="0"/>
          </a:p>
        </p:txBody>
      </p:sp>
      <p:pic>
        <p:nvPicPr>
          <p:cNvPr id="7" name="Content Placeholder 6" descr="Pharmaceutical Partners of Canada | Calcium Gluconate Injection, USP, 10% 100 mg/mL SD Vial 10  - Windows Internet Explorer"/>
          <p:cNvPicPr>
            <a:picLocks noGrp="1" noChangeAspect="1"/>
          </p:cNvPicPr>
          <p:nvPr>
            <p:ph sz="quarter" idx="13"/>
          </p:nvPr>
        </p:nvPicPr>
        <p:blipFill rotWithShape="1">
          <a:blip r:embed="rId2" cstate="print">
            <a:extLst>
              <a:ext uri="{28A0092B-C50C-407E-A947-70E740481C1C}">
                <a14:useLocalDpi xmlns:a14="http://schemas.microsoft.com/office/drawing/2010/main" val="0"/>
              </a:ext>
            </a:extLst>
          </a:blip>
          <a:srcRect l="30902" t="38268" r="54440" b="21911"/>
          <a:stretch/>
        </p:blipFill>
        <p:spPr>
          <a:xfrm>
            <a:off x="533400" y="4309057"/>
            <a:ext cx="808182" cy="1694073"/>
          </a:xfrm>
          <a:ln w="28575">
            <a:solidFill>
              <a:schemeClr val="tx1"/>
            </a:solidFill>
          </a:ln>
        </p:spPr>
      </p:pic>
      <p:sp>
        <p:nvSpPr>
          <p:cNvPr id="6" name="Content Placeholder 5"/>
          <p:cNvSpPr>
            <a:spLocks noGrp="1"/>
          </p:cNvSpPr>
          <p:nvPr>
            <p:ph sz="quarter" idx="14"/>
          </p:nvPr>
        </p:nvSpPr>
        <p:spPr>
          <a:xfrm>
            <a:off x="4648200" y="2286000"/>
            <a:ext cx="4041648" cy="3913187"/>
          </a:xfrm>
        </p:spPr>
        <p:txBody>
          <a:bodyPr/>
          <a:lstStyle/>
          <a:p>
            <a:pPr>
              <a:buFont typeface="Wingdings" pitchFamily="2" charset="2"/>
              <a:buChar char="§"/>
            </a:pPr>
            <a:r>
              <a:rPr lang="en-US" dirty="0" smtClean="0">
                <a:solidFill>
                  <a:schemeClr val="tx1"/>
                </a:solidFill>
              </a:rPr>
              <a:t>Contains 3x as much Calcium  as </a:t>
            </a:r>
            <a:r>
              <a:rPr lang="en-US" dirty="0" err="1" smtClean="0">
                <a:solidFill>
                  <a:schemeClr val="tx1"/>
                </a:solidFill>
              </a:rPr>
              <a:t>gluconate</a:t>
            </a:r>
            <a:r>
              <a:rPr lang="en-US" dirty="0" smtClean="0">
                <a:solidFill>
                  <a:schemeClr val="tx1"/>
                </a:solidFill>
              </a:rPr>
              <a:t> compound</a:t>
            </a:r>
          </a:p>
          <a:p>
            <a:pPr>
              <a:buFont typeface="Wingdings" pitchFamily="2" charset="2"/>
              <a:buChar char="§"/>
            </a:pPr>
            <a:r>
              <a:rPr lang="en-US" dirty="0" smtClean="0">
                <a:solidFill>
                  <a:schemeClr val="tx1"/>
                </a:solidFill>
              </a:rPr>
              <a:t>Given IV direct over  </a:t>
            </a:r>
          </a:p>
          <a:p>
            <a:pPr marL="0" indent="0">
              <a:buNone/>
            </a:pPr>
            <a:r>
              <a:rPr lang="en-US" dirty="0">
                <a:solidFill>
                  <a:schemeClr val="tx1"/>
                </a:solidFill>
              </a:rPr>
              <a:t> </a:t>
            </a:r>
            <a:r>
              <a:rPr lang="en-US" dirty="0" smtClean="0">
                <a:solidFill>
                  <a:schemeClr val="tx1"/>
                </a:solidFill>
              </a:rPr>
              <a:t>    minimum of 15  </a:t>
            </a:r>
          </a:p>
          <a:p>
            <a:pPr marL="0" indent="0">
              <a:buNone/>
            </a:pPr>
            <a:r>
              <a:rPr lang="en-US" dirty="0">
                <a:solidFill>
                  <a:schemeClr val="tx1"/>
                </a:solidFill>
              </a:rPr>
              <a:t> </a:t>
            </a:r>
            <a:r>
              <a:rPr lang="en-US" dirty="0" smtClean="0">
                <a:solidFill>
                  <a:schemeClr val="tx1"/>
                </a:solidFill>
              </a:rPr>
              <a:t>    seconds</a:t>
            </a:r>
            <a:r>
              <a:rPr lang="en-US" dirty="0" smtClean="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4419600"/>
            <a:ext cx="1066799" cy="1676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a:xfrm>
            <a:off x="659165" y="6356350"/>
            <a:ext cx="3608035" cy="365125"/>
          </a:xfrm>
        </p:spPr>
        <p:txBody>
          <a:bodyPr/>
          <a:lstStyle/>
          <a:p>
            <a:r>
              <a:rPr lang="en-US" smtClean="0"/>
              <a:t>City Wide ED Orientation – Jan., 2015</a:t>
            </a:r>
            <a:endParaRPr lang="en-US" dirty="0"/>
          </a:p>
        </p:txBody>
      </p:sp>
      <p:sp>
        <p:nvSpPr>
          <p:cNvPr id="8" name="TextBox 7"/>
          <p:cNvSpPr txBox="1"/>
          <p:nvPr/>
        </p:nvSpPr>
        <p:spPr>
          <a:xfrm>
            <a:off x="1498092" y="2286000"/>
            <a:ext cx="2845307" cy="3785652"/>
          </a:xfrm>
          <a:prstGeom prst="rect">
            <a:avLst/>
          </a:prstGeom>
          <a:noFill/>
        </p:spPr>
        <p:txBody>
          <a:bodyPr wrap="square" rtlCol="0">
            <a:spAutoFit/>
          </a:bodyPr>
          <a:lstStyle/>
          <a:p>
            <a:pPr marL="342900" indent="-342900">
              <a:buFont typeface="Wingdings" pitchFamily="2" charset="2"/>
              <a:buChar char="§"/>
            </a:pPr>
            <a:r>
              <a:rPr lang="en-US" sz="2400" dirty="0" smtClean="0">
                <a:latin typeface="+mj-lt"/>
              </a:rPr>
              <a:t>Usually inserted as infusion of 1gm over 1 hour</a:t>
            </a:r>
          </a:p>
          <a:p>
            <a:pPr marL="342900" indent="-342900">
              <a:buFont typeface="Wingdings" pitchFamily="2" charset="2"/>
              <a:buChar char="§"/>
            </a:pPr>
            <a:r>
              <a:rPr lang="en-US" sz="2400" dirty="0" smtClean="0">
                <a:latin typeface="+mj-lt"/>
              </a:rPr>
              <a:t>Can be IV direct – Minimum 200mg/min</a:t>
            </a:r>
          </a:p>
          <a:p>
            <a:pPr marL="342900" indent="-342900">
              <a:buFont typeface="Wingdings" pitchFamily="2" charset="2"/>
              <a:buChar char="§"/>
            </a:pPr>
            <a:r>
              <a:rPr lang="en-US" sz="2400" dirty="0" smtClean="0">
                <a:latin typeface="+mj-lt"/>
              </a:rPr>
              <a:t>Very hard on veins</a:t>
            </a:r>
            <a:endParaRPr lang="en-US" sz="2400" dirty="0">
              <a:latin typeface="+mj-lt"/>
            </a:endParaRPr>
          </a:p>
        </p:txBody>
      </p:sp>
    </p:spTree>
    <p:extLst>
      <p:ext uri="{BB962C8B-B14F-4D97-AF65-F5344CB8AC3E}">
        <p14:creationId xmlns:p14="http://schemas.microsoft.com/office/powerpoint/2010/main" val="272563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fade">
                                      <p:cBhvr>
                                        <p:cTn id="26" dur="1000"/>
                                        <p:tgtEl>
                                          <p:spTgt spid="8">
                                            <p:txEl>
                                              <p:pRg st="2" end="2"/>
                                            </p:txEl>
                                          </p:spTgt>
                                        </p:tgtEl>
                                      </p:cBhvr>
                                    </p:animEffect>
                                    <p:anim calcmode="lin" valueType="num">
                                      <p:cBhvr>
                                        <p:cTn id="2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1000"/>
                                        <p:tgtEl>
                                          <p:spTgt spid="4">
                                            <p:txEl>
                                              <p:pRg st="0" end="0"/>
                                            </p:txEl>
                                          </p:spTgt>
                                        </p:tgtEl>
                                      </p:cBhvr>
                                    </p:animEffect>
                                    <p:anim calcmode="lin" valueType="num">
                                      <p:cBhvr>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1000"/>
                                        <p:tgtEl>
                                          <p:spTgt spid="6">
                                            <p:txEl>
                                              <p:pRg st="0" end="0"/>
                                            </p:txEl>
                                          </p:spTgt>
                                        </p:tgtEl>
                                      </p:cBhvr>
                                    </p:animEffect>
                                    <p:anim calcmode="lin" valueType="num">
                                      <p:cBhvr>
                                        <p:cTn id="4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1000"/>
                                        <p:tgtEl>
                                          <p:spTgt spid="6">
                                            <p:txEl>
                                              <p:pRg st="1" end="1"/>
                                            </p:txEl>
                                          </p:spTgt>
                                        </p:tgtEl>
                                      </p:cBhvr>
                                    </p:animEffect>
                                    <p:anim calcmode="lin" valueType="num">
                                      <p:cBhvr>
                                        <p:cTn id="5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fade">
                                      <p:cBhvr>
                                        <p:cTn id="57" dur="1000"/>
                                        <p:tgtEl>
                                          <p:spTgt spid="6">
                                            <p:txEl>
                                              <p:pRg st="2" end="2"/>
                                            </p:txEl>
                                          </p:spTgt>
                                        </p:tgtEl>
                                      </p:cBhvr>
                                    </p:animEffect>
                                    <p:anim calcmode="lin" valueType="num">
                                      <p:cBhvr>
                                        <p:cTn id="5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fade">
                                      <p:cBhvr>
                                        <p:cTn id="62" dur="1000"/>
                                        <p:tgtEl>
                                          <p:spTgt spid="6">
                                            <p:txEl>
                                              <p:pRg st="3" end="3"/>
                                            </p:txEl>
                                          </p:spTgt>
                                        </p:tgtEl>
                                      </p:cBhvr>
                                    </p:animEffect>
                                    <p:anim calcmode="lin" valueType="num">
                                      <p:cBhvr>
                                        <p:cTn id="6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074"/>
                                        </p:tgtEl>
                                        <p:attrNameLst>
                                          <p:attrName>style.visibility</p:attrName>
                                        </p:attrNameLst>
                                      </p:cBhvr>
                                      <p:to>
                                        <p:strVal val="visible"/>
                                      </p:to>
                                    </p:set>
                                    <p:animEffect transition="in" filter="fade">
                                      <p:cBhvr>
                                        <p:cTn id="69" dur="1000"/>
                                        <p:tgtEl>
                                          <p:spTgt spid="3074"/>
                                        </p:tgtEl>
                                      </p:cBhvr>
                                    </p:animEffect>
                                    <p:anim calcmode="lin" valueType="num">
                                      <p:cBhvr>
                                        <p:cTn id="70" dur="1000" fill="hold"/>
                                        <p:tgtEl>
                                          <p:spTgt spid="3074"/>
                                        </p:tgtEl>
                                        <p:attrNameLst>
                                          <p:attrName>ppt_x</p:attrName>
                                        </p:attrNameLst>
                                      </p:cBhvr>
                                      <p:tavLst>
                                        <p:tav tm="0">
                                          <p:val>
                                            <p:strVal val="#ppt_x"/>
                                          </p:val>
                                        </p:tav>
                                        <p:tav tm="100000">
                                          <p:val>
                                            <p:strVal val="#ppt_x"/>
                                          </p:val>
                                        </p:tav>
                                      </p:tavLst>
                                    </p:anim>
                                    <p:anim calcmode="lin" valueType="num">
                                      <p:cBhvr>
                                        <p:cTn id="71"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Magnesium Sulfate</a:t>
            </a:r>
            <a:endParaRPr lang="en-US" dirty="0"/>
          </a:p>
        </p:txBody>
      </p:sp>
      <p:sp>
        <p:nvSpPr>
          <p:cNvPr id="3" name="Footer Placeholder 2"/>
          <p:cNvSpPr>
            <a:spLocks noGrp="1"/>
          </p:cNvSpPr>
          <p:nvPr>
            <p:ph type="ftr" sz="quarter" idx="11"/>
          </p:nvPr>
        </p:nvSpPr>
        <p:spPr>
          <a:xfrm>
            <a:off x="0" y="6397764"/>
            <a:ext cx="3608035" cy="365125"/>
          </a:xfrm>
        </p:spPr>
        <p:txBody>
          <a:bodyPr/>
          <a:lstStyle/>
          <a:p>
            <a:r>
              <a:rPr lang="en-US" smtClean="0"/>
              <a:t>City Wide ED Orientation – Jan., 2015</a:t>
            </a:r>
            <a:endParaRPr lang="en-US" dirty="0"/>
          </a:p>
        </p:txBody>
      </p:sp>
      <p:sp>
        <p:nvSpPr>
          <p:cNvPr id="4" name="Rectangle 3"/>
          <p:cNvSpPr/>
          <p:nvPr/>
        </p:nvSpPr>
        <p:spPr>
          <a:xfrm>
            <a:off x="685800" y="1600200"/>
            <a:ext cx="7848600" cy="4216539"/>
          </a:xfrm>
          <a:prstGeom prst="rect">
            <a:avLst/>
          </a:prstGeom>
        </p:spPr>
        <p:txBody>
          <a:bodyPr wrap="square">
            <a:spAutoFit/>
          </a:bodyPr>
          <a:lstStyle/>
          <a:p>
            <a:pPr marL="285750" indent="-285750">
              <a:buFont typeface="Wingdings" pitchFamily="2" charset="2"/>
              <a:buChar char="Ø"/>
            </a:pPr>
            <a:r>
              <a:rPr lang="en-US" sz="2800" dirty="0" smtClean="0"/>
              <a:t>Electrolyte replacement</a:t>
            </a:r>
          </a:p>
          <a:p>
            <a:endParaRPr lang="en-US" sz="2800" dirty="0" smtClean="0"/>
          </a:p>
          <a:p>
            <a:pPr marL="285750" indent="-285750">
              <a:buFont typeface="Wingdings" pitchFamily="2" charset="2"/>
              <a:buChar char="Ø"/>
            </a:pPr>
            <a:r>
              <a:rPr lang="en-US" sz="2800" dirty="0" smtClean="0"/>
              <a:t>Relaxes smooth muscle: asthma</a:t>
            </a:r>
          </a:p>
          <a:p>
            <a:pPr marL="285750" indent="-285750">
              <a:buFont typeface="Wingdings" pitchFamily="2" charset="2"/>
              <a:buChar char="Ø"/>
            </a:pPr>
            <a:endParaRPr lang="en-US" dirty="0"/>
          </a:p>
          <a:p>
            <a:pPr marL="285750" indent="-285750">
              <a:buFont typeface="Wingdings" pitchFamily="2" charset="2"/>
              <a:buChar char="Ø"/>
            </a:pPr>
            <a:endParaRPr lang="en-US" dirty="0" smtClean="0"/>
          </a:p>
          <a:p>
            <a:pPr marL="285750" indent="-285750">
              <a:buFont typeface="Wingdings" pitchFamily="2" charset="2"/>
              <a:buChar char="Ø"/>
            </a:pPr>
            <a:r>
              <a:rPr lang="en-US" sz="2800" dirty="0" smtClean="0"/>
              <a:t>Factors in the Na-K-</a:t>
            </a:r>
            <a:r>
              <a:rPr lang="en-US" sz="2800" dirty="0" err="1" smtClean="0"/>
              <a:t>Ca</a:t>
            </a:r>
            <a:r>
              <a:rPr lang="en-US" sz="2800" dirty="0" smtClean="0"/>
              <a:t> pump thereby affecting depolarization: works to decrease prolonged Q-T intervals which can trigger</a:t>
            </a:r>
          </a:p>
          <a:p>
            <a:r>
              <a:rPr lang="en-US" sz="2800" dirty="0"/>
              <a:t> </a:t>
            </a:r>
            <a:r>
              <a:rPr lang="en-US" sz="2800" dirty="0" smtClean="0"/>
              <a:t>   </a:t>
            </a:r>
            <a:r>
              <a:rPr lang="en-US" sz="2800" dirty="0" err="1" smtClean="0"/>
              <a:t>torsades</a:t>
            </a:r>
            <a:r>
              <a:rPr lang="en-US" sz="2800" dirty="0" smtClean="0"/>
              <a:t> de pointes</a:t>
            </a:r>
            <a:endParaRPr lang="en-US" sz="2800" dirty="0"/>
          </a:p>
          <a:p>
            <a:endParaRPr lang="en-US" dirty="0" smtClean="0"/>
          </a:p>
          <a:p>
            <a:endParaRPr lang="en-US" dirty="0" smtClean="0"/>
          </a:p>
        </p:txBody>
      </p:sp>
      <p:pic>
        <p:nvPicPr>
          <p:cNvPr id="1026" name="Picture 2" descr="http://cdn.lifeinthefastlane.com/wp-content/uploads/2011/11/TDP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109" y="5235714"/>
            <a:ext cx="46482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906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MgSO4 Dosages</a:t>
            </a:r>
            <a:endParaRPr lang="en-US" dirty="0"/>
          </a:p>
        </p:txBody>
      </p:sp>
      <p:sp>
        <p:nvSpPr>
          <p:cNvPr id="2" name="Footer Placeholder 1"/>
          <p:cNvSpPr>
            <a:spLocks noGrp="1"/>
          </p:cNvSpPr>
          <p:nvPr>
            <p:ph type="ftr" sz="quarter" idx="11"/>
          </p:nvPr>
        </p:nvSpPr>
        <p:spPr/>
        <p:txBody>
          <a:bodyPr/>
          <a:lstStyle/>
          <a:p>
            <a:r>
              <a:rPr lang="en-US" smtClean="0"/>
              <a:t>City Wide ED Orientation – Jan., 2015</a:t>
            </a:r>
            <a:endParaRPr lang="en-US"/>
          </a:p>
        </p:txBody>
      </p:sp>
      <p:sp>
        <p:nvSpPr>
          <p:cNvPr id="3" name="Rectangle 2"/>
          <p:cNvSpPr/>
          <p:nvPr/>
        </p:nvSpPr>
        <p:spPr>
          <a:xfrm>
            <a:off x="609600" y="1600200"/>
            <a:ext cx="8001000" cy="4801314"/>
          </a:xfrm>
          <a:prstGeom prst="rect">
            <a:avLst/>
          </a:prstGeom>
        </p:spPr>
        <p:txBody>
          <a:bodyPr wrap="square">
            <a:spAutoFit/>
          </a:bodyPr>
          <a:lstStyle/>
          <a:p>
            <a:pPr marL="285750" indent="-285750">
              <a:buFont typeface="Wingdings" pitchFamily="2" charset="2"/>
              <a:buChar char="Ø"/>
            </a:pPr>
            <a:endParaRPr lang="en-US" dirty="0" smtClean="0"/>
          </a:p>
          <a:p>
            <a:endParaRPr lang="en-US" dirty="0"/>
          </a:p>
          <a:p>
            <a:r>
              <a:rPr lang="en-US" sz="2800" b="1" dirty="0" smtClean="0"/>
              <a:t>IV Infusion</a:t>
            </a:r>
            <a:r>
              <a:rPr lang="en-US" sz="2800" dirty="0" smtClean="0"/>
              <a:t>: For </a:t>
            </a:r>
            <a:r>
              <a:rPr lang="en-US" sz="2800" dirty="0"/>
              <a:t>magnesium deficiency, 2 g may be diluted in 100 mL or more of D5W or NS and given over 1 - 3 </a:t>
            </a:r>
            <a:r>
              <a:rPr lang="en-US" sz="2800" dirty="0" smtClean="0"/>
              <a:t>h</a:t>
            </a:r>
          </a:p>
          <a:p>
            <a:pPr marL="285750" indent="-285750">
              <a:buFont typeface="Wingdings" pitchFamily="2" charset="2"/>
              <a:buChar char="Ø"/>
            </a:pPr>
            <a:endParaRPr lang="en-US" sz="2800" dirty="0"/>
          </a:p>
          <a:p>
            <a:r>
              <a:rPr lang="en-US" sz="2800" b="1" dirty="0" smtClean="0"/>
              <a:t>IV Direct</a:t>
            </a:r>
            <a:r>
              <a:rPr lang="en-US" sz="2800" dirty="0" smtClean="0"/>
              <a:t>: 1.5 </a:t>
            </a:r>
            <a:r>
              <a:rPr lang="en-US" sz="2800" dirty="0"/>
              <a:t>mL of a 10% solution or its equivalent over at least 1 minute </a:t>
            </a:r>
          </a:p>
          <a:p>
            <a:r>
              <a:rPr lang="en-US" sz="2800" dirty="0"/>
              <a:t>Too-rapid administration may cause hypotension or </a:t>
            </a:r>
            <a:r>
              <a:rPr lang="en-US" sz="2800" dirty="0" err="1"/>
              <a:t>asystole</a:t>
            </a:r>
            <a:r>
              <a:rPr lang="en-US" sz="2800" dirty="0"/>
              <a:t> </a:t>
            </a:r>
          </a:p>
          <a:p>
            <a:r>
              <a:rPr lang="en-US" sz="2800" dirty="0" smtClean="0"/>
              <a:t>(PDAM)</a:t>
            </a:r>
            <a:endParaRPr lang="en-US" sz="2800"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159760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Sodium Bicarbonate</a:t>
            </a:r>
            <a:endParaRPr lang="en-US" dirty="0"/>
          </a:p>
        </p:txBody>
      </p:sp>
      <p:sp>
        <p:nvSpPr>
          <p:cNvPr id="2" name="Footer Placeholder 1"/>
          <p:cNvSpPr>
            <a:spLocks noGrp="1"/>
          </p:cNvSpPr>
          <p:nvPr>
            <p:ph type="ftr" sz="quarter" idx="11"/>
          </p:nvPr>
        </p:nvSpPr>
        <p:spPr>
          <a:xfrm>
            <a:off x="659165" y="6356350"/>
            <a:ext cx="3150835" cy="365125"/>
          </a:xfrm>
        </p:spPr>
        <p:txBody>
          <a:bodyPr/>
          <a:lstStyle/>
          <a:p>
            <a:r>
              <a:rPr lang="en-US" smtClean="0"/>
              <a:t>City Wide ED Orientation – Jan., 2015</a:t>
            </a:r>
            <a:endParaRPr lang="en-US" dirty="0"/>
          </a:p>
        </p:txBody>
      </p:sp>
      <p:sp>
        <p:nvSpPr>
          <p:cNvPr id="5" name="TextBox 4"/>
          <p:cNvSpPr txBox="1"/>
          <p:nvPr/>
        </p:nvSpPr>
        <p:spPr>
          <a:xfrm>
            <a:off x="533400" y="1905000"/>
            <a:ext cx="6947736" cy="1815882"/>
          </a:xfrm>
          <a:prstGeom prst="rect">
            <a:avLst/>
          </a:prstGeom>
          <a:noFill/>
        </p:spPr>
        <p:txBody>
          <a:bodyPr wrap="none" rtlCol="0">
            <a:spAutoFit/>
          </a:bodyPr>
          <a:lstStyle/>
          <a:p>
            <a:pPr marL="457200" indent="-457200">
              <a:buFont typeface="Wingdings" pitchFamily="2" charset="2"/>
              <a:buChar char="Ø"/>
            </a:pPr>
            <a:r>
              <a:rPr lang="en-US" sz="2800" dirty="0" smtClean="0"/>
              <a:t>Often indicated for metabolic acidosis</a:t>
            </a:r>
          </a:p>
          <a:p>
            <a:endParaRPr lang="en-US" sz="2800" dirty="0"/>
          </a:p>
          <a:p>
            <a:pPr marL="457200" indent="-457200">
              <a:buFont typeface="Wingdings" pitchFamily="2" charset="2"/>
              <a:buChar char="Ø"/>
            </a:pPr>
            <a:r>
              <a:rPr lang="en-US" sz="2800" dirty="0" smtClean="0"/>
              <a:t>Not first line of treatment in respiratory</a:t>
            </a:r>
          </a:p>
          <a:p>
            <a:r>
              <a:rPr lang="en-US" sz="2800" dirty="0"/>
              <a:t> </a:t>
            </a:r>
            <a:r>
              <a:rPr lang="en-US" sz="2800" dirty="0" smtClean="0"/>
              <a:t>     acidosis </a:t>
            </a:r>
            <a:endParaRPr lang="en-US" sz="2800" dirty="0"/>
          </a:p>
        </p:txBody>
      </p:sp>
      <p:pic>
        <p:nvPicPr>
          <p:cNvPr id="3074" name="Picture 2" descr="Sodium Bicarbonate, 8.4%, 50mEq, 18G x 1 1/2&quot;, 50mL Syringe, Each">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22780"/>
            <a:ext cx="1307969" cy="13079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9996041">
            <a:off x="658836" y="4495056"/>
            <a:ext cx="2478564" cy="523220"/>
          </a:xfrm>
          <a:prstGeom prst="rect">
            <a:avLst/>
          </a:prstGeom>
          <a:solidFill>
            <a:schemeClr val="tx2">
              <a:lumMod val="40000"/>
              <a:lumOff val="60000"/>
            </a:schemeClr>
          </a:solidFill>
        </p:spPr>
        <p:txBody>
          <a:bodyPr wrap="none" rtlCol="0">
            <a:spAutoFit/>
          </a:bodyPr>
          <a:lstStyle/>
          <a:p>
            <a:r>
              <a:rPr lang="en-US" sz="2800" dirty="0" smtClean="0"/>
              <a:t>Lactic acidosis</a:t>
            </a:r>
            <a:endParaRPr lang="en-US" sz="2800" dirty="0"/>
          </a:p>
        </p:txBody>
      </p:sp>
      <p:sp>
        <p:nvSpPr>
          <p:cNvPr id="7" name="TextBox 6"/>
          <p:cNvSpPr txBox="1"/>
          <p:nvPr/>
        </p:nvSpPr>
        <p:spPr>
          <a:xfrm>
            <a:off x="4343400" y="4217788"/>
            <a:ext cx="1002197" cy="523220"/>
          </a:xfrm>
          <a:prstGeom prst="rect">
            <a:avLst/>
          </a:prstGeom>
          <a:solidFill>
            <a:schemeClr val="accent1">
              <a:lumMod val="20000"/>
              <a:lumOff val="80000"/>
            </a:schemeClr>
          </a:solidFill>
        </p:spPr>
        <p:txBody>
          <a:bodyPr wrap="none" rtlCol="0">
            <a:spAutoFit/>
          </a:bodyPr>
          <a:lstStyle/>
          <a:p>
            <a:r>
              <a:rPr lang="en-US" sz="2800" dirty="0" smtClean="0"/>
              <a:t>DKA</a:t>
            </a:r>
            <a:endParaRPr lang="en-US" sz="2800" dirty="0"/>
          </a:p>
        </p:txBody>
      </p:sp>
      <p:sp>
        <p:nvSpPr>
          <p:cNvPr id="8" name="TextBox 7"/>
          <p:cNvSpPr txBox="1"/>
          <p:nvPr/>
        </p:nvSpPr>
        <p:spPr>
          <a:xfrm rot="2951204">
            <a:off x="6324600" y="5181600"/>
            <a:ext cx="1868075" cy="523220"/>
          </a:xfrm>
          <a:prstGeom prst="rect">
            <a:avLst/>
          </a:prstGeom>
          <a:solidFill>
            <a:schemeClr val="accent1">
              <a:lumMod val="40000"/>
              <a:lumOff val="60000"/>
            </a:schemeClr>
          </a:solidFill>
        </p:spPr>
        <p:txBody>
          <a:bodyPr wrap="none" rtlCol="0">
            <a:spAutoFit/>
          </a:bodyPr>
          <a:lstStyle/>
          <a:p>
            <a:r>
              <a:rPr lang="en-US" sz="2800" dirty="0" smtClean="0"/>
              <a:t>Overdoses</a:t>
            </a:r>
            <a:endParaRPr lang="en-US" sz="2800" dirty="0"/>
          </a:p>
        </p:txBody>
      </p:sp>
    </p:spTree>
    <p:extLst>
      <p:ext uri="{BB962C8B-B14F-4D97-AF65-F5344CB8AC3E}">
        <p14:creationId xmlns:p14="http://schemas.microsoft.com/office/powerpoint/2010/main" val="247230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Amiodarone</a:t>
            </a:r>
            <a:endParaRPr lang="en-US" dirty="0"/>
          </a:p>
        </p:txBody>
      </p:sp>
      <p:sp>
        <p:nvSpPr>
          <p:cNvPr id="3" name="Footer Placeholder 2"/>
          <p:cNvSpPr>
            <a:spLocks noGrp="1"/>
          </p:cNvSpPr>
          <p:nvPr>
            <p:ph type="ftr" sz="quarter" idx="11"/>
          </p:nvPr>
        </p:nvSpPr>
        <p:spPr>
          <a:xfrm>
            <a:off x="659165" y="6356350"/>
            <a:ext cx="3379435" cy="365125"/>
          </a:xfrm>
        </p:spPr>
        <p:txBody>
          <a:bodyPr/>
          <a:lstStyle/>
          <a:p>
            <a:r>
              <a:rPr lang="en-US" smtClean="0"/>
              <a:t>City Wide ED Orientation – Jan., 2015</a:t>
            </a:r>
            <a:endParaRPr lang="en-US" dirty="0"/>
          </a:p>
        </p:txBody>
      </p:sp>
      <p:sp>
        <p:nvSpPr>
          <p:cNvPr id="4" name="TextBox 3"/>
          <p:cNvSpPr txBox="1"/>
          <p:nvPr/>
        </p:nvSpPr>
        <p:spPr>
          <a:xfrm>
            <a:off x="277091" y="1524000"/>
            <a:ext cx="8086381" cy="4401205"/>
          </a:xfrm>
          <a:prstGeom prst="rect">
            <a:avLst/>
          </a:prstGeom>
          <a:noFill/>
        </p:spPr>
        <p:txBody>
          <a:bodyPr wrap="none" rtlCol="0">
            <a:spAutoFit/>
          </a:bodyPr>
          <a:lstStyle/>
          <a:p>
            <a:pPr marL="457200" indent="-457200">
              <a:buFont typeface="Wingdings" pitchFamily="2" charset="2"/>
              <a:buChar char="Ø"/>
            </a:pPr>
            <a:r>
              <a:rPr lang="en-US" sz="2800" dirty="0" smtClean="0"/>
              <a:t>Antiarrhythmic</a:t>
            </a:r>
          </a:p>
          <a:p>
            <a:pPr marL="457200" indent="-457200">
              <a:buFont typeface="Wingdings" pitchFamily="2" charset="2"/>
              <a:buChar char="Ø"/>
            </a:pPr>
            <a:r>
              <a:rPr lang="en-US" sz="2800" dirty="0" smtClean="0"/>
              <a:t>Used for both ventricular and supraventricular</a:t>
            </a:r>
          </a:p>
          <a:p>
            <a:r>
              <a:rPr lang="en-US" sz="2800" dirty="0"/>
              <a:t> </a:t>
            </a:r>
            <a:r>
              <a:rPr lang="en-US" sz="2800" dirty="0" smtClean="0"/>
              <a:t>     rhythms</a:t>
            </a:r>
          </a:p>
          <a:p>
            <a:pPr marL="457200" indent="-457200">
              <a:buFont typeface="Wingdings" pitchFamily="2" charset="2"/>
              <a:buChar char="Ø"/>
            </a:pPr>
            <a:r>
              <a:rPr lang="en-US" sz="2800" dirty="0"/>
              <a:t>S</a:t>
            </a:r>
            <a:r>
              <a:rPr lang="en-US" sz="2800" dirty="0" smtClean="0"/>
              <a:t>hould </a:t>
            </a:r>
            <a:r>
              <a:rPr lang="en-US" sz="2800" dirty="0"/>
              <a:t>only be used after </a:t>
            </a:r>
            <a:r>
              <a:rPr lang="en-US" sz="2800" dirty="0" smtClean="0"/>
              <a:t>defibrillation/</a:t>
            </a:r>
          </a:p>
          <a:p>
            <a:r>
              <a:rPr lang="en-US" sz="2800" dirty="0"/>
              <a:t> </a:t>
            </a:r>
            <a:r>
              <a:rPr lang="en-US" sz="2800" dirty="0" smtClean="0"/>
              <a:t>    cardioversion </a:t>
            </a:r>
            <a:r>
              <a:rPr lang="en-US" sz="2800" dirty="0"/>
              <a:t>and first line drugs such as </a:t>
            </a:r>
            <a:endParaRPr lang="en-US" sz="2800" dirty="0" smtClean="0"/>
          </a:p>
          <a:p>
            <a:r>
              <a:rPr lang="en-US" sz="2800" dirty="0"/>
              <a:t> </a:t>
            </a:r>
            <a:r>
              <a:rPr lang="en-US" sz="2800" dirty="0" smtClean="0"/>
              <a:t>    epinephrine </a:t>
            </a:r>
            <a:r>
              <a:rPr lang="en-US" sz="2800" dirty="0"/>
              <a:t>and vasopressin have failed to </a:t>
            </a:r>
            <a:endParaRPr lang="en-US" sz="2800" dirty="0" smtClean="0"/>
          </a:p>
          <a:p>
            <a:r>
              <a:rPr lang="en-US" sz="2800" dirty="0"/>
              <a:t> </a:t>
            </a:r>
            <a:r>
              <a:rPr lang="en-US" sz="2800" dirty="0" smtClean="0"/>
              <a:t>    convert </a:t>
            </a:r>
            <a:r>
              <a:rPr lang="en-US" sz="2800" dirty="0"/>
              <a:t>VT/VF</a:t>
            </a:r>
            <a:r>
              <a:rPr lang="en-US" sz="2800" dirty="0" smtClean="0"/>
              <a:t>.</a:t>
            </a:r>
          </a:p>
          <a:p>
            <a:endParaRPr lang="en-US" sz="2800" dirty="0"/>
          </a:p>
          <a:p>
            <a:endParaRPr lang="en-US" sz="2800" dirty="0"/>
          </a:p>
          <a:p>
            <a:endParaRPr lang="en-US" sz="2800" dirty="0"/>
          </a:p>
        </p:txBody>
      </p:sp>
      <p:sp>
        <p:nvSpPr>
          <p:cNvPr id="5" name="Rectangle 4"/>
          <p:cNvSpPr/>
          <p:nvPr/>
        </p:nvSpPr>
        <p:spPr>
          <a:xfrm>
            <a:off x="4572000" y="6632001"/>
            <a:ext cx="4572000" cy="230832"/>
          </a:xfrm>
          <a:prstGeom prst="rect">
            <a:avLst/>
          </a:prstGeom>
        </p:spPr>
        <p:txBody>
          <a:bodyPr>
            <a:spAutoFit/>
          </a:bodyPr>
          <a:lstStyle/>
          <a:p>
            <a:pPr algn="r"/>
            <a:r>
              <a:rPr lang="en-US" sz="900" dirty="0"/>
              <a:t>https://acls-algorithms.com/acls-drugs/amiodarone-and-acls</a:t>
            </a:r>
          </a:p>
        </p:txBody>
      </p:sp>
      <p:pic>
        <p:nvPicPr>
          <p:cNvPr id="4098" name="Picture 2" descr="https://encrypted-tbn1.gstatic.com/images?q=tbn:ANd9GcQ1nLNDfizEry2xukbxil9Yxaq3utyflWvImDpLLjIefjDv02w56XiKA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106448"/>
            <a:ext cx="1009650" cy="165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241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Amiodarone</a:t>
            </a:r>
            <a:endParaRPr lang="en-US" dirty="0"/>
          </a:p>
        </p:txBody>
      </p:sp>
      <p:sp>
        <p:nvSpPr>
          <p:cNvPr id="3" name="Footer Placeholder 2"/>
          <p:cNvSpPr>
            <a:spLocks noGrp="1"/>
          </p:cNvSpPr>
          <p:nvPr>
            <p:ph type="ftr" sz="quarter" idx="11"/>
          </p:nvPr>
        </p:nvSpPr>
        <p:spPr>
          <a:xfrm>
            <a:off x="659165" y="6356350"/>
            <a:ext cx="3123126" cy="365125"/>
          </a:xfrm>
        </p:spPr>
        <p:txBody>
          <a:bodyPr/>
          <a:lstStyle/>
          <a:p>
            <a:r>
              <a:rPr lang="en-US" smtClean="0"/>
              <a:t>City Wide ED Orientation – Jan., 2015</a:t>
            </a:r>
            <a:endParaRPr lang="en-US" dirty="0"/>
          </a:p>
        </p:txBody>
      </p:sp>
      <p:sp>
        <p:nvSpPr>
          <p:cNvPr id="4" name="Rectangle 3"/>
          <p:cNvSpPr/>
          <p:nvPr/>
        </p:nvSpPr>
        <p:spPr>
          <a:xfrm>
            <a:off x="457200" y="1752600"/>
            <a:ext cx="8077200" cy="4678204"/>
          </a:xfrm>
          <a:prstGeom prst="rect">
            <a:avLst/>
          </a:prstGeom>
        </p:spPr>
        <p:txBody>
          <a:bodyPr wrap="square">
            <a:spAutoFit/>
          </a:bodyPr>
          <a:lstStyle/>
          <a:p>
            <a:pPr marL="457200" indent="-457200">
              <a:buFont typeface="Wingdings" pitchFamily="2" charset="2"/>
              <a:buChar char="Ø"/>
            </a:pPr>
            <a:r>
              <a:rPr lang="en-US" sz="2800" dirty="0"/>
              <a:t>Amiodarone should not be used in individuals </a:t>
            </a:r>
          </a:p>
          <a:p>
            <a:r>
              <a:rPr lang="en-US" sz="2800" dirty="0" smtClean="0"/>
              <a:t>     with </a:t>
            </a:r>
            <a:r>
              <a:rPr lang="en-US" sz="2800" dirty="0"/>
              <a:t>polymorphic VT as it associated with a </a:t>
            </a:r>
          </a:p>
          <a:p>
            <a:r>
              <a:rPr lang="en-US" sz="2800" dirty="0" smtClean="0"/>
              <a:t>     prolonged </a:t>
            </a:r>
            <a:r>
              <a:rPr lang="en-US" sz="2800" dirty="0"/>
              <a:t>QT interval which is made worse </a:t>
            </a:r>
          </a:p>
          <a:p>
            <a:r>
              <a:rPr lang="en-US" sz="2800" dirty="0" smtClean="0"/>
              <a:t>     with </a:t>
            </a:r>
            <a:r>
              <a:rPr lang="en-US" sz="2800" dirty="0"/>
              <a:t>antiarrhythmic drugs</a:t>
            </a:r>
            <a:r>
              <a:rPr lang="en-US" sz="2800" dirty="0" smtClean="0"/>
              <a:t>.</a:t>
            </a:r>
          </a:p>
          <a:p>
            <a:endParaRPr lang="en-US" sz="2800" dirty="0"/>
          </a:p>
          <a:p>
            <a:pPr marL="457200" indent="-457200">
              <a:buFont typeface="Wingdings" pitchFamily="2" charset="2"/>
              <a:buChar char="Ø"/>
            </a:pPr>
            <a:r>
              <a:rPr lang="en-US" sz="2800" dirty="0" smtClean="0"/>
              <a:t>300 mg for pulseless patients; 150mg with pulse</a:t>
            </a:r>
          </a:p>
          <a:p>
            <a:pPr marL="457200" indent="-457200">
              <a:buFont typeface="Wingdings" pitchFamily="2" charset="2"/>
              <a:buChar char="Ø"/>
            </a:pPr>
            <a:r>
              <a:rPr lang="en-US" sz="2800" dirty="0" smtClean="0"/>
              <a:t>Dilute in D5W;</a:t>
            </a:r>
          </a:p>
          <a:p>
            <a:pPr marL="457200" indent="-457200">
              <a:buFont typeface="Wingdings" pitchFamily="2" charset="2"/>
              <a:buChar char="Ø"/>
            </a:pPr>
            <a:r>
              <a:rPr lang="en-US" sz="2800" dirty="0" smtClean="0"/>
              <a:t>Infusions: micron filters</a:t>
            </a:r>
          </a:p>
          <a:p>
            <a:pPr marL="457200" indent="-457200">
              <a:buFont typeface="Wingdings" pitchFamily="2" charset="2"/>
              <a:buChar char="Ø"/>
            </a:pPr>
            <a:r>
              <a:rPr lang="en-US" sz="2800" b="1" u="sng" dirty="0" smtClean="0"/>
              <a:t>WATCH FOR HYPOTENSION</a:t>
            </a:r>
            <a:endParaRPr lang="en-US" sz="2800" b="1" u="sng" dirty="0"/>
          </a:p>
          <a:p>
            <a:endParaRPr lang="en-US" dirty="0"/>
          </a:p>
        </p:txBody>
      </p:sp>
      <p:sp>
        <p:nvSpPr>
          <p:cNvPr id="5" name="Rectangle 4"/>
          <p:cNvSpPr/>
          <p:nvPr/>
        </p:nvSpPr>
        <p:spPr>
          <a:xfrm>
            <a:off x="3782291" y="6627168"/>
            <a:ext cx="5334000" cy="230832"/>
          </a:xfrm>
          <a:prstGeom prst="rect">
            <a:avLst/>
          </a:prstGeom>
        </p:spPr>
        <p:txBody>
          <a:bodyPr wrap="square">
            <a:spAutoFit/>
          </a:bodyPr>
          <a:lstStyle/>
          <a:p>
            <a:pPr algn="r"/>
            <a:r>
              <a:rPr lang="en-US" sz="900" dirty="0"/>
              <a:t>https://acls-algorithms.com/acls-drugs/amiodarone-and-acls</a:t>
            </a:r>
          </a:p>
        </p:txBody>
      </p:sp>
    </p:spTree>
    <p:extLst>
      <p:ext uri="{BB962C8B-B14F-4D97-AF65-F5344CB8AC3E}">
        <p14:creationId xmlns:p14="http://schemas.microsoft.com/office/powerpoint/2010/main" val="689735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Adrenergic Receptor Sites – Beta 1</a:t>
            </a:r>
            <a:endParaRPr lang="en-US" dirty="0"/>
          </a:p>
        </p:txBody>
      </p:sp>
      <p:sp>
        <p:nvSpPr>
          <p:cNvPr id="3" name="Footer Placeholder 2"/>
          <p:cNvSpPr>
            <a:spLocks noGrp="1"/>
          </p:cNvSpPr>
          <p:nvPr>
            <p:ph type="ftr" sz="quarter" idx="11"/>
          </p:nvPr>
        </p:nvSpPr>
        <p:spPr/>
        <p:txBody>
          <a:bodyPr/>
          <a:lstStyle/>
          <a:p>
            <a:r>
              <a:rPr lang="en-US" smtClean="0"/>
              <a:t>City Wide ED Orientation – Jan., 2015</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00226"/>
            <a:ext cx="4757737" cy="449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60455" y="6659042"/>
            <a:ext cx="4572000" cy="215444"/>
          </a:xfrm>
          <a:prstGeom prst="rect">
            <a:avLst/>
          </a:prstGeom>
        </p:spPr>
        <p:txBody>
          <a:bodyPr>
            <a:spAutoFit/>
          </a:bodyPr>
          <a:lstStyle/>
          <a:p>
            <a:r>
              <a:rPr lang="en-US" sz="800" dirty="0"/>
              <a:t>http://media.pharmacologycorner.com/wp-content/uploads/2010/07/beta2.gif</a:t>
            </a:r>
          </a:p>
        </p:txBody>
      </p:sp>
    </p:spTree>
    <p:extLst>
      <p:ext uri="{BB962C8B-B14F-4D97-AF65-F5344CB8AC3E}">
        <p14:creationId xmlns:p14="http://schemas.microsoft.com/office/powerpoint/2010/main" val="1977820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Adrenergic Receptor Sites – Beta 2</a:t>
            </a:r>
            <a:endParaRPr lang="en-US" dirty="0"/>
          </a:p>
        </p:txBody>
      </p:sp>
      <p:sp>
        <p:nvSpPr>
          <p:cNvPr id="3" name="Footer Placeholder 2"/>
          <p:cNvSpPr>
            <a:spLocks noGrp="1"/>
          </p:cNvSpPr>
          <p:nvPr>
            <p:ph type="ftr" sz="quarter" idx="11"/>
          </p:nvPr>
        </p:nvSpPr>
        <p:spPr>
          <a:xfrm>
            <a:off x="11545" y="6520584"/>
            <a:ext cx="3531835" cy="365125"/>
          </a:xfrm>
        </p:spPr>
        <p:txBody>
          <a:bodyPr/>
          <a:lstStyle/>
          <a:p>
            <a:r>
              <a:rPr lang="en-US" dirty="0" smtClean="0"/>
              <a:t>City Wide ED Orientation – Jan., 2015</a:t>
            </a:r>
            <a:endParaRPr lang="en-US" dirty="0"/>
          </a:p>
        </p:txBody>
      </p:sp>
      <p:sp>
        <p:nvSpPr>
          <p:cNvPr id="4" name="Rectangle 3"/>
          <p:cNvSpPr/>
          <p:nvPr/>
        </p:nvSpPr>
        <p:spPr>
          <a:xfrm>
            <a:off x="3733800" y="6642556"/>
            <a:ext cx="4572000" cy="215444"/>
          </a:xfrm>
          <a:prstGeom prst="rect">
            <a:avLst/>
          </a:prstGeom>
        </p:spPr>
        <p:txBody>
          <a:bodyPr>
            <a:spAutoFit/>
          </a:bodyPr>
          <a:lstStyle/>
          <a:p>
            <a:r>
              <a:rPr lang="en-US" sz="800" dirty="0"/>
              <a:t>http://media.pharmacologycorner.com/wp-content/uploads/2010/07/beta2.gif</a:t>
            </a:r>
          </a:p>
        </p:txBody>
      </p:sp>
      <p:pic>
        <p:nvPicPr>
          <p:cNvPr id="7" name="Picture 2" descr="http://media.pharmacologycorner.com/wp-content/uploads/2010/07/beta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53746"/>
            <a:ext cx="4572000" cy="469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806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Adrenergic Receptor Sites - Dopamine</a:t>
            </a:r>
            <a:endParaRPr lang="en-US" dirty="0"/>
          </a:p>
        </p:txBody>
      </p:sp>
      <p:sp>
        <p:nvSpPr>
          <p:cNvPr id="3" name="Footer Placeholder 2"/>
          <p:cNvSpPr>
            <a:spLocks noGrp="1"/>
          </p:cNvSpPr>
          <p:nvPr>
            <p:ph type="ftr" sz="quarter" idx="11"/>
          </p:nvPr>
        </p:nvSpPr>
        <p:spPr>
          <a:xfrm>
            <a:off x="685800" y="6459993"/>
            <a:ext cx="3455635" cy="365125"/>
          </a:xfrm>
        </p:spPr>
        <p:txBody>
          <a:bodyPr/>
          <a:lstStyle/>
          <a:p>
            <a:r>
              <a:rPr lang="en-US" dirty="0" smtClean="0"/>
              <a:t>City Wide ED Orientation – Jan., 2015</a:t>
            </a:r>
            <a:endParaRPr lang="en-US" dirty="0"/>
          </a:p>
        </p:txBody>
      </p:sp>
      <p:sp>
        <p:nvSpPr>
          <p:cNvPr id="4" name="Rectangle 3"/>
          <p:cNvSpPr/>
          <p:nvPr/>
        </p:nvSpPr>
        <p:spPr>
          <a:xfrm>
            <a:off x="533400" y="2136339"/>
            <a:ext cx="6858000" cy="3108543"/>
          </a:xfrm>
          <a:prstGeom prst="rect">
            <a:avLst/>
          </a:prstGeom>
        </p:spPr>
        <p:txBody>
          <a:bodyPr wrap="square">
            <a:spAutoFit/>
          </a:bodyPr>
          <a:lstStyle/>
          <a:p>
            <a:pPr marL="457200" indent="-457200">
              <a:buFont typeface="Wingdings" pitchFamily="2" charset="2"/>
              <a:buChar char="§"/>
            </a:pPr>
            <a:r>
              <a:rPr lang="en-US" sz="2800" dirty="0" smtClean="0"/>
              <a:t>Located in </a:t>
            </a:r>
            <a:r>
              <a:rPr lang="en-US" sz="2800" dirty="0"/>
              <a:t>smooth muscle of renal, splanchnic, coronary, and cerebrovascular beds </a:t>
            </a:r>
            <a:endParaRPr lang="en-US" sz="2800" dirty="0" smtClean="0"/>
          </a:p>
          <a:p>
            <a:endParaRPr lang="en-US" sz="2800" dirty="0" smtClean="0"/>
          </a:p>
          <a:p>
            <a:pPr marL="285750" indent="-285750">
              <a:buFont typeface="Wingdings" pitchFamily="2" charset="2"/>
              <a:buChar char="§"/>
            </a:pPr>
            <a:r>
              <a:rPr lang="en-US" sz="2800" dirty="0" smtClean="0"/>
              <a:t>When activated, release of norepinephrine is inhibited and vasodilation of vascular beds occur. </a:t>
            </a:r>
            <a:endParaRPr lang="en-US" dirty="0"/>
          </a:p>
        </p:txBody>
      </p:sp>
      <p:sp>
        <p:nvSpPr>
          <p:cNvPr id="5" name="Rectangle 4"/>
          <p:cNvSpPr/>
          <p:nvPr/>
        </p:nvSpPr>
        <p:spPr>
          <a:xfrm>
            <a:off x="6477000" y="6642556"/>
            <a:ext cx="4572000" cy="215444"/>
          </a:xfrm>
          <a:prstGeom prst="rect">
            <a:avLst/>
          </a:prstGeom>
        </p:spPr>
        <p:txBody>
          <a:bodyPr>
            <a:spAutoFit/>
          </a:bodyPr>
          <a:lstStyle/>
          <a:p>
            <a:r>
              <a:rPr lang="en-US" sz="800" dirty="0"/>
              <a:t>http://www.medscape.com/viewarticle/497497_2</a:t>
            </a:r>
          </a:p>
        </p:txBody>
      </p:sp>
    </p:spTree>
    <p:extLst>
      <p:ext uri="{BB962C8B-B14F-4D97-AF65-F5344CB8AC3E}">
        <p14:creationId xmlns:p14="http://schemas.microsoft.com/office/powerpoint/2010/main" val="193298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City Wide ED Orientation – Jan., 2015</a:t>
            </a:r>
            <a:endParaRPr lang="en-US"/>
          </a:p>
        </p:txBody>
      </p:sp>
      <p:pic>
        <p:nvPicPr>
          <p:cNvPr id="3" name="Picture 2" descr="Healthy Body-Healthy Mind: ANS Receptors - Windows Internet Explorer"/>
          <p:cNvPicPr>
            <a:picLocks noChangeAspect="1"/>
          </p:cNvPicPr>
          <p:nvPr/>
        </p:nvPicPr>
        <p:blipFill rotWithShape="1">
          <a:blip r:embed="rId2">
            <a:extLst>
              <a:ext uri="{28A0092B-C50C-407E-A947-70E740481C1C}">
                <a14:useLocalDpi xmlns:a14="http://schemas.microsoft.com/office/drawing/2010/main" val="0"/>
              </a:ext>
            </a:extLst>
          </a:blip>
          <a:srcRect l="12381" t="32997" r="33165" b="16902"/>
          <a:stretch/>
        </p:blipFill>
        <p:spPr>
          <a:xfrm>
            <a:off x="685800" y="766653"/>
            <a:ext cx="7239000" cy="5139138"/>
          </a:xfrm>
          <a:prstGeom prst="rect">
            <a:avLst/>
          </a:prstGeom>
        </p:spPr>
      </p:pic>
      <p:sp>
        <p:nvSpPr>
          <p:cNvPr id="4" name="Rectangle 3"/>
          <p:cNvSpPr/>
          <p:nvPr/>
        </p:nvSpPr>
        <p:spPr>
          <a:xfrm>
            <a:off x="4546600" y="6656625"/>
            <a:ext cx="4572000" cy="215444"/>
          </a:xfrm>
          <a:prstGeom prst="rect">
            <a:avLst/>
          </a:prstGeom>
        </p:spPr>
        <p:txBody>
          <a:bodyPr>
            <a:spAutoFit/>
          </a:bodyPr>
          <a:lstStyle/>
          <a:p>
            <a:r>
              <a:rPr lang="en-US" sz="800" dirty="0"/>
              <a:t>http://servingnature.blogspot.ca/2013/03/ans-receptors.html</a:t>
            </a:r>
          </a:p>
        </p:txBody>
      </p:sp>
    </p:spTree>
    <p:extLst>
      <p:ext uri="{BB962C8B-B14F-4D97-AF65-F5344CB8AC3E}">
        <p14:creationId xmlns:p14="http://schemas.microsoft.com/office/powerpoint/2010/main" val="1302846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Definitions</a:t>
            </a:r>
            <a:endParaRPr lang="en-US" dirty="0"/>
          </a:p>
        </p:txBody>
      </p:sp>
      <p:sp>
        <p:nvSpPr>
          <p:cNvPr id="2" name="Footer Placeholder 1"/>
          <p:cNvSpPr>
            <a:spLocks noGrp="1"/>
          </p:cNvSpPr>
          <p:nvPr>
            <p:ph type="ftr" sz="quarter" idx="11"/>
          </p:nvPr>
        </p:nvSpPr>
        <p:spPr/>
        <p:txBody>
          <a:bodyPr/>
          <a:lstStyle/>
          <a:p>
            <a:r>
              <a:rPr lang="en-US" smtClean="0"/>
              <a:t>City Wide ED Orientation – Jan., 2015</a:t>
            </a:r>
            <a:endParaRPr lang="en-US"/>
          </a:p>
        </p:txBody>
      </p:sp>
      <p:sp>
        <p:nvSpPr>
          <p:cNvPr id="3" name="Rectangle 2"/>
          <p:cNvSpPr/>
          <p:nvPr/>
        </p:nvSpPr>
        <p:spPr>
          <a:xfrm>
            <a:off x="381000" y="533400"/>
            <a:ext cx="8686800" cy="5693866"/>
          </a:xfrm>
          <a:prstGeom prst="rect">
            <a:avLst/>
          </a:prstGeom>
        </p:spPr>
        <p:txBody>
          <a:bodyPr wrap="square">
            <a:spAutoFit/>
          </a:bodyPr>
          <a:lstStyle/>
          <a:p>
            <a:endParaRPr lang="en-US" sz="1200" u="sng" dirty="0" smtClean="0"/>
          </a:p>
          <a:p>
            <a:pPr algn="ctr"/>
            <a:endParaRPr lang="en-US" sz="2800" u="sng" dirty="0"/>
          </a:p>
          <a:p>
            <a:pPr algn="ctr"/>
            <a:endParaRPr lang="en-US" sz="2800" dirty="0"/>
          </a:p>
          <a:p>
            <a:endParaRPr lang="en-US" b="1" dirty="0" smtClean="0"/>
          </a:p>
          <a:p>
            <a:endParaRPr lang="en-US" b="1" dirty="0"/>
          </a:p>
          <a:p>
            <a:r>
              <a:rPr lang="en-US" sz="2800" b="1" dirty="0" smtClean="0"/>
              <a:t>Agonist</a:t>
            </a:r>
            <a:r>
              <a:rPr lang="en-US" b="1" dirty="0"/>
              <a:t>: </a:t>
            </a:r>
            <a:r>
              <a:rPr lang="en-US" dirty="0"/>
              <a:t>A substance that acts like another substance and therefore stimulates an action</a:t>
            </a:r>
            <a:r>
              <a:rPr lang="en-US" dirty="0" smtClean="0"/>
              <a:t>.. </a:t>
            </a:r>
            <a:r>
              <a:rPr lang="en-US" dirty="0"/>
              <a:t>An example of a beta agonist is a bronchodilator because it activates the beta-2 receptor on the muscles surrounding the airways</a:t>
            </a:r>
            <a:r>
              <a:rPr lang="en-US" b="1" dirty="0" smtClean="0"/>
              <a:t>.</a:t>
            </a:r>
          </a:p>
          <a:p>
            <a:endParaRPr lang="en-US" dirty="0"/>
          </a:p>
          <a:p>
            <a:r>
              <a:rPr lang="en-US" sz="2800" b="1" dirty="0"/>
              <a:t>Antagonist</a:t>
            </a:r>
            <a:r>
              <a:rPr lang="en-US" b="1" dirty="0"/>
              <a:t>: </a:t>
            </a:r>
            <a:r>
              <a:rPr lang="en-US" dirty="0"/>
              <a:t>A substance that acts against and blocks an action</a:t>
            </a:r>
            <a:r>
              <a:rPr lang="en-US" dirty="0" smtClean="0"/>
              <a:t>.. </a:t>
            </a:r>
            <a:r>
              <a:rPr lang="en-US" dirty="0"/>
              <a:t>Beta blockers (i.e. Labetalol) are beta antagonists</a:t>
            </a:r>
            <a:r>
              <a:rPr lang="en-US" dirty="0" smtClean="0"/>
              <a:t>.</a:t>
            </a:r>
          </a:p>
          <a:p>
            <a:endParaRPr lang="en-US" dirty="0"/>
          </a:p>
          <a:p>
            <a:r>
              <a:rPr lang="en-US" sz="2800" b="1" dirty="0" smtClean="0"/>
              <a:t>Chronotropic </a:t>
            </a:r>
            <a:r>
              <a:rPr lang="en-US" sz="2800" b="1" dirty="0"/>
              <a:t>agents</a:t>
            </a:r>
            <a:r>
              <a:rPr lang="en-US" dirty="0"/>
              <a:t> affect the heart rate. Positive chronotropes increase the heart rate and negative agents slow it down. Negative chronotropic drugs are just opposites of positive chronotropic agents as they slow down the heart rate by decreasing impulse </a:t>
            </a:r>
            <a:r>
              <a:rPr lang="en-US" dirty="0" smtClean="0"/>
              <a:t>formation in the SA node</a:t>
            </a:r>
          </a:p>
          <a:p>
            <a:endParaRPr lang="en-US" dirty="0"/>
          </a:p>
          <a:p>
            <a:r>
              <a:rPr lang="en-US" sz="1400" b="1" dirty="0"/>
              <a:t> </a:t>
            </a:r>
            <a:endParaRPr lang="en-US" sz="1400" dirty="0"/>
          </a:p>
        </p:txBody>
      </p:sp>
    </p:spTree>
    <p:extLst>
      <p:ext uri="{BB962C8B-B14F-4D97-AF65-F5344CB8AC3E}">
        <p14:creationId xmlns:p14="http://schemas.microsoft.com/office/powerpoint/2010/main" val="292040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Definitions</a:t>
            </a:r>
            <a:endParaRPr lang="en-US" dirty="0"/>
          </a:p>
        </p:txBody>
      </p:sp>
      <p:sp>
        <p:nvSpPr>
          <p:cNvPr id="2" name="Footer Placeholder 1"/>
          <p:cNvSpPr>
            <a:spLocks noGrp="1"/>
          </p:cNvSpPr>
          <p:nvPr>
            <p:ph type="ftr" sz="quarter" idx="11"/>
          </p:nvPr>
        </p:nvSpPr>
        <p:spPr/>
        <p:txBody>
          <a:bodyPr/>
          <a:lstStyle/>
          <a:p>
            <a:r>
              <a:rPr lang="en-US" smtClean="0"/>
              <a:t>City Wide ED Orientation – Jan., 2015</a:t>
            </a:r>
            <a:endParaRPr lang="en-US"/>
          </a:p>
        </p:txBody>
      </p:sp>
      <p:sp>
        <p:nvSpPr>
          <p:cNvPr id="3" name="Rectangle 2"/>
          <p:cNvSpPr/>
          <p:nvPr/>
        </p:nvSpPr>
        <p:spPr>
          <a:xfrm>
            <a:off x="76200" y="1828800"/>
            <a:ext cx="8229600" cy="3170099"/>
          </a:xfrm>
          <a:prstGeom prst="rect">
            <a:avLst/>
          </a:prstGeom>
        </p:spPr>
        <p:txBody>
          <a:bodyPr wrap="square">
            <a:spAutoFit/>
          </a:bodyPr>
          <a:lstStyle/>
          <a:p>
            <a:pPr lvl="0"/>
            <a:r>
              <a:rPr lang="en-US" sz="2800" b="1" dirty="0" err="1">
                <a:solidFill>
                  <a:prstClr val="black"/>
                </a:solidFill>
              </a:rPr>
              <a:t>Dromotropic</a:t>
            </a:r>
            <a:r>
              <a:rPr lang="en-US" sz="2800" b="1" dirty="0">
                <a:solidFill>
                  <a:prstClr val="black"/>
                </a:solidFill>
              </a:rPr>
              <a:t> agents </a:t>
            </a:r>
            <a:r>
              <a:rPr lang="en-US" dirty="0">
                <a:solidFill>
                  <a:prstClr val="black"/>
                </a:solidFill>
              </a:rPr>
              <a:t>affect conduction of electrical impulses through the myocardium. Positive </a:t>
            </a:r>
            <a:r>
              <a:rPr lang="en-US" dirty="0" err="1">
                <a:solidFill>
                  <a:prstClr val="black"/>
                </a:solidFill>
              </a:rPr>
              <a:t>dromotropic</a:t>
            </a:r>
            <a:r>
              <a:rPr lang="en-US" dirty="0">
                <a:solidFill>
                  <a:prstClr val="black"/>
                </a:solidFill>
              </a:rPr>
              <a:t> drugs increase this rate of conduction, whereas negative </a:t>
            </a:r>
            <a:r>
              <a:rPr lang="en-US" dirty="0" err="1">
                <a:solidFill>
                  <a:prstClr val="black"/>
                </a:solidFill>
              </a:rPr>
              <a:t>dromotropic</a:t>
            </a:r>
            <a:r>
              <a:rPr lang="en-US" dirty="0">
                <a:solidFill>
                  <a:prstClr val="black"/>
                </a:solidFill>
              </a:rPr>
              <a:t> drugs decrease this rate of electrical conduction.</a:t>
            </a:r>
          </a:p>
          <a:p>
            <a:pPr lvl="0"/>
            <a:endParaRPr lang="en-US" dirty="0">
              <a:solidFill>
                <a:prstClr val="black"/>
              </a:solidFill>
            </a:endParaRPr>
          </a:p>
          <a:p>
            <a:pPr lvl="0"/>
            <a:r>
              <a:rPr lang="en-US" sz="2800" b="1" dirty="0">
                <a:solidFill>
                  <a:prstClr val="black"/>
                </a:solidFill>
              </a:rPr>
              <a:t>Inotropic agents</a:t>
            </a:r>
            <a:r>
              <a:rPr lang="en-US" sz="2800" dirty="0">
                <a:solidFill>
                  <a:prstClr val="black"/>
                </a:solidFill>
              </a:rPr>
              <a:t> </a:t>
            </a:r>
            <a:r>
              <a:rPr lang="en-US" dirty="0">
                <a:solidFill>
                  <a:prstClr val="black"/>
                </a:solidFill>
              </a:rPr>
              <a:t>affect the contraction of the heart muscle. Positive inotropes stimulate and increase the strength of heart muscle contraction causing the heart rate to increase. Negative inotropic agents weaken the force of muscular contractions.</a:t>
            </a:r>
          </a:p>
          <a:p>
            <a:pPr lvl="0"/>
            <a:endParaRPr lang="en-US" dirty="0">
              <a:solidFill>
                <a:prstClr val="black"/>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445867"/>
            <a:ext cx="3378375" cy="2207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69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Definitions</a:t>
            </a:r>
            <a:endParaRPr lang="en-US" dirty="0"/>
          </a:p>
        </p:txBody>
      </p:sp>
      <p:sp>
        <p:nvSpPr>
          <p:cNvPr id="2" name="Footer Placeholder 1"/>
          <p:cNvSpPr>
            <a:spLocks noGrp="1"/>
          </p:cNvSpPr>
          <p:nvPr>
            <p:ph type="ftr" sz="quarter" idx="11"/>
          </p:nvPr>
        </p:nvSpPr>
        <p:spPr/>
        <p:txBody>
          <a:bodyPr/>
          <a:lstStyle/>
          <a:p>
            <a:r>
              <a:rPr lang="en-US" dirty="0" smtClean="0"/>
              <a:t>City Wide ED Orientation – Jan., 2015</a:t>
            </a:r>
            <a:endParaRPr lang="en-US" dirty="0"/>
          </a:p>
        </p:txBody>
      </p:sp>
      <p:sp>
        <p:nvSpPr>
          <p:cNvPr id="3" name="Rectangle 2"/>
          <p:cNvSpPr/>
          <p:nvPr/>
        </p:nvSpPr>
        <p:spPr>
          <a:xfrm>
            <a:off x="228600" y="1819319"/>
            <a:ext cx="8229600" cy="2062103"/>
          </a:xfrm>
          <a:prstGeom prst="rect">
            <a:avLst/>
          </a:prstGeom>
        </p:spPr>
        <p:txBody>
          <a:bodyPr wrap="square">
            <a:spAutoFit/>
          </a:bodyPr>
          <a:lstStyle/>
          <a:p>
            <a:pPr lvl="0"/>
            <a:r>
              <a:rPr lang="en-US" sz="2800" b="1" dirty="0">
                <a:solidFill>
                  <a:prstClr val="black"/>
                </a:solidFill>
              </a:rPr>
              <a:t>Sympathomimetic agents</a:t>
            </a:r>
            <a:r>
              <a:rPr lang="en-US" dirty="0">
                <a:solidFill>
                  <a:prstClr val="black"/>
                </a:solidFill>
              </a:rPr>
              <a:t>: Drugs that produce an effect similar to that obtained by stimulation of the sympathetic nervous system.</a:t>
            </a:r>
          </a:p>
          <a:p>
            <a:pPr lvl="0"/>
            <a:endParaRPr lang="en-US" dirty="0">
              <a:solidFill>
                <a:prstClr val="black"/>
              </a:solidFill>
            </a:endParaRPr>
          </a:p>
          <a:p>
            <a:r>
              <a:rPr lang="en-US" sz="2800" b="1" dirty="0">
                <a:solidFill>
                  <a:prstClr val="black"/>
                </a:solidFill>
              </a:rPr>
              <a:t>Vasopressors</a:t>
            </a:r>
            <a:r>
              <a:rPr lang="en-US" sz="2800" dirty="0">
                <a:solidFill>
                  <a:prstClr val="black"/>
                </a:solidFill>
              </a:rPr>
              <a:t>:</a:t>
            </a:r>
            <a:r>
              <a:rPr lang="en-US" dirty="0">
                <a:solidFill>
                  <a:prstClr val="black"/>
                </a:solidFill>
              </a:rPr>
              <a:t> Drugs that induce vasoconstriction and thereby elevate mean arterial pressure (MAP</a:t>
            </a:r>
            <a:r>
              <a:rPr lang="en-US" dirty="0" smtClean="0">
                <a:solidFill>
                  <a:prstClr val="black"/>
                </a:solidFill>
              </a:rPr>
              <a:t>). {</a:t>
            </a:r>
            <a:r>
              <a:rPr lang="en-US" dirty="0" smtClean="0"/>
              <a:t>MAP </a:t>
            </a:r>
            <a:r>
              <a:rPr lang="en-US" dirty="0"/>
              <a:t>= 1/3 (SBP – DBP) + </a:t>
            </a:r>
            <a:r>
              <a:rPr lang="en-US" dirty="0" smtClean="0"/>
              <a:t>DBP}</a:t>
            </a:r>
            <a:endParaRPr lang="en-US" dirty="0"/>
          </a:p>
          <a:p>
            <a:pPr lvl="0"/>
            <a:endParaRPr lang="en-US" dirty="0">
              <a:solidFill>
                <a:prstClr val="black"/>
              </a:solidFill>
            </a:endParaRPr>
          </a:p>
        </p:txBody>
      </p:sp>
      <p:sp>
        <p:nvSpPr>
          <p:cNvPr id="6" name="TextBox 5"/>
          <p:cNvSpPr txBox="1"/>
          <p:nvPr/>
        </p:nvSpPr>
        <p:spPr>
          <a:xfrm rot="20640303">
            <a:off x="95718" y="4455259"/>
            <a:ext cx="6096541" cy="646331"/>
          </a:xfrm>
          <a:prstGeom prst="rect">
            <a:avLst/>
          </a:prstGeom>
          <a:noFill/>
        </p:spPr>
        <p:txBody>
          <a:bodyPr wrap="none" rtlCol="0">
            <a:spAutoFit/>
          </a:bodyPr>
          <a:lstStyle/>
          <a:p>
            <a:r>
              <a:rPr lang="en-US" b="1" dirty="0" smtClean="0">
                <a:solidFill>
                  <a:srgbClr val="7030A0"/>
                </a:solidFill>
              </a:rPr>
              <a:t>All medication infusions with vasopressor effect should</a:t>
            </a:r>
          </a:p>
          <a:p>
            <a:r>
              <a:rPr lang="en-US" b="1" dirty="0" smtClean="0">
                <a:solidFill>
                  <a:srgbClr val="7030A0"/>
                </a:solidFill>
              </a:rPr>
              <a:t>be given via central line</a:t>
            </a:r>
            <a:endParaRPr lang="en-US" b="1" dirty="0">
              <a:solidFill>
                <a:srgbClr val="7030A0"/>
              </a:solidFill>
            </a:endParaRPr>
          </a:p>
        </p:txBody>
      </p:sp>
    </p:spTree>
    <p:extLst>
      <p:ext uri="{BB962C8B-B14F-4D97-AF65-F5344CB8AC3E}">
        <p14:creationId xmlns:p14="http://schemas.microsoft.com/office/powerpoint/2010/main" val="370594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699</TotalTime>
  <Words>1299</Words>
  <Application>Microsoft Office PowerPoint</Application>
  <PresentationFormat>On-screen Show (4:3)</PresentationFormat>
  <Paragraphs>215</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Executive</vt:lpstr>
      <vt:lpstr>Resuscitation Drugs</vt:lpstr>
      <vt:lpstr>Adrenergic Receptor Sites – Alpha 1</vt:lpstr>
      <vt:lpstr>Adrenergic Receptor Sites – Beta 1</vt:lpstr>
      <vt:lpstr>Adrenergic Receptor Sites – Beta 2</vt:lpstr>
      <vt:lpstr>Adrenergic Receptor Sites - Dopamine</vt:lpstr>
      <vt:lpstr>PowerPoint Presentation</vt:lpstr>
      <vt:lpstr>Definitions</vt:lpstr>
      <vt:lpstr>Definitions</vt:lpstr>
      <vt:lpstr>Definitions</vt:lpstr>
      <vt:lpstr>Epinephrine</vt:lpstr>
      <vt:lpstr>Epinephrine</vt:lpstr>
      <vt:lpstr>Epinephrine</vt:lpstr>
      <vt:lpstr>Dopamine</vt:lpstr>
      <vt:lpstr>Dopamine Dosages</vt:lpstr>
      <vt:lpstr>Dopamine Dosages</vt:lpstr>
      <vt:lpstr>Levophed (Norepinephrine)</vt:lpstr>
      <vt:lpstr>Phenylephrine</vt:lpstr>
      <vt:lpstr>Vasopressin</vt:lpstr>
      <vt:lpstr>Vasopressin</vt:lpstr>
      <vt:lpstr>Vasopressin Infusion</vt:lpstr>
      <vt:lpstr>Atropine</vt:lpstr>
      <vt:lpstr>Calcium Compounds</vt:lpstr>
      <vt:lpstr>Magnesium Sulfate</vt:lpstr>
      <vt:lpstr>MgSO4 Dosages</vt:lpstr>
      <vt:lpstr>Sodium Bicarbonate</vt:lpstr>
      <vt:lpstr>Amiodarone</vt:lpstr>
      <vt:lpstr>Amiodarone</vt:lpstr>
    </vt:vector>
  </TitlesOfParts>
  <Company>London hospitals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Resuscitation Drugs</dc:title>
  <dc:creator>Lucia Vermeulen</dc:creator>
  <cp:lastModifiedBy>Lucia Vermeulen</cp:lastModifiedBy>
  <cp:revision>40</cp:revision>
  <dcterms:created xsi:type="dcterms:W3CDTF">2014-09-25T16:50:55Z</dcterms:created>
  <dcterms:modified xsi:type="dcterms:W3CDTF">2015-05-07T13:11:40Z</dcterms:modified>
</cp:coreProperties>
</file>