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0"/>
  </p:notesMasterIdLst>
  <p:handoutMasterIdLst>
    <p:handoutMasterId r:id="rId81"/>
  </p:handoutMasterIdLst>
  <p:sldIdLst>
    <p:sldId id="256" r:id="rId2"/>
    <p:sldId id="258" r:id="rId3"/>
    <p:sldId id="272" r:id="rId4"/>
    <p:sldId id="309" r:id="rId5"/>
    <p:sldId id="273" r:id="rId6"/>
    <p:sldId id="274" r:id="rId7"/>
    <p:sldId id="275" r:id="rId8"/>
    <p:sldId id="276" r:id="rId9"/>
    <p:sldId id="328" r:id="rId10"/>
    <p:sldId id="318" r:id="rId11"/>
    <p:sldId id="327" r:id="rId12"/>
    <p:sldId id="260" r:id="rId13"/>
    <p:sldId id="264" r:id="rId14"/>
    <p:sldId id="269" r:id="rId15"/>
    <p:sldId id="265" r:id="rId16"/>
    <p:sldId id="270" r:id="rId17"/>
    <p:sldId id="266" r:id="rId18"/>
    <p:sldId id="271" r:id="rId19"/>
    <p:sldId id="268" r:id="rId20"/>
    <p:sldId id="332" r:id="rId21"/>
    <p:sldId id="333" r:id="rId22"/>
    <p:sldId id="323" r:id="rId23"/>
    <p:sldId id="322" r:id="rId24"/>
    <p:sldId id="324" r:id="rId25"/>
    <p:sldId id="325" r:id="rId26"/>
    <p:sldId id="277" r:id="rId27"/>
    <p:sldId id="278" r:id="rId28"/>
    <p:sldId id="279" r:id="rId29"/>
    <p:sldId id="284" r:id="rId30"/>
    <p:sldId id="280" r:id="rId31"/>
    <p:sldId id="262" r:id="rId32"/>
    <p:sldId id="281" r:id="rId33"/>
    <p:sldId id="283" r:id="rId34"/>
    <p:sldId id="282" r:id="rId35"/>
    <p:sldId id="285" r:id="rId36"/>
    <p:sldId id="290" r:id="rId37"/>
    <p:sldId id="286" r:id="rId38"/>
    <p:sldId id="293" r:id="rId39"/>
    <p:sldId id="287" r:id="rId40"/>
    <p:sldId id="288" r:id="rId41"/>
    <p:sldId id="289" r:id="rId42"/>
    <p:sldId id="292" r:id="rId43"/>
    <p:sldId id="294" r:id="rId44"/>
    <p:sldId id="291" r:id="rId45"/>
    <p:sldId id="295" r:id="rId46"/>
    <p:sldId id="296" r:id="rId47"/>
    <p:sldId id="297" r:id="rId48"/>
    <p:sldId id="298" r:id="rId49"/>
    <p:sldId id="299" r:id="rId50"/>
    <p:sldId id="300" r:id="rId51"/>
    <p:sldId id="301" r:id="rId52"/>
    <p:sldId id="302" r:id="rId53"/>
    <p:sldId id="303" r:id="rId54"/>
    <p:sldId id="310" r:id="rId55"/>
    <p:sldId id="316" r:id="rId56"/>
    <p:sldId id="314" r:id="rId57"/>
    <p:sldId id="313" r:id="rId58"/>
    <p:sldId id="312" r:id="rId59"/>
    <p:sldId id="315" r:id="rId60"/>
    <p:sldId id="340" r:id="rId61"/>
    <p:sldId id="319" r:id="rId62"/>
    <p:sldId id="304" r:id="rId63"/>
    <p:sldId id="306" r:id="rId64"/>
    <p:sldId id="305" r:id="rId65"/>
    <p:sldId id="307" r:id="rId66"/>
    <p:sldId id="308" r:id="rId67"/>
    <p:sldId id="326" r:id="rId68"/>
    <p:sldId id="330" r:id="rId69"/>
    <p:sldId id="329" r:id="rId70"/>
    <p:sldId id="331" r:id="rId71"/>
    <p:sldId id="334" r:id="rId72"/>
    <p:sldId id="335" r:id="rId73"/>
    <p:sldId id="336" r:id="rId74"/>
    <p:sldId id="337" r:id="rId75"/>
    <p:sldId id="338" r:id="rId76"/>
    <p:sldId id="339" r:id="rId77"/>
    <p:sldId id="311" r:id="rId78"/>
    <p:sldId id="259" r:id="rId7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14" autoAdjust="0"/>
  </p:normalViewPr>
  <p:slideViewPr>
    <p:cSldViewPr>
      <p:cViewPr varScale="1">
        <p:scale>
          <a:sx n="82" d="100"/>
          <a:sy n="82" d="100"/>
        </p:scale>
        <p:origin x="-2454" y="-96"/>
      </p:cViewPr>
      <p:guideLst>
        <p:guide orient="horz" pos="2160"/>
        <p:guide pos="2880"/>
      </p:guideLst>
    </p:cSldViewPr>
  </p:slideViewPr>
  <p:notesTextViewPr>
    <p:cViewPr>
      <p:scale>
        <a:sx n="1" d="1"/>
        <a:sy n="1" d="1"/>
      </p:scale>
      <p:origin x="0" y="0"/>
    </p:cViewPr>
  </p:notesTextViewPr>
  <p:sorterViewPr>
    <p:cViewPr>
      <p:scale>
        <a:sx n="100" d="100"/>
        <a:sy n="100" d="100"/>
      </p:scale>
      <p:origin x="0" y="31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0044C7B-1448-401D-9BCC-0F13CE98C42B}" type="datetimeFigureOut">
              <a:rPr lang="en-US" smtClean="0"/>
              <a:t>2015/05/07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0BAE3C3-E4BD-4F9C-963B-A320EAF8C8DE}" type="slidenum">
              <a:rPr lang="en-US" smtClean="0"/>
              <a:t>‹#›</a:t>
            </a:fld>
            <a:endParaRPr lang="en-US"/>
          </a:p>
        </p:txBody>
      </p:sp>
    </p:spTree>
    <p:extLst>
      <p:ext uri="{BB962C8B-B14F-4D97-AF65-F5344CB8AC3E}">
        <p14:creationId xmlns:p14="http://schemas.microsoft.com/office/powerpoint/2010/main" val="3757332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00E7619-F938-4347-AF15-A2357D202A11}" type="datetimeFigureOut">
              <a:rPr lang="en-US" smtClean="0"/>
              <a:t>2015/05/07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D4DF5E8-4D87-46BD-A6CD-B78F457B9981}" type="slidenum">
              <a:rPr lang="en-US" smtClean="0"/>
              <a:t>‹#›</a:t>
            </a:fld>
            <a:endParaRPr lang="en-US"/>
          </a:p>
        </p:txBody>
      </p:sp>
    </p:spTree>
    <p:extLst>
      <p:ext uri="{BB962C8B-B14F-4D97-AF65-F5344CB8AC3E}">
        <p14:creationId xmlns:p14="http://schemas.microsoft.com/office/powerpoint/2010/main" val="26318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a:t>
            </a:fld>
            <a:endParaRPr lang="en-US"/>
          </a:p>
        </p:txBody>
      </p:sp>
    </p:spTree>
    <p:extLst>
      <p:ext uri="{BB962C8B-B14F-4D97-AF65-F5344CB8AC3E}">
        <p14:creationId xmlns:p14="http://schemas.microsoft.com/office/powerpoint/2010/main" val="800009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know that tissues are not being perfused?</a:t>
            </a:r>
          </a:p>
          <a:p>
            <a:r>
              <a:rPr lang="en-US" baseline="0" dirty="0" err="1" smtClean="0"/>
              <a:t>Resp</a:t>
            </a:r>
            <a:r>
              <a:rPr lang="en-US" baseline="0" dirty="0" smtClean="0"/>
              <a:t> rate – increased in an effort to </a:t>
            </a:r>
            <a:r>
              <a:rPr lang="en-US" baseline="0" dirty="0" err="1" smtClean="0"/>
              <a:t>dec.</a:t>
            </a:r>
            <a:r>
              <a:rPr lang="en-US" baseline="0" dirty="0" smtClean="0"/>
              <a:t> CO2 occurring with acidosis (GRADUAL increases may be signs of early shock)</a:t>
            </a:r>
          </a:p>
          <a:p>
            <a:r>
              <a:rPr lang="en-US" baseline="0" dirty="0" smtClean="0"/>
              <a:t>                 - crackles, coarse breath sounds may be signs of cardiogenic shock</a:t>
            </a:r>
          </a:p>
          <a:p>
            <a:endParaRPr lang="en-US" baseline="0" dirty="0" smtClean="0"/>
          </a:p>
          <a:p>
            <a:r>
              <a:rPr lang="en-US" baseline="0" dirty="0" smtClean="0"/>
              <a:t>Circulatory – </a:t>
            </a:r>
            <a:r>
              <a:rPr lang="en-US" baseline="0" dirty="0" err="1" smtClean="0"/>
              <a:t>inc</a:t>
            </a:r>
            <a:r>
              <a:rPr lang="en-US" baseline="0" dirty="0" smtClean="0"/>
              <a:t> HR with sympathetic nervous stimulation responding to </a:t>
            </a:r>
            <a:r>
              <a:rPr lang="en-US" baseline="0" dirty="0" err="1" smtClean="0"/>
              <a:t>dec.</a:t>
            </a:r>
            <a:r>
              <a:rPr lang="en-US" baseline="0" dirty="0" smtClean="0"/>
              <a:t> CO because of </a:t>
            </a:r>
            <a:r>
              <a:rPr lang="en-US" baseline="0" dirty="0" err="1" smtClean="0"/>
              <a:t>dec.</a:t>
            </a:r>
            <a:r>
              <a:rPr lang="en-US" baseline="0" dirty="0" smtClean="0"/>
              <a:t> SV. This will be demonstrated in weak pulses</a:t>
            </a:r>
          </a:p>
          <a:p>
            <a:r>
              <a:rPr lang="en-US" baseline="0" dirty="0" smtClean="0"/>
              <a:t>                      (pediatrics – only way to </a:t>
            </a:r>
            <a:r>
              <a:rPr lang="en-US" baseline="0" dirty="0" err="1" smtClean="0"/>
              <a:t>inc.</a:t>
            </a:r>
            <a:r>
              <a:rPr lang="en-US" baseline="0" dirty="0" smtClean="0"/>
              <a:t> CO is by HR; eventually this fails….bradycardia…..arrest)</a:t>
            </a:r>
          </a:p>
          <a:p>
            <a:endParaRPr lang="en-US" baseline="0" dirty="0" smtClean="0"/>
          </a:p>
          <a:p>
            <a:r>
              <a:rPr lang="en-US" baseline="0" dirty="0" smtClean="0"/>
              <a:t>BP – drop in </a:t>
            </a:r>
            <a:r>
              <a:rPr lang="en-US" baseline="0" dirty="0" err="1" smtClean="0"/>
              <a:t>sBP</a:t>
            </a:r>
            <a:r>
              <a:rPr lang="en-US" baseline="0" dirty="0" smtClean="0"/>
              <a:t> comes from </a:t>
            </a:r>
            <a:r>
              <a:rPr lang="en-US" baseline="0" dirty="0" err="1" smtClean="0"/>
              <a:t>dec.</a:t>
            </a:r>
            <a:r>
              <a:rPr lang="en-US" baseline="0" dirty="0" smtClean="0"/>
              <a:t> CO or </a:t>
            </a:r>
            <a:r>
              <a:rPr lang="en-US" baseline="0" dirty="0" err="1" smtClean="0"/>
              <a:t>dec</a:t>
            </a:r>
            <a:r>
              <a:rPr lang="en-US" baseline="0" dirty="0" smtClean="0"/>
              <a:t> venous return. </a:t>
            </a:r>
          </a:p>
          <a:p>
            <a:r>
              <a:rPr lang="en-US" baseline="0" dirty="0" smtClean="0"/>
              <a:t>        Early shock- the </a:t>
            </a:r>
            <a:r>
              <a:rPr lang="en-US" baseline="0" dirty="0" err="1" smtClean="0"/>
              <a:t>dBP</a:t>
            </a:r>
            <a:r>
              <a:rPr lang="en-US" baseline="0" dirty="0" smtClean="0"/>
              <a:t> rises because of sympathetic stimulation on peripheral vascular resistance (vasoconstriction)</a:t>
            </a:r>
          </a:p>
          <a:p>
            <a:r>
              <a:rPr lang="en-US" baseline="0" dirty="0" smtClean="0"/>
              <a:t>       PULSE PRESSURE narrows. With shock progression, this sympathetic stimulation becomes less effective so </a:t>
            </a:r>
            <a:r>
              <a:rPr lang="en-US" baseline="0" dirty="0" err="1" smtClean="0"/>
              <a:t>dBP</a:t>
            </a:r>
            <a:r>
              <a:rPr lang="en-US" baseline="0" dirty="0" smtClean="0"/>
              <a:t> drops. </a:t>
            </a:r>
          </a:p>
          <a:p>
            <a:r>
              <a:rPr lang="en-US" baseline="0" dirty="0" smtClean="0"/>
              <a:t>Neck Veins – flat with </a:t>
            </a:r>
            <a:r>
              <a:rPr lang="en-US" baseline="0" dirty="0" err="1" smtClean="0"/>
              <a:t>dec</a:t>
            </a:r>
            <a:r>
              <a:rPr lang="en-US" baseline="0" dirty="0" smtClean="0"/>
              <a:t> CO; distended with obstruction</a:t>
            </a:r>
          </a:p>
          <a:p>
            <a:endParaRPr lang="en-US" baseline="0" dirty="0" smtClean="0"/>
          </a:p>
          <a:p>
            <a:r>
              <a:rPr lang="en-US" baseline="0" dirty="0" smtClean="0"/>
              <a:t>LOC – </a:t>
            </a:r>
            <a:r>
              <a:rPr lang="en-US" baseline="0" dirty="0" err="1" smtClean="0"/>
              <a:t>dec</a:t>
            </a:r>
            <a:r>
              <a:rPr lang="en-US" baseline="0" dirty="0" smtClean="0"/>
              <a:t> cerebral perfusion are demonstrated by restlessness, anxiety or confusion initially. </a:t>
            </a:r>
          </a:p>
          <a:p>
            <a:r>
              <a:rPr lang="en-US" baseline="0" dirty="0" smtClean="0"/>
              <a:t>           Later, obtunded or unconscious</a:t>
            </a:r>
          </a:p>
          <a:p>
            <a:endParaRPr lang="en-US" baseline="0" dirty="0" smtClean="0"/>
          </a:p>
          <a:p>
            <a:r>
              <a:rPr lang="en-US" baseline="0" dirty="0" smtClean="0"/>
              <a:t>Cap refill – delayed</a:t>
            </a:r>
          </a:p>
          <a:p>
            <a:r>
              <a:rPr lang="en-US" baseline="0" dirty="0" smtClean="0"/>
              <a:t>Urine output – decreased (less than what is considered normal)</a:t>
            </a:r>
          </a:p>
          <a:p>
            <a:r>
              <a:rPr lang="en-US" baseline="0" dirty="0" smtClean="0"/>
              <a:t>GI – </a:t>
            </a:r>
            <a:r>
              <a:rPr lang="en-US" baseline="0" dirty="0" err="1" smtClean="0"/>
              <a:t>hypoperfusion</a:t>
            </a:r>
            <a:r>
              <a:rPr lang="en-US" baseline="0" dirty="0" smtClean="0"/>
              <a:t> of the GI tract – hypoactive or absent BS</a:t>
            </a:r>
          </a:p>
          <a:p>
            <a:r>
              <a:rPr lang="en-US" baseline="0" dirty="0" smtClean="0"/>
              <a:t>Glucose level  - rises b/c of liver’s immobility to mobilize glycogen stores.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10</a:t>
            </a:fld>
            <a:endParaRPr lang="en-US"/>
          </a:p>
        </p:txBody>
      </p:sp>
    </p:spTree>
    <p:extLst>
      <p:ext uri="{BB962C8B-B14F-4D97-AF65-F5344CB8AC3E}">
        <p14:creationId xmlns:p14="http://schemas.microsoft.com/office/powerpoint/2010/main" val="87888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 patient’s </a:t>
            </a:r>
            <a:r>
              <a:rPr lang="en-US" dirty="0" err="1" smtClean="0"/>
              <a:t>hx</a:t>
            </a:r>
            <a:r>
              <a:rPr lang="en-US" dirty="0" smtClean="0"/>
              <a:t> as best as possible may help identify</a:t>
            </a:r>
            <a:r>
              <a:rPr lang="en-US" baseline="0" dirty="0" smtClean="0"/>
              <a:t> cause of shock easier</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11</a:t>
            </a:fld>
            <a:endParaRPr lang="en-US"/>
          </a:p>
        </p:txBody>
      </p:sp>
    </p:spTree>
    <p:extLst>
      <p:ext uri="{BB962C8B-B14F-4D97-AF65-F5344CB8AC3E}">
        <p14:creationId xmlns:p14="http://schemas.microsoft.com/office/powerpoint/2010/main" val="39081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12</a:t>
            </a:fld>
            <a:endParaRPr lang="en-US"/>
          </a:p>
        </p:txBody>
      </p:sp>
    </p:spTree>
    <p:extLst>
      <p:ext uri="{BB962C8B-B14F-4D97-AF65-F5344CB8AC3E}">
        <p14:creationId xmlns:p14="http://schemas.microsoft.com/office/powerpoint/2010/main" val="20806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13</a:t>
            </a:fld>
            <a:endParaRPr lang="en-US"/>
          </a:p>
        </p:txBody>
      </p:sp>
    </p:spTree>
    <p:extLst>
      <p:ext uri="{BB962C8B-B14F-4D97-AF65-F5344CB8AC3E}">
        <p14:creationId xmlns:p14="http://schemas.microsoft.com/office/powerpoint/2010/main" val="99409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Inhibition of baroreceptors by the vasomotor center of the brain in response to decreasing cardiac output results</a:t>
            </a:r>
            <a:r>
              <a:rPr lang="en-US" baseline="0" dirty="0" smtClean="0"/>
              <a:t> in sympathetic stimulation followed by peripheral vasoconstriction in an effort to increase circulating volume and maintain BP. Similarly the resulting decrease in vagal tone decreases coronary resistance in an attempt to improve myocardial oxygen supply. </a:t>
            </a:r>
          </a:p>
          <a:p>
            <a:endParaRPr lang="en-US" baseline="0" dirty="0" smtClean="0"/>
          </a:p>
          <a:p>
            <a:r>
              <a:rPr lang="en-US" baseline="0" dirty="0" smtClean="0"/>
              <a:t>Stimulation of the sympathetic nervous system results in release of epinephrine, norepinephrine and other </a:t>
            </a:r>
            <a:r>
              <a:rPr lang="en-US" baseline="0" dirty="0" err="1" smtClean="0"/>
              <a:t>catecholamines</a:t>
            </a:r>
            <a:r>
              <a:rPr lang="en-US" baseline="0" dirty="0" smtClean="0"/>
              <a:t> that stimulate alpha and beta receptors.  This leads to fluid retention by the kidneys. The </a:t>
            </a:r>
            <a:r>
              <a:rPr lang="en-US" baseline="0" dirty="0" err="1" smtClean="0"/>
              <a:t>chronotropic</a:t>
            </a:r>
            <a:r>
              <a:rPr lang="en-US" baseline="0" dirty="0" smtClean="0"/>
              <a:t> effect is tachycardia.  </a:t>
            </a:r>
          </a:p>
          <a:p>
            <a:r>
              <a:rPr lang="en-US" baseline="0" dirty="0" smtClean="0"/>
              <a:t>          (Renal </a:t>
            </a:r>
            <a:r>
              <a:rPr lang="en-US" baseline="0" dirty="0" err="1" smtClean="0"/>
              <a:t>hypoperfusion</a:t>
            </a:r>
            <a:r>
              <a:rPr lang="en-US" baseline="0" dirty="0" smtClean="0"/>
              <a:t> and stimulation of Beta receptors by the sympathetic nervous </a:t>
            </a:r>
            <a:r>
              <a:rPr lang="en-US" baseline="0" dirty="0" err="1" smtClean="0"/>
              <a:t>sytems</a:t>
            </a:r>
            <a:r>
              <a:rPr lang="en-US" baseline="0" dirty="0" smtClean="0"/>
              <a:t> secondary to shock causes release of renin.  This stimulates conversion of</a:t>
            </a:r>
          </a:p>
          <a:p>
            <a:r>
              <a:rPr lang="en-US" baseline="0" dirty="0" smtClean="0"/>
              <a:t>          Angiotensinogen to angiotensin I, which is then converted into angiotensin II and causes release of aldosterone and vasoconstriction. Na </a:t>
            </a:r>
            <a:r>
              <a:rPr lang="en-US" baseline="0" dirty="0" err="1" smtClean="0"/>
              <a:t>reasborption</a:t>
            </a:r>
            <a:r>
              <a:rPr lang="en-US" baseline="0" dirty="0" smtClean="0"/>
              <a:t> is promoted, and water moves into intravascular space which         </a:t>
            </a:r>
          </a:p>
          <a:p>
            <a:r>
              <a:rPr lang="en-US" baseline="0" dirty="0" smtClean="0"/>
              <a:t>          hopefully increases circulating output. Do get </a:t>
            </a:r>
            <a:r>
              <a:rPr lang="en-US" baseline="0" dirty="0" err="1" smtClean="0"/>
              <a:t>dec</a:t>
            </a:r>
            <a:r>
              <a:rPr lang="en-US" baseline="0" dirty="0" smtClean="0"/>
              <a:t> in UO.</a:t>
            </a:r>
          </a:p>
          <a:p>
            <a:r>
              <a:rPr lang="en-US" baseline="0" dirty="0" smtClean="0"/>
              <a:t>Beta stimulations has a positive inotropic effect, increasing myocardial contractility and improves coronary blood flow. </a:t>
            </a:r>
          </a:p>
          <a:p>
            <a:r>
              <a:rPr lang="en-US" baseline="0" dirty="0" smtClean="0"/>
              <a:t>The alpha and beta effects promotes venous, return, increasing ventricular filling or preload, heart rate, and myocardial contractility This increases ventricular emptying</a:t>
            </a:r>
          </a:p>
          <a:p>
            <a:r>
              <a:rPr lang="en-US" baseline="0" dirty="0" smtClean="0"/>
              <a:t>and improves cardiac output and BP</a:t>
            </a:r>
          </a:p>
          <a:p>
            <a:endParaRPr lang="en-US" baseline="0" dirty="0" smtClean="0"/>
          </a:p>
          <a:p>
            <a:r>
              <a:rPr lang="en-US" baseline="0" dirty="0" smtClean="0"/>
              <a:t>Adrenal gland response- gland is stimulated by SNS releasing epinephrine and norepinephrine. This </a:t>
            </a:r>
            <a:r>
              <a:rPr lang="en-US" baseline="0" dirty="0" err="1" smtClean="0"/>
              <a:t>inc</a:t>
            </a:r>
            <a:r>
              <a:rPr lang="en-US" baseline="0" dirty="0" smtClean="0"/>
              <a:t> heart rate, hopefully improves cardiac output and organ perfusion.  This also stimulates the pituitary to release adrenocorticotropic hormone (ACTH) ; this causes the release of cortisol from the adrenal glands. – this elevates the blood sugar and renal retention of water &amp; Na.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14</a:t>
            </a:fld>
            <a:endParaRPr lang="en-US"/>
          </a:p>
        </p:txBody>
      </p:sp>
    </p:spTree>
    <p:extLst>
      <p:ext uri="{BB962C8B-B14F-4D97-AF65-F5344CB8AC3E}">
        <p14:creationId xmlns:p14="http://schemas.microsoft.com/office/powerpoint/2010/main" val="857922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15</a:t>
            </a:fld>
            <a:endParaRPr lang="en-US"/>
          </a:p>
        </p:txBody>
      </p:sp>
    </p:spTree>
    <p:extLst>
      <p:ext uri="{BB962C8B-B14F-4D97-AF65-F5344CB8AC3E}">
        <p14:creationId xmlns:p14="http://schemas.microsoft.com/office/powerpoint/2010/main" val="1542211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16</a:t>
            </a:fld>
            <a:endParaRPr lang="en-US"/>
          </a:p>
        </p:txBody>
      </p:sp>
    </p:spTree>
    <p:extLst>
      <p:ext uri="{BB962C8B-B14F-4D97-AF65-F5344CB8AC3E}">
        <p14:creationId xmlns:p14="http://schemas.microsoft.com/office/powerpoint/2010/main" val="3634138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17</a:t>
            </a:fld>
            <a:endParaRPr lang="en-US"/>
          </a:p>
        </p:txBody>
      </p:sp>
    </p:spTree>
    <p:extLst>
      <p:ext uri="{BB962C8B-B14F-4D97-AF65-F5344CB8AC3E}">
        <p14:creationId xmlns:p14="http://schemas.microsoft.com/office/powerpoint/2010/main" val="2101318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18</a:t>
            </a:fld>
            <a:endParaRPr lang="en-US"/>
          </a:p>
        </p:txBody>
      </p:sp>
    </p:spTree>
    <p:extLst>
      <p:ext uri="{BB962C8B-B14F-4D97-AF65-F5344CB8AC3E}">
        <p14:creationId xmlns:p14="http://schemas.microsoft.com/office/powerpoint/2010/main" val="2958673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the patient and his/her condition</a:t>
            </a:r>
            <a:r>
              <a:rPr lang="en-US" baseline="0" dirty="0" smtClean="0"/>
              <a:t> and co-morbidities</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19</a:t>
            </a:fld>
            <a:endParaRPr lang="en-US"/>
          </a:p>
        </p:txBody>
      </p:sp>
    </p:spTree>
    <p:extLst>
      <p:ext uri="{BB962C8B-B14F-4D97-AF65-F5344CB8AC3E}">
        <p14:creationId xmlns:p14="http://schemas.microsoft.com/office/powerpoint/2010/main" val="52795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Kumar and </a:t>
            </a:r>
            <a:r>
              <a:rPr lang="en-US" dirty="0" err="1"/>
              <a:t>Parrillo</a:t>
            </a:r>
            <a:r>
              <a:rPr lang="en-US" dirty="0"/>
              <a:t> (1995) - “The state in which profound and</a:t>
            </a:r>
          </a:p>
          <a:p>
            <a:r>
              <a:rPr lang="en-US" dirty="0"/>
              <a:t>widespread reduction of </a:t>
            </a:r>
            <a:r>
              <a:rPr lang="en-US" i="1" dirty="0"/>
              <a:t>effective </a:t>
            </a:r>
            <a:r>
              <a:rPr lang="en-US" dirty="0"/>
              <a:t>tissue perfusion leads first to</a:t>
            </a:r>
          </a:p>
          <a:p>
            <a:r>
              <a:rPr lang="en-US" dirty="0"/>
              <a:t>reversible, and then if prolonged, to irreversible cellular injury.”</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a:t>
            </a:fld>
            <a:endParaRPr lang="en-US"/>
          </a:p>
        </p:txBody>
      </p:sp>
    </p:spTree>
    <p:extLst>
      <p:ext uri="{BB962C8B-B14F-4D97-AF65-F5344CB8AC3E}">
        <p14:creationId xmlns:p14="http://schemas.microsoft.com/office/powerpoint/2010/main" val="3172619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20</a:t>
            </a:fld>
            <a:endParaRPr lang="en-US"/>
          </a:p>
        </p:txBody>
      </p:sp>
    </p:spTree>
    <p:extLst>
      <p:ext uri="{BB962C8B-B14F-4D97-AF65-F5344CB8AC3E}">
        <p14:creationId xmlns:p14="http://schemas.microsoft.com/office/powerpoint/2010/main" val="604977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smtClean="0">
                <a:effectLst/>
              </a:rPr>
              <a:t>MAP = [(2 x diastolic)+systolic] / 3</a:t>
            </a:r>
          </a:p>
          <a:p>
            <a:r>
              <a:rPr lang="en-US" dirty="0" smtClean="0">
                <a:effectLst/>
              </a:rPr>
              <a:t>Diastole counts twice as much as systole because 2/3 of the cardiac cycle is spent in diastole. An MAP of about 60 is necessary to perfuse coronary arteries, brain, kidneys.</a:t>
            </a:r>
            <a:br>
              <a:rPr lang="en-US" dirty="0" smtClean="0">
                <a:effectLst/>
              </a:rPr>
            </a:br>
            <a:r>
              <a:rPr lang="en-US" dirty="0" smtClean="0">
                <a:effectLst/>
              </a:rPr>
              <a:t>Usual range:  70-110</a:t>
            </a:r>
          </a:p>
          <a:p>
            <a:endParaRPr lang="en-US" dirty="0" smtClean="0">
              <a:effectLst/>
            </a:endParaRPr>
          </a:p>
          <a:p>
            <a:r>
              <a:rPr lang="en-US" dirty="0" smtClean="0">
                <a:effectLst/>
              </a:rPr>
              <a:t>Monitor for trends:</a:t>
            </a:r>
            <a:r>
              <a:rPr lang="en-US" baseline="0" dirty="0" smtClean="0">
                <a:effectLst/>
              </a:rPr>
              <a:t> changes can be subtle</a:t>
            </a:r>
            <a:r>
              <a:rPr lang="en-US" dirty="0" smtClean="0">
                <a:effectLst/>
              </a:rPr>
              <a:t/>
            </a:r>
            <a:br>
              <a:rPr lang="en-US" dirty="0" smtClean="0">
                <a:effectLst/>
              </a:rPr>
            </a:br>
            <a:r>
              <a:rPr lang="en-US" dirty="0" smtClean="0">
                <a:effectLst/>
              </a:rPr>
              <a:t/>
            </a:r>
            <a:br>
              <a:rPr lang="en-US" dirty="0" smtClean="0">
                <a:effectLst/>
              </a:rPr>
            </a:b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21</a:t>
            </a:fld>
            <a:endParaRPr lang="en-US"/>
          </a:p>
        </p:txBody>
      </p:sp>
    </p:spTree>
    <p:extLst>
      <p:ext uri="{BB962C8B-B14F-4D97-AF65-F5344CB8AC3E}">
        <p14:creationId xmlns:p14="http://schemas.microsoft.com/office/powerpoint/2010/main" val="764368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Vasopressors are drugs that elevate Mean Arterial Pressure (MAP) by inducing vasoconstriction.</a:t>
            </a:r>
          </a:p>
          <a:p>
            <a:pPr marL="279532" indent="-279532">
              <a:buFont typeface="Wingdings 3"/>
              <a:buChar char=""/>
              <a:defRPr/>
            </a:pPr>
            <a:endParaRPr lang="en-US" dirty="0" smtClean="0"/>
          </a:p>
          <a:p>
            <a:pPr>
              <a:defRPr/>
            </a:pPr>
            <a:r>
              <a:rPr lang="en-US" sz="2900" dirty="0"/>
              <a:t>Alpha-1 adrenergic receptors:</a:t>
            </a:r>
          </a:p>
          <a:p>
            <a:pPr lvl="1">
              <a:defRPr/>
            </a:pPr>
            <a:r>
              <a:rPr lang="en-US" sz="2500" dirty="0"/>
              <a:t>Located in vascular walls and activation induces significant vasoconstriction. </a:t>
            </a:r>
          </a:p>
          <a:p>
            <a:pPr lvl="1">
              <a:defRPr/>
            </a:pPr>
            <a:r>
              <a:rPr lang="en-US" sz="2500" dirty="0"/>
              <a:t>Also present in the heart and can increase the duration of contraction without increased </a:t>
            </a:r>
            <a:r>
              <a:rPr lang="en-US" sz="2500" dirty="0" err="1"/>
              <a:t>chronotropy</a:t>
            </a:r>
            <a:r>
              <a:rPr lang="en-US" sz="2500" dirty="0"/>
              <a:t> </a:t>
            </a:r>
            <a:r>
              <a:rPr lang="en-US" sz="1900" dirty="0"/>
              <a:t>(Clinical significance is unclear*)</a:t>
            </a:r>
          </a:p>
          <a:p>
            <a:pPr>
              <a:defRPr/>
            </a:pPr>
            <a:r>
              <a:rPr lang="en-US" sz="2900" dirty="0"/>
              <a:t>Beta adrenergic receptors:</a:t>
            </a:r>
          </a:p>
          <a:p>
            <a:pPr lvl="1">
              <a:defRPr/>
            </a:pPr>
            <a:r>
              <a:rPr lang="en-US" sz="2500" dirty="0"/>
              <a:t>Beta-1: In the heart mediates increases in </a:t>
            </a:r>
            <a:r>
              <a:rPr lang="en-US" sz="2500" dirty="0" err="1"/>
              <a:t>inotropy</a:t>
            </a:r>
            <a:r>
              <a:rPr lang="en-US" sz="2500" dirty="0"/>
              <a:t> and </a:t>
            </a:r>
            <a:r>
              <a:rPr lang="en-US" sz="2500" dirty="0" err="1"/>
              <a:t>chronotropy</a:t>
            </a:r>
            <a:r>
              <a:rPr lang="en-US" sz="2500" dirty="0"/>
              <a:t> with minimal vasoconstriction</a:t>
            </a:r>
          </a:p>
          <a:p>
            <a:pPr lvl="1">
              <a:defRPr/>
            </a:pPr>
            <a:r>
              <a:rPr lang="en-US" sz="2500" dirty="0"/>
              <a:t>Beta-2: In blood vessels induces vasodilation.</a:t>
            </a:r>
          </a:p>
          <a:p>
            <a:pPr>
              <a:defRPr/>
            </a:pPr>
            <a:r>
              <a:rPr lang="en-US" sz="2900" dirty="0"/>
              <a:t>Dopamine receptors: </a:t>
            </a:r>
          </a:p>
          <a:p>
            <a:pPr lvl="1">
              <a:defRPr/>
            </a:pPr>
            <a:r>
              <a:rPr lang="en-US" sz="2500" dirty="0"/>
              <a:t>In the renal, splanchnic (mesenteric), coronary, and cerebral vascular beds. Induces vasodilation. </a:t>
            </a:r>
          </a:p>
          <a:p>
            <a:pPr lvl="1">
              <a:defRPr/>
            </a:pPr>
            <a:r>
              <a:rPr lang="en-US" sz="2500" dirty="0"/>
              <a:t>A second subtype causes vasoconstriction by inducing norepinephrine release. </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22</a:t>
            </a:fld>
            <a:endParaRPr lang="en-US"/>
          </a:p>
        </p:txBody>
      </p:sp>
    </p:spTree>
    <p:extLst>
      <p:ext uri="{BB962C8B-B14F-4D97-AF65-F5344CB8AC3E}">
        <p14:creationId xmlns:p14="http://schemas.microsoft.com/office/powerpoint/2010/main" val="1407238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Vasopressors are drugs that elevate MAP by causing vasoconstriction</a:t>
            </a:r>
          </a:p>
          <a:p>
            <a:pPr>
              <a:defRPr/>
            </a:pPr>
            <a:endParaRPr lang="en-US" dirty="0" smtClean="0"/>
          </a:p>
          <a:p>
            <a:pPr>
              <a:defRPr/>
            </a:pPr>
            <a:r>
              <a:rPr lang="en-US" dirty="0" smtClean="0"/>
              <a:t>Inotropes affect</a:t>
            </a:r>
            <a:r>
              <a:rPr lang="en-US" baseline="0" dirty="0" smtClean="0"/>
              <a:t> </a:t>
            </a:r>
            <a:r>
              <a:rPr lang="en-US" dirty="0" smtClean="0"/>
              <a:t>cardiac contractility.</a:t>
            </a:r>
          </a:p>
          <a:p>
            <a:pPr marL="279532" indent="-279532">
              <a:buFont typeface="Wingdings 3"/>
              <a:buChar char=""/>
              <a:defRPr/>
            </a:pPr>
            <a:endParaRPr lang="en-US" dirty="0" smtClean="0"/>
          </a:p>
          <a:p>
            <a:pPr>
              <a:defRPr/>
            </a:pPr>
            <a:r>
              <a:rPr lang="en-US" dirty="0" smtClean="0"/>
              <a:t>Many drugs have both vasopressor and inotropic effects.</a:t>
            </a:r>
          </a:p>
          <a:p>
            <a:pPr marL="279532" indent="-279532">
              <a:defRPr/>
            </a:pPr>
            <a:endParaRPr lang="en-US" dirty="0" smtClean="0"/>
          </a:p>
          <a:p>
            <a:pPr>
              <a:defRPr/>
            </a:pPr>
            <a:r>
              <a:rPr lang="en-US" dirty="0" smtClean="0"/>
              <a:t>Vasopressors are indicated for a decrease of &gt;30 mmHg from baseline systolic blood pressure or MAP &lt;60 mmHg, when either condition results in end-organ dysfunction secondary to </a:t>
            </a:r>
            <a:r>
              <a:rPr lang="en-US" dirty="0" err="1" smtClean="0"/>
              <a:t>hypoperfusion</a:t>
            </a:r>
            <a:r>
              <a:rPr lang="en-US" dirty="0" smtClean="0"/>
              <a:t>.</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23</a:t>
            </a:fld>
            <a:endParaRPr lang="en-US"/>
          </a:p>
        </p:txBody>
      </p:sp>
    </p:spTree>
    <p:extLst>
      <p:ext uri="{BB962C8B-B14F-4D97-AF65-F5344CB8AC3E}">
        <p14:creationId xmlns:p14="http://schemas.microsoft.com/office/powerpoint/2010/main" val="4227706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24</a:t>
            </a:fld>
            <a:endParaRPr lang="en-US"/>
          </a:p>
        </p:txBody>
      </p:sp>
    </p:spTree>
    <p:extLst>
      <p:ext uri="{BB962C8B-B14F-4D97-AF65-F5344CB8AC3E}">
        <p14:creationId xmlns:p14="http://schemas.microsoft.com/office/powerpoint/2010/main" val="2014067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differences</a:t>
            </a:r>
            <a:r>
              <a:rPr lang="en-US" baseline="0" dirty="0" smtClean="0"/>
              <a:t> of opinion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25</a:t>
            </a:fld>
            <a:endParaRPr lang="en-US"/>
          </a:p>
        </p:txBody>
      </p:sp>
    </p:spTree>
    <p:extLst>
      <p:ext uri="{BB962C8B-B14F-4D97-AF65-F5344CB8AC3E}">
        <p14:creationId xmlns:p14="http://schemas.microsoft.com/office/powerpoint/2010/main" val="3422215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26</a:t>
            </a:fld>
            <a:endParaRPr lang="en-US"/>
          </a:p>
        </p:txBody>
      </p:sp>
    </p:spTree>
    <p:extLst>
      <p:ext uri="{BB962C8B-B14F-4D97-AF65-F5344CB8AC3E}">
        <p14:creationId xmlns:p14="http://schemas.microsoft.com/office/powerpoint/2010/main" val="2188525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27</a:t>
            </a:fld>
            <a:endParaRPr lang="en-US"/>
          </a:p>
        </p:txBody>
      </p:sp>
    </p:spTree>
    <p:extLst>
      <p:ext uri="{BB962C8B-B14F-4D97-AF65-F5344CB8AC3E}">
        <p14:creationId xmlns:p14="http://schemas.microsoft.com/office/powerpoint/2010/main" val="3927993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Hemorrhage: multiple trauma, GI bleeds, epistaxis, dissecting aortic aneurysm, vaginal</a:t>
            </a:r>
            <a:r>
              <a:rPr lang="en-US" baseline="0" dirty="0" smtClean="0"/>
              <a:t> bleeds.</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28</a:t>
            </a:fld>
            <a:endParaRPr lang="en-US"/>
          </a:p>
        </p:txBody>
      </p:sp>
    </p:spTree>
    <p:extLst>
      <p:ext uri="{BB962C8B-B14F-4D97-AF65-F5344CB8AC3E}">
        <p14:creationId xmlns:p14="http://schemas.microsoft.com/office/powerpoint/2010/main" val="167329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29</a:t>
            </a:fld>
            <a:endParaRPr lang="en-US"/>
          </a:p>
        </p:txBody>
      </p:sp>
    </p:spTree>
    <p:extLst>
      <p:ext uri="{BB962C8B-B14F-4D97-AF65-F5344CB8AC3E}">
        <p14:creationId xmlns:p14="http://schemas.microsoft.com/office/powerpoint/2010/main" val="309452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3</a:t>
            </a:fld>
            <a:endParaRPr lang="en-US"/>
          </a:p>
        </p:txBody>
      </p:sp>
    </p:spTree>
    <p:extLst>
      <p:ext uri="{BB962C8B-B14F-4D97-AF65-F5344CB8AC3E}">
        <p14:creationId xmlns:p14="http://schemas.microsoft.com/office/powerpoint/2010/main" val="3353714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30</a:t>
            </a:fld>
            <a:endParaRPr lang="en-US"/>
          </a:p>
        </p:txBody>
      </p:sp>
    </p:spTree>
    <p:extLst>
      <p:ext uri="{BB962C8B-B14F-4D97-AF65-F5344CB8AC3E}">
        <p14:creationId xmlns:p14="http://schemas.microsoft.com/office/powerpoint/2010/main" val="3436864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Average </a:t>
            </a:r>
            <a:r>
              <a:rPr lang="en-US" b="1" dirty="0"/>
              <a:t>Blood Volume</a:t>
            </a:r>
            <a:r>
              <a:rPr lang="en-US" dirty="0"/>
              <a:t>: Premature Neonates 95 mL/</a:t>
            </a:r>
            <a:r>
              <a:rPr lang="en-US" b="1" dirty="0"/>
              <a:t>kg</a:t>
            </a:r>
            <a:r>
              <a:rPr lang="en-US" dirty="0"/>
              <a:t>, Full Term Neonates </a:t>
            </a:r>
            <a:br>
              <a:rPr lang="en-US" dirty="0"/>
            </a:br>
            <a:r>
              <a:rPr lang="en-US" dirty="0"/>
              <a:t>85 mL/</a:t>
            </a:r>
            <a:r>
              <a:rPr lang="en-US" b="1" dirty="0"/>
              <a:t>kg</a:t>
            </a:r>
            <a:r>
              <a:rPr lang="en-US" dirty="0"/>
              <a:t>, Infants 80 mL/</a:t>
            </a:r>
            <a:r>
              <a:rPr lang="en-US" b="1" dirty="0"/>
              <a:t>kg</a:t>
            </a:r>
            <a:r>
              <a:rPr lang="en-US" dirty="0"/>
              <a:t>, </a:t>
            </a:r>
            <a:r>
              <a:rPr lang="en-US" b="1" dirty="0"/>
              <a:t>Adult</a:t>
            </a:r>
            <a:r>
              <a:rPr lang="en-US" dirty="0"/>
              <a:t> Men 75 mL/</a:t>
            </a:r>
            <a:r>
              <a:rPr lang="en-US" b="1" dirty="0"/>
              <a:t>kg</a:t>
            </a:r>
            <a:r>
              <a:rPr lang="en-US" dirty="0"/>
              <a:t>, </a:t>
            </a:r>
            <a:r>
              <a:rPr lang="en-US" b="1" dirty="0"/>
              <a:t>Adult</a:t>
            </a:r>
            <a:r>
              <a:rPr lang="en-US" dirty="0"/>
              <a:t> Women 65 mL/</a:t>
            </a:r>
            <a:r>
              <a:rPr lang="en-US" b="1" dirty="0"/>
              <a:t>kg</a:t>
            </a:r>
            <a:r>
              <a:rPr lang="en-US" dirty="0"/>
              <a:t>.</a:t>
            </a:r>
            <a:br>
              <a:rPr lang="en-US" dirty="0"/>
            </a:br>
            <a:r>
              <a:rPr lang="en-US" dirty="0"/>
              <a:t>Desired urine output for </a:t>
            </a:r>
            <a:r>
              <a:rPr lang="en-US" dirty="0" err="1"/>
              <a:t>neos</a:t>
            </a:r>
            <a:r>
              <a:rPr lang="en-US" dirty="0"/>
              <a:t> is 2mL/kg/</a:t>
            </a:r>
            <a:r>
              <a:rPr lang="en-US" dirty="0" err="1"/>
              <a:t>hr</a:t>
            </a:r>
            <a:r>
              <a:rPr lang="en-US" dirty="0"/>
              <a:t>; children is 1 mL/kg/</a:t>
            </a:r>
            <a:r>
              <a:rPr lang="en-US" dirty="0" err="1"/>
              <a:t>hr</a:t>
            </a:r>
            <a:r>
              <a:rPr lang="en-US" dirty="0"/>
              <a:t>; adults 0.5mL/kg/</a:t>
            </a:r>
            <a:r>
              <a:rPr lang="en-US" dirty="0" err="1"/>
              <a:t>hr</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31</a:t>
            </a:fld>
            <a:endParaRPr lang="en-US"/>
          </a:p>
        </p:txBody>
      </p:sp>
    </p:spTree>
    <p:extLst>
      <p:ext uri="{BB962C8B-B14F-4D97-AF65-F5344CB8AC3E}">
        <p14:creationId xmlns:p14="http://schemas.microsoft.com/office/powerpoint/2010/main" val="255886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Treatment should be based on patient’s response not on monitor numbers</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32</a:t>
            </a:fld>
            <a:endParaRPr lang="en-US"/>
          </a:p>
        </p:txBody>
      </p:sp>
    </p:spTree>
    <p:extLst>
      <p:ext uri="{BB962C8B-B14F-4D97-AF65-F5344CB8AC3E}">
        <p14:creationId xmlns:p14="http://schemas.microsoft.com/office/powerpoint/2010/main" val="1505063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LR rather than NS because it is a near physiologic solution similar to extracellular fluid. NS is 2</a:t>
            </a:r>
            <a:r>
              <a:rPr lang="en-US" baseline="30000" dirty="0" smtClean="0"/>
              <a:t>nd</a:t>
            </a:r>
            <a:r>
              <a:rPr lang="en-US" dirty="0" smtClean="0"/>
              <a:t> choice</a:t>
            </a:r>
            <a:r>
              <a:rPr lang="en-US" baseline="0" dirty="0" smtClean="0"/>
              <a:t> (1-2 L bolus warmed solution)</a:t>
            </a:r>
          </a:p>
          <a:p>
            <a:r>
              <a:rPr lang="en-US" baseline="0" dirty="0" smtClean="0"/>
              <a:t>Type-specific and cross matched is ideal</a:t>
            </a:r>
          </a:p>
          <a:p>
            <a:r>
              <a:rPr lang="en-US" baseline="0" dirty="0" smtClean="0"/>
              <a:t>Type-specific blood usually available within minutes</a:t>
            </a:r>
          </a:p>
          <a:p>
            <a:r>
              <a:rPr lang="en-US" baseline="0" dirty="0" smtClean="0"/>
              <a:t>O negative is universal donor; Rh-negative blood has not Type D antigen; can be difficult to obtain</a:t>
            </a:r>
          </a:p>
          <a:p>
            <a:r>
              <a:rPr lang="en-US" baseline="0" dirty="0" smtClean="0"/>
              <a:t>O positive are used for males, females &gt;55 because the risk of their plasma having anti-D antibodies is remote.</a:t>
            </a:r>
          </a:p>
          <a:p>
            <a:r>
              <a:rPr lang="en-US" baseline="0" dirty="0" smtClean="0"/>
              <a:t>FFP: contains all clotting factors (must be ABO compatible)</a:t>
            </a:r>
          </a:p>
          <a:p>
            <a:r>
              <a:rPr lang="en-US" baseline="0" dirty="0" smtClean="0"/>
              <a:t>Platelets – need not be ABO compatible; can’t run thru rapid infuser</a:t>
            </a:r>
          </a:p>
          <a:p>
            <a:r>
              <a:rPr lang="en-US" baseline="0" dirty="0" err="1" smtClean="0"/>
              <a:t>Cyroprecipitate</a:t>
            </a:r>
            <a:r>
              <a:rPr lang="en-US" baseline="0" dirty="0" smtClean="0"/>
              <a:t> – used with repeated febrile reaction; reaction from leukocyte antibodies and patients who are candidates for organ transplants</a:t>
            </a:r>
          </a:p>
          <a:p>
            <a:r>
              <a:rPr lang="en-US" baseline="0" dirty="0" smtClean="0"/>
              <a:t>TXA – prevents fibrinolysis</a:t>
            </a:r>
          </a:p>
          <a:p>
            <a:endParaRPr lang="en-US" baseline="0" dirty="0" smtClean="0"/>
          </a:p>
          <a:p>
            <a:pPr defTabSz="931774">
              <a:defRPr/>
            </a:pPr>
            <a:r>
              <a:rPr lang="en-US" dirty="0" smtClean="0">
                <a:effectLst/>
              </a:rPr>
              <a:t>The body responds to heat loss by shivering, which increases oxygen consumption in skeletal muscles by 40% to 400%. This high metabolic demand places some organs at risk of developing ischemia. Hypothermia interferes with the clotting mechanisms of the blood by disrupting platelet function, slowing the chemical reactions that ultimately produce the protein strands necessary to build blood clots and by suppressing the immune system. A drop in body temperature of 1 degree Celsius results in a 6% to 7% decrease in cerebral blood flow, which could be dangerous for patients with traumatic brain injury.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33</a:t>
            </a:fld>
            <a:endParaRPr lang="en-US"/>
          </a:p>
        </p:txBody>
      </p:sp>
    </p:spTree>
    <p:extLst>
      <p:ext uri="{BB962C8B-B14F-4D97-AF65-F5344CB8AC3E}">
        <p14:creationId xmlns:p14="http://schemas.microsoft.com/office/powerpoint/2010/main" val="2382093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34</a:t>
            </a:fld>
            <a:endParaRPr lang="en-US"/>
          </a:p>
        </p:txBody>
      </p:sp>
    </p:spTree>
    <p:extLst>
      <p:ext uri="{BB962C8B-B14F-4D97-AF65-F5344CB8AC3E}">
        <p14:creationId xmlns:p14="http://schemas.microsoft.com/office/powerpoint/2010/main" val="2669472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leading cause of death in acute MI</a:t>
            </a:r>
          </a:p>
          <a:p>
            <a:r>
              <a:rPr lang="en-US" dirty="0" smtClean="0">
                <a:effectLst/>
              </a:rPr>
              <a:t>The overall in-hospital mortality rate for patients with cardiogenic shock is 57% (</a:t>
            </a:r>
            <a:r>
              <a:rPr lang="en-US" dirty="0" err="1" smtClean="0">
                <a:effectLst/>
              </a:rPr>
              <a:t>Ren</a:t>
            </a:r>
            <a:r>
              <a:rPr lang="en-US" dirty="0" smtClean="0">
                <a:effectLst/>
              </a:rPr>
              <a:t>, </a:t>
            </a:r>
            <a:r>
              <a:rPr lang="en-US" dirty="0" err="1" smtClean="0">
                <a:effectLst/>
              </a:rPr>
              <a:t>Lenneman</a:t>
            </a:r>
            <a:r>
              <a:rPr lang="en-US" baseline="0" dirty="0" smtClean="0">
                <a:effectLst/>
              </a:rPr>
              <a:t> &amp; </a:t>
            </a:r>
            <a:r>
              <a:rPr lang="en-US" baseline="0" dirty="0" err="1" smtClean="0">
                <a:effectLst/>
              </a:rPr>
              <a:t>Loi</a:t>
            </a:r>
            <a:r>
              <a:rPr lang="en-US" baseline="0" dirty="0" smtClean="0">
                <a:effectLst/>
              </a:rPr>
              <a:t> 2014)</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35</a:t>
            </a:fld>
            <a:endParaRPr lang="en-US"/>
          </a:p>
        </p:txBody>
      </p:sp>
    </p:spTree>
    <p:extLst>
      <p:ext uri="{BB962C8B-B14F-4D97-AF65-F5344CB8AC3E}">
        <p14:creationId xmlns:p14="http://schemas.microsoft.com/office/powerpoint/2010/main" val="585867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36</a:t>
            </a:fld>
            <a:endParaRPr lang="en-US"/>
          </a:p>
        </p:txBody>
      </p:sp>
    </p:spTree>
    <p:extLst>
      <p:ext uri="{BB962C8B-B14F-4D97-AF65-F5344CB8AC3E}">
        <p14:creationId xmlns:p14="http://schemas.microsoft.com/office/powerpoint/2010/main" val="3263044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 with LV failure is the most common cause of cardiogenic shock – will see it with damage from MI to &gt;40%  of LV (usually Left main or LAD)</a:t>
            </a:r>
          </a:p>
          <a:p>
            <a:endParaRPr lang="en-US" dirty="0" smtClean="0"/>
          </a:p>
          <a:p>
            <a:r>
              <a:rPr lang="en-US" dirty="0" smtClean="0">
                <a:effectLst/>
              </a:rPr>
              <a:t>CS continues to complicate approximately 5% to 8% of STEMI</a:t>
            </a:r>
            <a:r>
              <a:rPr lang="en-US" baseline="30000" dirty="0" smtClean="0">
                <a:effectLst/>
              </a:rPr>
              <a:t> </a:t>
            </a:r>
            <a:r>
              <a:rPr lang="en-US" dirty="0" smtClean="0">
                <a:effectLst/>
              </a:rPr>
              <a:t>and 2.5% of non-STEMI cases</a:t>
            </a:r>
          </a:p>
          <a:p>
            <a:endParaRPr lang="en-US" dirty="0" smtClean="0">
              <a:effectLst/>
            </a:endParaRPr>
          </a:p>
          <a:p>
            <a:r>
              <a:rPr lang="en-US" dirty="0" smtClean="0">
                <a:effectLst/>
              </a:rPr>
              <a:t>The only way to prevent CS appears to be very early reperfusion therapy for MI</a:t>
            </a:r>
          </a:p>
          <a:p>
            <a:endParaRPr lang="en-US" dirty="0" smtClean="0">
              <a:effectLst/>
            </a:endParaRPr>
          </a:p>
          <a:p>
            <a:r>
              <a:rPr lang="en-US" dirty="0" smtClean="0">
                <a:effectLst/>
              </a:rPr>
              <a:t>Careful use of beta blockers and ACE inhibitors in these patients is essential to avoid hypotension leading to cardiogenic shock</a:t>
            </a:r>
          </a:p>
          <a:p>
            <a:endParaRPr lang="en-US" dirty="0" smtClean="0">
              <a:effectLst/>
            </a:endParaRPr>
          </a:p>
          <a:p>
            <a:r>
              <a:rPr lang="en-US" dirty="0" smtClean="0">
                <a:effectLst/>
              </a:rPr>
              <a:t>Risk factors for development of </a:t>
            </a:r>
            <a:r>
              <a:rPr lang="en-US" b="1" dirty="0" smtClean="0">
                <a:effectLst/>
              </a:rPr>
              <a:t>CS in the context of MI: </a:t>
            </a:r>
            <a:r>
              <a:rPr lang="en-US" dirty="0" smtClean="0">
                <a:effectLst/>
              </a:rPr>
              <a:t>older age, anterior MI, hypertension, diabetes mellitus, </a:t>
            </a:r>
            <a:r>
              <a:rPr lang="en-US" dirty="0" err="1" smtClean="0">
                <a:effectLst/>
              </a:rPr>
              <a:t>multivessel</a:t>
            </a:r>
            <a:r>
              <a:rPr lang="en-US" dirty="0" smtClean="0">
                <a:effectLst/>
              </a:rPr>
              <a:t> coronary artery disease, prior MI or angina, prior diagnosis of heart failure, STEMI, and left bundle-branch block. There may be clues to impending shock: Heart rate is higher and blood pressure lower on hospital presentation among patients who develop CS after admission</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37</a:t>
            </a:fld>
            <a:endParaRPr lang="en-US"/>
          </a:p>
        </p:txBody>
      </p:sp>
    </p:spTree>
    <p:extLst>
      <p:ext uri="{BB962C8B-B14F-4D97-AF65-F5344CB8AC3E}">
        <p14:creationId xmlns:p14="http://schemas.microsoft.com/office/powerpoint/2010/main" val="1581496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38</a:t>
            </a:fld>
            <a:endParaRPr lang="en-US"/>
          </a:p>
        </p:txBody>
      </p:sp>
    </p:spTree>
    <p:extLst>
      <p:ext uri="{BB962C8B-B14F-4D97-AF65-F5344CB8AC3E}">
        <p14:creationId xmlns:p14="http://schemas.microsoft.com/office/powerpoint/2010/main" val="3994818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 tissue perfusion may precipitate further myocardial ischemia worsening cardiac contractility. This</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39</a:t>
            </a:fld>
            <a:endParaRPr lang="en-US"/>
          </a:p>
        </p:txBody>
      </p:sp>
    </p:spTree>
    <p:extLst>
      <p:ext uri="{BB962C8B-B14F-4D97-AF65-F5344CB8AC3E}">
        <p14:creationId xmlns:p14="http://schemas.microsoft.com/office/powerpoint/2010/main" val="413449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 increase blood pressure</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a:t>
            </a:fld>
            <a:endParaRPr lang="en-US"/>
          </a:p>
        </p:txBody>
      </p:sp>
    </p:spTree>
    <p:extLst>
      <p:ext uri="{BB962C8B-B14F-4D97-AF65-F5344CB8AC3E}">
        <p14:creationId xmlns:p14="http://schemas.microsoft.com/office/powerpoint/2010/main" val="2145479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40</a:t>
            </a:fld>
            <a:endParaRPr lang="en-US"/>
          </a:p>
        </p:txBody>
      </p:sp>
    </p:spTree>
    <p:extLst>
      <p:ext uri="{BB962C8B-B14F-4D97-AF65-F5344CB8AC3E}">
        <p14:creationId xmlns:p14="http://schemas.microsoft.com/office/powerpoint/2010/main" val="3757012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Mortality</a:t>
            </a:r>
            <a:r>
              <a:rPr lang="en-US" baseline="0" dirty="0" smtClean="0"/>
              <a:t> rates associated with CS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41</a:t>
            </a:fld>
            <a:endParaRPr lang="en-US"/>
          </a:p>
        </p:txBody>
      </p:sp>
    </p:spTree>
    <p:extLst>
      <p:ext uri="{BB962C8B-B14F-4D97-AF65-F5344CB8AC3E}">
        <p14:creationId xmlns:p14="http://schemas.microsoft.com/office/powerpoint/2010/main" val="1991901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42</a:t>
            </a:fld>
            <a:endParaRPr lang="en-US"/>
          </a:p>
        </p:txBody>
      </p:sp>
    </p:spTree>
    <p:extLst>
      <p:ext uri="{BB962C8B-B14F-4D97-AF65-F5344CB8AC3E}">
        <p14:creationId xmlns:p14="http://schemas.microsoft.com/office/powerpoint/2010/main" val="14393921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ECG: may or may</a:t>
            </a:r>
            <a:r>
              <a:rPr lang="en-US" baseline="0" dirty="0" smtClean="0"/>
              <a:t> not have ST elevation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43</a:t>
            </a:fld>
            <a:endParaRPr lang="en-US"/>
          </a:p>
        </p:txBody>
      </p:sp>
    </p:spTree>
    <p:extLst>
      <p:ext uri="{BB962C8B-B14F-4D97-AF65-F5344CB8AC3E}">
        <p14:creationId xmlns:p14="http://schemas.microsoft.com/office/powerpoint/2010/main" val="1088730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Inotropes: to increase myocardial contractility – but inotropes</a:t>
            </a:r>
            <a:r>
              <a:rPr lang="en-US" baseline="0" dirty="0" smtClean="0"/>
              <a:t> also increase myocardial oxygen demand when heart is already failing</a:t>
            </a:r>
          </a:p>
          <a:p>
            <a:r>
              <a:rPr lang="en-US" baseline="0" dirty="0" smtClean="0"/>
              <a:t>    (Epinephrine, Dopamine 5-10 mcg/kg/min to start but may need up to 20</a:t>
            </a:r>
          </a:p>
          <a:p>
            <a:r>
              <a:rPr lang="en-US" baseline="0" dirty="0" smtClean="0">
                <a:effectLst/>
              </a:rPr>
              <a:t>If BP &gt; 80 may choose </a:t>
            </a:r>
            <a:r>
              <a:rPr lang="en-US" baseline="0" dirty="0" err="1" smtClean="0">
                <a:effectLst/>
              </a:rPr>
              <a:t>dobutamine</a:t>
            </a:r>
            <a:r>
              <a:rPr lang="en-US" baseline="0" dirty="0" smtClean="0">
                <a:effectLst/>
              </a:rPr>
              <a:t> instead because it has less effect on myocardial oxygen demand. (but can cause hypotension)</a:t>
            </a:r>
            <a:endParaRPr lang="en-US" dirty="0" smtClean="0">
              <a:effectLst/>
            </a:endParaRPr>
          </a:p>
          <a:p>
            <a:endParaRPr lang="en-US" dirty="0" smtClean="0"/>
          </a:p>
          <a:p>
            <a:endParaRPr lang="en-US" dirty="0" smtClean="0"/>
          </a:p>
          <a:p>
            <a:r>
              <a:rPr lang="en-US" dirty="0" err="1" smtClean="0"/>
              <a:t>Milrinone</a:t>
            </a:r>
            <a:r>
              <a:rPr lang="en-US" dirty="0" smtClean="0"/>
              <a:t>: inotropes</a:t>
            </a:r>
            <a:r>
              <a:rPr lang="en-US" baseline="0" dirty="0" smtClean="0"/>
              <a:t> with </a:t>
            </a:r>
            <a:r>
              <a:rPr lang="en-US" baseline="0" dirty="0" err="1" smtClean="0"/>
              <a:t>vasodilating</a:t>
            </a:r>
            <a:r>
              <a:rPr lang="en-US" baseline="0" dirty="0" smtClean="0"/>
              <a:t> properties, (would likely require vasopressor support)</a:t>
            </a:r>
            <a:endParaRPr lang="en-US" dirty="0" smtClean="0"/>
          </a:p>
          <a:p>
            <a:endParaRPr lang="en-US" dirty="0" smtClean="0"/>
          </a:p>
          <a:p>
            <a:endParaRPr lang="en-US" dirty="0" smtClean="0"/>
          </a:p>
          <a:p>
            <a:r>
              <a:rPr lang="en-US" dirty="0" smtClean="0"/>
              <a:t>Higher vasopressors are associated with poorer survival</a:t>
            </a:r>
            <a:r>
              <a:rPr lang="en-US" baseline="0" dirty="0" smtClean="0"/>
              <a:t> rates</a:t>
            </a:r>
          </a:p>
          <a:p>
            <a:r>
              <a:rPr lang="en-US" baseline="0" dirty="0" smtClean="0"/>
              <a:t>    </a:t>
            </a:r>
            <a:r>
              <a:rPr lang="en-US" dirty="0" smtClean="0">
                <a:effectLst/>
              </a:rPr>
              <a:t>recommend norepinephrine for more severe hypotension because of its high potency. </a:t>
            </a:r>
          </a:p>
          <a:p>
            <a:r>
              <a:rPr lang="en-US" baseline="0" dirty="0" smtClean="0">
                <a:effectLst/>
              </a:rPr>
              <a:t>    </a:t>
            </a:r>
            <a:r>
              <a:rPr lang="en-US" dirty="0" smtClean="0">
                <a:effectLst/>
              </a:rPr>
              <a:t>Although both dopamine and norepinephrine have inotropic properties, </a:t>
            </a:r>
            <a:r>
              <a:rPr lang="en-US" dirty="0" err="1" smtClean="0">
                <a:effectLst/>
              </a:rPr>
              <a:t>dobutamine</a:t>
            </a:r>
            <a:r>
              <a:rPr lang="en-US" dirty="0" smtClean="0">
                <a:effectLst/>
              </a:rPr>
              <a:t> is often needed in addition</a:t>
            </a:r>
          </a:p>
          <a:p>
            <a:endParaRPr lang="en-US" dirty="0" smtClean="0">
              <a:effectLst/>
            </a:endParaRPr>
          </a:p>
          <a:p>
            <a:r>
              <a:rPr lang="en-US" dirty="0"/>
              <a:t>Dopamine has traditionally been the drug of choice, owing to its vasopressor and inotropic activity. Norepinephrine</a:t>
            </a:r>
          </a:p>
          <a:p>
            <a:r>
              <a:rPr lang="en-US" dirty="0"/>
              <a:t>was preferred over dopamine in patients with more severe hypotension due to its more potent</a:t>
            </a:r>
          </a:p>
          <a:p>
            <a:r>
              <a:rPr lang="en-US" dirty="0"/>
              <a:t>vasoconstriction. However, recent literature showing a potential increase in mortality with dopamine over</a:t>
            </a:r>
          </a:p>
          <a:p>
            <a:r>
              <a:rPr lang="en-US" dirty="0"/>
              <a:t>norepinephrine has questioned the use of dopamine as a first line agent in cardiogenic shock. </a:t>
            </a:r>
            <a:r>
              <a:rPr lang="en-US" b="1" dirty="0"/>
              <a:t>Both</a:t>
            </a:r>
          </a:p>
          <a:p>
            <a:r>
              <a:rPr lang="en-US" b="1" dirty="0"/>
              <a:t>dopamine and norepinephrine can cause increased myocardial oxygen demand and may aggravate</a:t>
            </a:r>
          </a:p>
          <a:p>
            <a:r>
              <a:rPr lang="en-US" b="1" dirty="0"/>
              <a:t>ischemia</a:t>
            </a:r>
            <a:r>
              <a:rPr lang="en-US" dirty="0"/>
              <a:t>. This can lead to arrhythmias </a:t>
            </a:r>
          </a:p>
          <a:p>
            <a:r>
              <a:rPr lang="en-US" dirty="0"/>
              <a:t>For patients who are in a low output cardiogenic shock </a:t>
            </a:r>
            <a:r>
              <a:rPr lang="en-US" dirty="0" err="1"/>
              <a:t>dobutamine</a:t>
            </a:r>
            <a:r>
              <a:rPr lang="en-US" dirty="0"/>
              <a:t> may be</a:t>
            </a:r>
          </a:p>
          <a:p>
            <a:r>
              <a:rPr lang="en-US" dirty="0"/>
              <a:t>added to optimize cardiac output (CO). However, </a:t>
            </a:r>
            <a:r>
              <a:rPr lang="en-US" b="1" dirty="0" err="1"/>
              <a:t>dobutamine</a:t>
            </a:r>
            <a:r>
              <a:rPr lang="en-US" b="1" dirty="0"/>
              <a:t> can cause vasodilation</a:t>
            </a:r>
            <a:r>
              <a:rPr lang="en-US" dirty="0"/>
              <a:t> (</a:t>
            </a:r>
            <a:r>
              <a:rPr lang="en-US" dirty="0" err="1"/>
              <a:t>dobutamine</a:t>
            </a:r>
            <a:r>
              <a:rPr lang="en-US" dirty="0"/>
              <a:t> is mostly beta 1); therefore, its use</a:t>
            </a:r>
          </a:p>
          <a:p>
            <a:r>
              <a:rPr lang="en-US" dirty="0"/>
              <a:t>should be in patients with less severe hypotension or in combination with a vasopressor to improve</a:t>
            </a:r>
          </a:p>
          <a:p>
            <a:r>
              <a:rPr lang="en-US" dirty="0"/>
              <a:t>cardiac output (CO) in severe hypotension</a:t>
            </a:r>
          </a:p>
          <a:p>
            <a:endParaRPr lang="en-US" baseline="0" dirty="0" smtClean="0">
              <a:effectLst/>
            </a:endParaRPr>
          </a:p>
          <a:p>
            <a:r>
              <a:rPr lang="en-US" baseline="0" dirty="0" smtClean="0">
                <a:effectLst/>
              </a:rPr>
              <a:t>Mechanical support: Intra aortic balloon </a:t>
            </a:r>
            <a:r>
              <a:rPr lang="en-US" baseline="0" dirty="0" err="1" smtClean="0">
                <a:effectLst/>
              </a:rPr>
              <a:t>counterpulsation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D4DF5E8-4D87-46BD-A6CD-B78F457B9981}" type="slidenum">
              <a:rPr lang="en-US" smtClean="0"/>
              <a:t>44</a:t>
            </a:fld>
            <a:endParaRPr lang="en-US"/>
          </a:p>
        </p:txBody>
      </p:sp>
    </p:spTree>
    <p:extLst>
      <p:ext uri="{BB962C8B-B14F-4D97-AF65-F5344CB8AC3E}">
        <p14:creationId xmlns:p14="http://schemas.microsoft.com/office/powerpoint/2010/main" val="1825757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Vessels that are around heart;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45</a:t>
            </a:fld>
            <a:endParaRPr lang="en-US"/>
          </a:p>
        </p:txBody>
      </p:sp>
    </p:spTree>
    <p:extLst>
      <p:ext uri="{BB962C8B-B14F-4D97-AF65-F5344CB8AC3E}">
        <p14:creationId xmlns:p14="http://schemas.microsoft.com/office/powerpoint/2010/main" val="41926765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 can obstruct the pulmonary artery and cause an obstruction to right ventricular outflow during systole with resulting</a:t>
            </a:r>
            <a:r>
              <a:rPr lang="en-US" baseline="0" dirty="0" smtClean="0"/>
              <a:t> shock.</a:t>
            </a:r>
          </a:p>
          <a:p>
            <a:endParaRPr lang="en-US" baseline="0" dirty="0" smtClean="0"/>
          </a:p>
          <a:p>
            <a:r>
              <a:rPr lang="en-US" baseline="0" dirty="0" smtClean="0"/>
              <a:t>Blood in the pericardial sac can compress the heart – it may take &lt; 100 mL of blood accumulation in the pericardial sac to produce significant symptoms.  More commonly seen in penetrating injuries of the thorax. </a:t>
            </a:r>
          </a:p>
          <a:p>
            <a:r>
              <a:rPr lang="en-US" baseline="0" dirty="0" smtClean="0"/>
              <a:t>Prevents filling of the atria and ventricles leading to decreased stroke volume.</a:t>
            </a:r>
          </a:p>
          <a:p>
            <a:endParaRPr lang="en-US" baseline="0" dirty="0" smtClean="0"/>
          </a:p>
          <a:p>
            <a:r>
              <a:rPr lang="en-US" baseline="0" dirty="0" smtClean="0"/>
              <a:t>PE prevents right ventricular emptying when the pulmonary artery is obstructed. This causes decreased cardiac output</a:t>
            </a:r>
          </a:p>
        </p:txBody>
      </p:sp>
      <p:sp>
        <p:nvSpPr>
          <p:cNvPr id="4" name="Slide Number Placeholder 3"/>
          <p:cNvSpPr>
            <a:spLocks noGrp="1"/>
          </p:cNvSpPr>
          <p:nvPr>
            <p:ph type="sldNum" sz="quarter" idx="10"/>
          </p:nvPr>
        </p:nvSpPr>
        <p:spPr/>
        <p:txBody>
          <a:bodyPr/>
          <a:lstStyle/>
          <a:p>
            <a:fld id="{BD4DF5E8-4D87-46BD-A6CD-B78F457B9981}" type="slidenum">
              <a:rPr lang="en-US" smtClean="0"/>
              <a:t>46</a:t>
            </a:fld>
            <a:endParaRPr lang="en-US"/>
          </a:p>
        </p:txBody>
      </p:sp>
    </p:spTree>
    <p:extLst>
      <p:ext uri="{BB962C8B-B14F-4D97-AF65-F5344CB8AC3E}">
        <p14:creationId xmlns:p14="http://schemas.microsoft.com/office/powerpoint/2010/main" val="2185421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Obstruction causing increased afterload or decreased preload</a:t>
            </a:r>
          </a:p>
          <a:p>
            <a:r>
              <a:rPr lang="en-US" dirty="0" smtClean="0"/>
              <a:t>PE</a:t>
            </a:r>
          </a:p>
          <a:p>
            <a:r>
              <a:rPr lang="en-US" dirty="0" smtClean="0"/>
              <a:t>Pericardial tamponade</a:t>
            </a:r>
          </a:p>
          <a:p>
            <a:r>
              <a:rPr lang="en-US" dirty="0" smtClean="0"/>
              <a:t>Tension </a:t>
            </a:r>
            <a:r>
              <a:rPr lang="en-US" dirty="0" err="1" smtClean="0"/>
              <a:t>pneumo</a:t>
            </a:r>
            <a:endParaRPr lang="en-US" dirty="0" smtClean="0"/>
          </a:p>
          <a:p>
            <a:r>
              <a:rPr lang="en-US" dirty="0" smtClean="0"/>
              <a:t>Obstruction</a:t>
            </a:r>
            <a:r>
              <a:rPr lang="en-US" baseline="0" dirty="0" smtClean="0"/>
              <a:t> of the great vessels</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47</a:t>
            </a:fld>
            <a:endParaRPr lang="en-US"/>
          </a:p>
        </p:txBody>
      </p:sp>
    </p:spTree>
    <p:extLst>
      <p:ext uri="{BB962C8B-B14F-4D97-AF65-F5344CB8AC3E}">
        <p14:creationId xmlns:p14="http://schemas.microsoft.com/office/powerpoint/2010/main" val="697192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48</a:t>
            </a:fld>
            <a:endParaRPr lang="en-US"/>
          </a:p>
        </p:txBody>
      </p:sp>
    </p:spTree>
    <p:extLst>
      <p:ext uri="{BB962C8B-B14F-4D97-AF65-F5344CB8AC3E}">
        <p14:creationId xmlns:p14="http://schemas.microsoft.com/office/powerpoint/2010/main" val="4153558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49</a:t>
            </a:fld>
            <a:endParaRPr lang="en-US"/>
          </a:p>
        </p:txBody>
      </p:sp>
    </p:spTree>
    <p:extLst>
      <p:ext uri="{BB962C8B-B14F-4D97-AF65-F5344CB8AC3E}">
        <p14:creationId xmlns:p14="http://schemas.microsoft.com/office/powerpoint/2010/main" val="293125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5</a:t>
            </a:fld>
            <a:endParaRPr lang="en-US"/>
          </a:p>
        </p:txBody>
      </p:sp>
    </p:spTree>
    <p:extLst>
      <p:ext uri="{BB962C8B-B14F-4D97-AF65-F5344CB8AC3E}">
        <p14:creationId xmlns:p14="http://schemas.microsoft.com/office/powerpoint/2010/main" val="32291212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Outflow problems - PE, Aortic </a:t>
            </a:r>
            <a:r>
              <a:rPr lang="en-US" dirty="0" err="1"/>
              <a:t>coarctation</a:t>
            </a:r>
            <a:r>
              <a:rPr lang="en-US" dirty="0"/>
              <a:t>, Aortic</a:t>
            </a:r>
          </a:p>
          <a:p>
            <a:r>
              <a:rPr lang="en-US" dirty="0"/>
              <a:t>stenosis, pulmonary HTN</a:t>
            </a:r>
          </a:p>
          <a:p>
            <a:r>
              <a:rPr lang="en-US" dirty="0"/>
              <a:t>- Judicious fluids</a:t>
            </a:r>
          </a:p>
          <a:p>
            <a:r>
              <a:rPr lang="en-US" dirty="0"/>
              <a:t>- Inotropes or mixed inotrope/vasoconstrictor - </a:t>
            </a:r>
            <a:r>
              <a:rPr lang="en-US" dirty="0" err="1"/>
              <a:t>dobutamine</a:t>
            </a:r>
            <a:r>
              <a:rPr lang="en-US" dirty="0"/>
              <a:t>, norepinephrine</a:t>
            </a:r>
          </a:p>
          <a:p>
            <a:r>
              <a:rPr lang="en-US" dirty="0"/>
              <a:t> Inflow problems - Cardiac tamponade, pneumothorax</a:t>
            </a:r>
          </a:p>
          <a:p>
            <a:r>
              <a:rPr lang="en-US" dirty="0"/>
              <a:t>- Fluids</a:t>
            </a:r>
          </a:p>
          <a:p>
            <a:r>
              <a:rPr lang="en-US" dirty="0"/>
              <a:t>- Relieve source (</a:t>
            </a:r>
            <a:r>
              <a:rPr lang="en-US" dirty="0" err="1"/>
              <a:t>pericardiocentesis</a:t>
            </a:r>
            <a:r>
              <a:rPr lang="en-US" dirty="0"/>
              <a:t>, chest tube)</a:t>
            </a:r>
            <a:endParaRPr lang="en-US" dirty="0" smtClean="0"/>
          </a:p>
          <a:p>
            <a:endParaRPr lang="en-US" dirty="0" smtClean="0"/>
          </a:p>
          <a:p>
            <a:endParaRPr lang="en-US" dirty="0" smtClean="0"/>
          </a:p>
          <a:p>
            <a:endParaRPr lang="en-US" dirty="0" smtClean="0"/>
          </a:p>
          <a:p>
            <a:r>
              <a:rPr lang="en-US" dirty="0" smtClean="0"/>
              <a:t>ventilation, hemoglobin (100)</a:t>
            </a:r>
            <a:r>
              <a:rPr lang="en-US" baseline="0" dirty="0" smtClean="0"/>
              <a:t> </a:t>
            </a:r>
            <a:r>
              <a:rPr lang="en-US" dirty="0" smtClean="0"/>
              <a:t>, oxygen saturation (&gt;92)</a:t>
            </a:r>
          </a:p>
          <a:p>
            <a:endParaRPr lang="en-US" dirty="0" smtClean="0"/>
          </a:p>
          <a:p>
            <a:r>
              <a:rPr lang="en-US" dirty="0" smtClean="0"/>
              <a:t>MAP &gt; 60 (mixed inotrope/vasoconstrictor:</a:t>
            </a:r>
            <a:r>
              <a:rPr lang="en-US" baseline="0" dirty="0" smtClean="0"/>
              <a:t> </a:t>
            </a:r>
            <a:r>
              <a:rPr lang="en-US" baseline="0" dirty="0" err="1" smtClean="0"/>
              <a:t>Dobutamine</a:t>
            </a:r>
            <a:r>
              <a:rPr lang="en-US" baseline="0" dirty="0" smtClean="0"/>
              <a:t>, </a:t>
            </a:r>
            <a:r>
              <a:rPr lang="en-US" baseline="0" dirty="0" err="1" smtClean="0"/>
              <a:t>Norepi</a:t>
            </a:r>
            <a:r>
              <a:rPr lang="en-US" dirty="0" smtClean="0"/>
              <a:t>) </a:t>
            </a:r>
          </a:p>
          <a:p>
            <a:endParaRPr lang="en-US" dirty="0" smtClean="0"/>
          </a:p>
          <a:p>
            <a:r>
              <a:rPr lang="en-US" dirty="0" smtClean="0"/>
              <a:t>Ensuring adequate Urine output, treating acidosis, renal &amp; liver function monitoring and treatment </a:t>
            </a:r>
            <a:r>
              <a:rPr lang="en-US" dirty="0" err="1" smtClean="0"/>
              <a:t>prn</a:t>
            </a:r>
            <a:r>
              <a:rPr lang="en-US" dirty="0" smtClean="0"/>
              <a:t>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50</a:t>
            </a:fld>
            <a:endParaRPr lang="en-US"/>
          </a:p>
        </p:txBody>
      </p:sp>
    </p:spTree>
    <p:extLst>
      <p:ext uri="{BB962C8B-B14F-4D97-AF65-F5344CB8AC3E}">
        <p14:creationId xmlns:p14="http://schemas.microsoft.com/office/powerpoint/2010/main" val="32816688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caused by loss of vasomotor control resulting in</a:t>
            </a:r>
          </a:p>
          <a:p>
            <a:r>
              <a:rPr lang="en-US" dirty="0"/>
              <a:t>arteriolar/</a:t>
            </a:r>
            <a:r>
              <a:rPr lang="en-US" dirty="0" err="1"/>
              <a:t>venular</a:t>
            </a:r>
            <a:r>
              <a:rPr lang="en-US" dirty="0"/>
              <a:t> dilatation and characterized (after fluid resuscitation)</a:t>
            </a:r>
          </a:p>
          <a:p>
            <a:r>
              <a:rPr lang="en-US" dirty="0"/>
              <a:t>by increased cardiac output and decreased SVR</a:t>
            </a:r>
          </a:p>
          <a:p>
            <a:endParaRPr lang="en-US" dirty="0"/>
          </a:p>
          <a:p>
            <a:r>
              <a:rPr lang="en-US" dirty="0"/>
              <a:t>Vasopressors play the biggest role in distributive shock</a:t>
            </a:r>
          </a:p>
          <a:p>
            <a:endParaRPr lang="en-US" dirty="0"/>
          </a:p>
          <a:p>
            <a:r>
              <a:rPr lang="en-US" dirty="0"/>
              <a:t>Leaky pipes</a:t>
            </a:r>
          </a:p>
          <a:p>
            <a:endParaRPr lang="en-US" dirty="0"/>
          </a:p>
          <a:p>
            <a:r>
              <a:rPr lang="en-US" dirty="0"/>
              <a:t>MAP &lt; 50 – problem with cerebral blood flow and resulting injury</a:t>
            </a:r>
          </a:p>
          <a:p>
            <a:r>
              <a:rPr lang="en-US" dirty="0"/>
              <a:t>MAP of 65 for adequate diastolic filling</a:t>
            </a:r>
          </a:p>
          <a:p>
            <a:r>
              <a:rPr lang="en-US" dirty="0"/>
              <a:t>MAP 65-70 renal perfusion</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51</a:t>
            </a:fld>
            <a:endParaRPr lang="en-US"/>
          </a:p>
        </p:txBody>
      </p:sp>
    </p:spTree>
    <p:extLst>
      <p:ext uri="{BB962C8B-B14F-4D97-AF65-F5344CB8AC3E}">
        <p14:creationId xmlns:p14="http://schemas.microsoft.com/office/powerpoint/2010/main" val="2207208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52</a:t>
            </a:fld>
            <a:endParaRPr lang="en-US"/>
          </a:p>
        </p:txBody>
      </p:sp>
    </p:spTree>
    <p:extLst>
      <p:ext uri="{BB962C8B-B14F-4D97-AF65-F5344CB8AC3E}">
        <p14:creationId xmlns:p14="http://schemas.microsoft.com/office/powerpoint/2010/main" val="3790630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Leaky pipes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53</a:t>
            </a:fld>
            <a:endParaRPr lang="en-US"/>
          </a:p>
        </p:txBody>
      </p:sp>
    </p:spTree>
    <p:extLst>
      <p:ext uri="{BB962C8B-B14F-4D97-AF65-F5344CB8AC3E}">
        <p14:creationId xmlns:p14="http://schemas.microsoft.com/office/powerpoint/2010/main" val="2992117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Most common cause of shock overall. Bacterial is most common cause of septic cause.</a:t>
            </a:r>
          </a:p>
          <a:p>
            <a:endParaRPr lang="en-US" dirty="0" smtClean="0">
              <a:effectLst/>
            </a:endParaRPr>
          </a:p>
          <a:p>
            <a:r>
              <a:rPr lang="en-US" dirty="0" smtClean="0">
                <a:effectLst/>
              </a:rPr>
              <a:t>Sepsis is defined as the presence of infection in association with SIRS, that is, a systemic immune response caused by an infection</a:t>
            </a:r>
            <a:endParaRPr lang="en-US" dirty="0" smtClean="0"/>
          </a:p>
          <a:p>
            <a:endParaRPr lang="en-US" dirty="0" smtClean="0"/>
          </a:p>
          <a:p>
            <a:r>
              <a:rPr lang="en-US" dirty="0" smtClean="0">
                <a:effectLst/>
              </a:rPr>
              <a:t>Severe sepsis is defined as sepsis that is complicated by end-organ dysfunction, as signaled by altered mental status, an episode of hypotension, elevated </a:t>
            </a:r>
            <a:r>
              <a:rPr lang="en-US" dirty="0" err="1" smtClean="0">
                <a:effectLst/>
              </a:rPr>
              <a:t>creatinine</a:t>
            </a:r>
            <a:r>
              <a:rPr lang="en-US" dirty="0" smtClean="0">
                <a:effectLst/>
              </a:rPr>
              <a:t> concentration, or evidence of DIC.</a:t>
            </a:r>
          </a:p>
          <a:p>
            <a:endParaRPr lang="en-US" dirty="0" smtClean="0">
              <a:effectLst/>
            </a:endParaRPr>
          </a:p>
          <a:p>
            <a:pPr defTabSz="931774">
              <a:defRPr/>
            </a:pPr>
            <a:r>
              <a:rPr lang="en-US" dirty="0" smtClean="0">
                <a:effectLst/>
              </a:rPr>
              <a:t>Septic shock is defined as a state of acute circulatory failure characterized by persistent arterial hypotension despite adequate fluid resuscitation or by tissue </a:t>
            </a:r>
            <a:r>
              <a:rPr lang="en-US" dirty="0" err="1" smtClean="0">
                <a:effectLst/>
              </a:rPr>
              <a:t>hypoperfusion</a:t>
            </a:r>
            <a:r>
              <a:rPr lang="en-US" dirty="0" smtClean="0">
                <a:effectLst/>
              </a:rPr>
              <a:t> (manifested by a lactate concentration &gt;4 mg/</a:t>
            </a:r>
            <a:r>
              <a:rPr lang="en-US" dirty="0" err="1" smtClean="0">
                <a:effectLst/>
              </a:rPr>
              <a:t>dL</a:t>
            </a:r>
            <a:r>
              <a:rPr lang="en-US" dirty="0" smtClean="0">
                <a:effectLst/>
              </a:rPr>
              <a:t>) that is unexplained by other causes. Patients receiving inotropic or vasopressor agents may not be hypotensive by the time that they manifest </a:t>
            </a:r>
            <a:r>
              <a:rPr lang="en-US" dirty="0" err="1" smtClean="0">
                <a:effectLst/>
              </a:rPr>
              <a:t>hypoperfusion</a:t>
            </a:r>
            <a:r>
              <a:rPr lang="en-US" dirty="0" smtClean="0">
                <a:effectLst/>
              </a:rPr>
              <a:t> abnormalities or organ dysfunction. </a:t>
            </a:r>
          </a:p>
          <a:p>
            <a:r>
              <a:rPr lang="en-US" dirty="0" smtClean="0"/>
              <a:t>(</a:t>
            </a:r>
            <a:r>
              <a:rPr lang="en-US" dirty="0" err="1" smtClean="0"/>
              <a:t>Kalil</a:t>
            </a:r>
            <a:r>
              <a:rPr lang="en-US" dirty="0" smtClean="0"/>
              <a:t>, 2014)</a:t>
            </a:r>
          </a:p>
          <a:p>
            <a:endParaRPr lang="en-US" dirty="0" smtClean="0"/>
          </a:p>
          <a:p>
            <a:r>
              <a:rPr lang="en-US" dirty="0" smtClean="0"/>
              <a:t>Mortality rate associated with septic shock is 50%</a:t>
            </a:r>
          </a:p>
          <a:p>
            <a:endParaRPr lang="en-US" dirty="0" smtClean="0"/>
          </a:p>
          <a:p>
            <a:r>
              <a:rPr lang="en-US" dirty="0" smtClean="0">
                <a:effectLst/>
              </a:rPr>
              <a:t>The presence of infection associated with a systemic inflammatory response that results in physiologic alterations at the capillary endothelial level.</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54</a:t>
            </a:fld>
            <a:endParaRPr lang="en-US"/>
          </a:p>
        </p:txBody>
      </p:sp>
    </p:spTree>
    <p:extLst>
      <p:ext uri="{BB962C8B-B14F-4D97-AF65-F5344CB8AC3E}">
        <p14:creationId xmlns:p14="http://schemas.microsoft.com/office/powerpoint/2010/main" val="1253318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SIRS – altered LOC, </a:t>
            </a:r>
            <a:r>
              <a:rPr lang="en-US" dirty="0" err="1" smtClean="0"/>
              <a:t>inc</a:t>
            </a:r>
            <a:r>
              <a:rPr lang="en-US" dirty="0" smtClean="0"/>
              <a:t> temp, </a:t>
            </a:r>
            <a:r>
              <a:rPr lang="en-US" dirty="0" err="1" smtClean="0"/>
              <a:t>inc</a:t>
            </a:r>
            <a:r>
              <a:rPr lang="en-US" dirty="0" smtClean="0"/>
              <a:t> RR, </a:t>
            </a:r>
            <a:r>
              <a:rPr lang="en-US" dirty="0" err="1" smtClean="0"/>
              <a:t>inc</a:t>
            </a:r>
            <a:r>
              <a:rPr lang="en-US" dirty="0" smtClean="0"/>
              <a:t> HR, </a:t>
            </a:r>
            <a:r>
              <a:rPr lang="en-US" dirty="0" err="1" smtClean="0"/>
              <a:t>dec</a:t>
            </a:r>
            <a:r>
              <a:rPr lang="en-US" dirty="0" smtClean="0"/>
              <a:t> BP – sign </a:t>
            </a:r>
            <a:r>
              <a:rPr lang="en-US" smtClean="0"/>
              <a:t>of shock</a:t>
            </a:r>
          </a:p>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55</a:t>
            </a:fld>
            <a:endParaRPr lang="en-US"/>
          </a:p>
        </p:txBody>
      </p:sp>
    </p:spTree>
    <p:extLst>
      <p:ext uri="{BB962C8B-B14F-4D97-AF65-F5344CB8AC3E}">
        <p14:creationId xmlns:p14="http://schemas.microsoft.com/office/powerpoint/2010/main" val="4811474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cascade leads to thrombosis of end-organ capillaries affecting perfusion</a:t>
            </a:r>
          </a:p>
          <a:p>
            <a:endParaRPr lang="en-US" dirty="0" smtClean="0"/>
          </a:p>
          <a:p>
            <a:r>
              <a:rPr lang="en-US" dirty="0" smtClean="0">
                <a:effectLst/>
              </a:rPr>
              <a:t>The coagulation factors are activated as a result of endothelial damage</a:t>
            </a:r>
          </a:p>
          <a:p>
            <a:endParaRPr lang="en-US" dirty="0" smtClean="0">
              <a:effectLst/>
            </a:endParaRPr>
          </a:p>
          <a:p>
            <a:r>
              <a:rPr lang="en-US" dirty="0" smtClean="0">
                <a:effectLst/>
              </a:rPr>
              <a:t>The imbalance among inflammation, coagulation, and fibrinolysis results in widespread coagulopathy and </a:t>
            </a:r>
            <a:r>
              <a:rPr lang="en-US" dirty="0" err="1" smtClean="0">
                <a:effectLst/>
              </a:rPr>
              <a:t>microvascular</a:t>
            </a:r>
            <a:r>
              <a:rPr lang="en-US" dirty="0" smtClean="0">
                <a:effectLst/>
              </a:rPr>
              <a:t> thrombosis and suppressed fibrinolysis, ultimately leading to multiple organ dysfunction and death</a:t>
            </a:r>
          </a:p>
          <a:p>
            <a:endParaRPr lang="en-US" dirty="0" smtClean="0">
              <a:effectLst/>
            </a:endParaRPr>
          </a:p>
          <a:p>
            <a:r>
              <a:rPr lang="en-US" dirty="0" smtClean="0">
                <a:effectLst/>
              </a:rPr>
              <a:t>The predominant hemodynamic feature of septic shock is arterial vasodilation (multiple</a:t>
            </a:r>
            <a:r>
              <a:rPr lang="en-US" baseline="0" dirty="0" smtClean="0">
                <a:effectLst/>
              </a:rPr>
              <a:t> reasons).</a:t>
            </a:r>
          </a:p>
          <a:p>
            <a:r>
              <a:rPr lang="en-US" dirty="0" smtClean="0">
                <a:effectLst/>
              </a:rPr>
              <a:t>vasodilation results in hypotension and shock if insufficiently compensated by a rise in cardiac output (cardiac output is often increased to maintain blood pressure in the presence of systemic vasodilatation).</a:t>
            </a:r>
          </a:p>
          <a:p>
            <a:endParaRPr lang="en-US" dirty="0" smtClean="0">
              <a:effectLst/>
            </a:endParaRPr>
          </a:p>
          <a:p>
            <a:r>
              <a:rPr lang="en-US" dirty="0" smtClean="0">
                <a:effectLst/>
              </a:rPr>
              <a:t>When intravascular volume is augmented, the cardiac output usually is elevated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56</a:t>
            </a:fld>
            <a:endParaRPr lang="en-US"/>
          </a:p>
        </p:txBody>
      </p:sp>
    </p:spTree>
    <p:extLst>
      <p:ext uri="{BB962C8B-B14F-4D97-AF65-F5344CB8AC3E}">
        <p14:creationId xmlns:p14="http://schemas.microsoft.com/office/powerpoint/2010/main" val="1290365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Elderly patients are more susceptible to sepsis, have less physiologic reserve to tolerate the insult from infection, and are more likely to have underlying diseases, all of which adversely impact survival. In addition, elderly patients are more likely to have atypical or nonspecific presentations when septic. </a:t>
            </a:r>
          </a:p>
          <a:p>
            <a:endParaRPr lang="en-US" dirty="0" smtClean="0"/>
          </a:p>
          <a:p>
            <a:pPr defTabSz="931774">
              <a:defRPr/>
            </a:pPr>
            <a:r>
              <a:rPr lang="en-US" dirty="0" smtClean="0"/>
              <a:t>Sepsis and septic shock in the </a:t>
            </a:r>
            <a:r>
              <a:rPr lang="en-US" dirty="0" err="1" smtClean="0"/>
              <a:t>immunocompromised</a:t>
            </a:r>
            <a:r>
              <a:rPr lang="en-US" dirty="0" smtClean="0"/>
              <a:t> patient is associated with a wide variety of bacteria and fungi. </a:t>
            </a:r>
            <a:br>
              <a:rPr lang="en-US" dirty="0" smtClean="0"/>
            </a:br>
            <a:endParaRPr lang="en-US" dirty="0" smtClean="0"/>
          </a:p>
          <a:p>
            <a:r>
              <a:rPr lang="en-US" b="1" dirty="0" smtClean="0"/>
              <a:t>Most frequent sites of infection: </a:t>
            </a:r>
            <a:r>
              <a:rPr lang="en-US" dirty="0" smtClean="0"/>
              <a:t>Lungs, abdomen, and urinary tract. Other sources include the skin/soft tissue and the CNS.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57</a:t>
            </a:fld>
            <a:endParaRPr lang="en-US"/>
          </a:p>
        </p:txBody>
      </p:sp>
    </p:spTree>
    <p:extLst>
      <p:ext uri="{BB962C8B-B14F-4D97-AF65-F5344CB8AC3E}">
        <p14:creationId xmlns:p14="http://schemas.microsoft.com/office/powerpoint/2010/main" val="8081254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Hypoxic respiratory failure</a:t>
            </a:r>
          </a:p>
          <a:p>
            <a:r>
              <a:rPr lang="en-US" dirty="0" smtClean="0"/>
              <a:t>There is an increase in whole-body oxygen consumption, due to massive </a:t>
            </a:r>
            <a:r>
              <a:rPr lang="en-US" dirty="0" err="1" smtClean="0"/>
              <a:t>leuckocyte</a:t>
            </a:r>
            <a:r>
              <a:rPr lang="en-US" dirty="0" smtClean="0"/>
              <a:t> activation as well as the increased metabolic rate of critical illness, as well as the increased metabolic rate associated with hyperthermia.</a:t>
            </a:r>
          </a:p>
          <a:p>
            <a:r>
              <a:rPr lang="en-US" dirty="0" smtClean="0"/>
              <a:t>Not only that, but there may be a diffusion defect as the capillaries of the pulmonary circulation become leaky, and ARDS develops.</a:t>
            </a:r>
          </a:p>
          <a:p>
            <a:r>
              <a:rPr lang="en-US" dirty="0" smtClean="0"/>
              <a:t> </a:t>
            </a:r>
          </a:p>
          <a:p>
            <a:r>
              <a:rPr lang="en-US" b="1" dirty="0" smtClean="0"/>
              <a:t>Hemodynamic collapse</a:t>
            </a:r>
          </a:p>
          <a:p>
            <a:r>
              <a:rPr lang="en-US" dirty="0" smtClean="0"/>
              <a:t>The defining feature of septic shock, systemic vasodilation due to inflammatory mediators, results in decreased oxygen delivery to the whole body, exacerbating the dysfunction of the organs.</a:t>
            </a:r>
          </a:p>
          <a:p>
            <a:r>
              <a:rPr lang="en-US" dirty="0" smtClean="0"/>
              <a:t> </a:t>
            </a:r>
          </a:p>
          <a:p>
            <a:r>
              <a:rPr lang="en-US" b="1" dirty="0" smtClean="0"/>
              <a:t>Septic cardiomyopathy</a:t>
            </a:r>
          </a:p>
          <a:p>
            <a:r>
              <a:rPr lang="en-US" dirty="0" smtClean="0"/>
              <a:t>Thought to be due to impaired metabolite </a:t>
            </a:r>
            <a:r>
              <a:rPr lang="en-US" dirty="0" err="1" smtClean="0"/>
              <a:t>utilisation</a:t>
            </a:r>
            <a:r>
              <a:rPr lang="en-US" dirty="0" smtClean="0"/>
              <a:t> at a mitochondrial level, the cardiac dysfunction in sepsis results in biventricular failure.</a:t>
            </a:r>
          </a:p>
          <a:p>
            <a:r>
              <a:rPr lang="en-US" dirty="0" smtClean="0"/>
              <a:t> </a:t>
            </a:r>
          </a:p>
          <a:p>
            <a:r>
              <a:rPr lang="en-US" b="1" dirty="0" smtClean="0"/>
              <a:t>Acute renal failure</a:t>
            </a:r>
          </a:p>
          <a:p>
            <a:r>
              <a:rPr lang="en-US" dirty="0" smtClean="0"/>
              <a:t>As a result of decreased cardiac output, the renal function deteriorates, and </a:t>
            </a:r>
            <a:r>
              <a:rPr lang="en-US" dirty="0" err="1" smtClean="0"/>
              <a:t>oliguric</a:t>
            </a:r>
            <a:r>
              <a:rPr lang="en-US" dirty="0" smtClean="0"/>
              <a:t> renal failure becomes established. Not only that, but there is tubular dysfunction caused by the </a:t>
            </a:r>
            <a:r>
              <a:rPr lang="en-US" dirty="0" err="1" smtClean="0"/>
              <a:t>inflammatry</a:t>
            </a:r>
            <a:r>
              <a:rPr lang="en-US" dirty="0" smtClean="0"/>
              <a:t> cytokines, which is unrelated to the hypotension.</a:t>
            </a:r>
          </a:p>
          <a:p>
            <a:r>
              <a:rPr lang="en-US" dirty="0" smtClean="0"/>
              <a:t> </a:t>
            </a:r>
          </a:p>
          <a:p>
            <a:r>
              <a:rPr lang="en-US" b="1" dirty="0" smtClean="0"/>
              <a:t>Hepatic dysfunction</a:t>
            </a:r>
          </a:p>
          <a:p>
            <a:r>
              <a:rPr lang="en-US" dirty="0" smtClean="0"/>
              <a:t>Though the liver may not fail per se, there is typically a sepsis-associated rise in transaminases and bilirubin. Furthermore, the synthetic function is impaired, which contributes to the ensuing </a:t>
            </a:r>
            <a:r>
              <a:rPr lang="en-US" dirty="0" err="1" smtClean="0"/>
              <a:t>hypoalbuminaemia</a:t>
            </a:r>
            <a:r>
              <a:rPr lang="en-US" dirty="0" smtClean="0"/>
              <a:t> and coagulopathy.</a:t>
            </a:r>
          </a:p>
          <a:p>
            <a:r>
              <a:rPr lang="en-US" dirty="0" smtClean="0"/>
              <a:t> </a:t>
            </a:r>
          </a:p>
          <a:p>
            <a:r>
              <a:rPr lang="en-US" b="1" dirty="0" smtClean="0"/>
              <a:t>Septic encephalopathy</a:t>
            </a:r>
          </a:p>
          <a:p>
            <a:r>
              <a:rPr lang="en-US" dirty="0" smtClean="0"/>
              <a:t>Through mechanisms still poorly understood, severe sepsis results in a diffuse </a:t>
            </a:r>
            <a:r>
              <a:rPr lang="en-US" dirty="0" err="1" smtClean="0"/>
              <a:t>cereberal</a:t>
            </a:r>
            <a:r>
              <a:rPr lang="en-US" dirty="0" smtClean="0"/>
              <a:t> dysfunction which seems to worsen the prognosis. Cytokines, </a:t>
            </a:r>
            <a:r>
              <a:rPr lang="en-US" dirty="0" err="1" smtClean="0"/>
              <a:t>microvascular</a:t>
            </a:r>
            <a:r>
              <a:rPr lang="en-US" dirty="0" smtClean="0"/>
              <a:t> damage and impaired mitochondrial oxygen utilization have all been implicated.</a:t>
            </a:r>
          </a:p>
          <a:p>
            <a:r>
              <a:rPr lang="en-US" dirty="0" smtClean="0"/>
              <a:t> </a:t>
            </a:r>
          </a:p>
          <a:p>
            <a:r>
              <a:rPr lang="en-US" b="1" dirty="0" smtClean="0"/>
              <a:t>Coagulopathy</a:t>
            </a:r>
          </a:p>
          <a:p>
            <a:r>
              <a:rPr lang="en-US" dirty="0" smtClean="0"/>
              <a:t>Even in the absence of proper DIC, there is usually some degree of subclinical coagulopathy. There is simultaneously a depletion of coagulation factors and a decrease in their hepatic production.</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58</a:t>
            </a:fld>
            <a:endParaRPr lang="en-US"/>
          </a:p>
        </p:txBody>
      </p:sp>
    </p:spTree>
    <p:extLst>
      <p:ext uri="{BB962C8B-B14F-4D97-AF65-F5344CB8AC3E}">
        <p14:creationId xmlns:p14="http://schemas.microsoft.com/office/powerpoint/2010/main" val="10824864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59</a:t>
            </a:fld>
            <a:endParaRPr lang="en-US"/>
          </a:p>
        </p:txBody>
      </p:sp>
    </p:spTree>
    <p:extLst>
      <p:ext uri="{BB962C8B-B14F-4D97-AF65-F5344CB8AC3E}">
        <p14:creationId xmlns:p14="http://schemas.microsoft.com/office/powerpoint/2010/main" val="129295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cause</a:t>
            </a:r>
            <a:r>
              <a:rPr lang="en-US" baseline="0" dirty="0" smtClean="0"/>
              <a:t> of shock triggers a systemic inflammatory response</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6</a:t>
            </a:fld>
            <a:endParaRPr lang="en-US"/>
          </a:p>
        </p:txBody>
      </p:sp>
    </p:spTree>
    <p:extLst>
      <p:ext uri="{BB962C8B-B14F-4D97-AF65-F5344CB8AC3E}">
        <p14:creationId xmlns:p14="http://schemas.microsoft.com/office/powerpoint/2010/main" val="29108853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60</a:t>
            </a:fld>
            <a:endParaRPr lang="en-US"/>
          </a:p>
        </p:txBody>
      </p:sp>
    </p:spTree>
    <p:extLst>
      <p:ext uri="{BB962C8B-B14F-4D97-AF65-F5344CB8AC3E}">
        <p14:creationId xmlns:p14="http://schemas.microsoft.com/office/powerpoint/2010/main" val="2838657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smtClean="0">
                <a:effectLst/>
              </a:rPr>
              <a:t>Norepinephrine</a:t>
            </a:r>
            <a:r>
              <a:rPr lang="en-US" dirty="0" smtClean="0">
                <a:effectLst/>
              </a:rPr>
              <a:t> increases mean arterial pressure primarily through vasoconstriction, with little effect on heart rate, stroke volume, and cardiac output; dopamine increases MAP primarily through an increase in cardiac output (by increasing both heart rate and stroke volume). These characteristics make dopamine more likely to cause</a:t>
            </a:r>
            <a:r>
              <a:rPr lang="en-US" baseline="0" dirty="0" smtClean="0">
                <a:effectLst/>
              </a:rPr>
              <a:t> harmful tachyarrhythmias. </a:t>
            </a:r>
            <a:r>
              <a:rPr lang="en-US" dirty="0" smtClean="0">
                <a:effectLst/>
              </a:rPr>
              <a:t> </a:t>
            </a:r>
          </a:p>
          <a:p>
            <a:pPr defTabSz="931774">
              <a:defRPr/>
            </a:pPr>
            <a:endParaRPr lang="en-US" dirty="0" smtClean="0">
              <a:effectLst/>
            </a:endParaRPr>
          </a:p>
          <a:p>
            <a:pPr defTabSz="931774">
              <a:defRPr/>
            </a:pPr>
            <a:r>
              <a:rPr lang="en-US" b="1" dirty="0" smtClean="0">
                <a:effectLst/>
              </a:rPr>
              <a:t>Epinephrine</a:t>
            </a:r>
            <a:r>
              <a:rPr lang="en-US" dirty="0" smtClean="0">
                <a:effectLst/>
              </a:rPr>
              <a:t> may increase lactate concentrations by stimulating skeletal muscles' aerobic metabolism, thereby interfering with the use of lactate as a marker of perfusion during treatment of septic shock.</a:t>
            </a:r>
          </a:p>
          <a:p>
            <a:pPr defTabSz="931774">
              <a:defRPr/>
            </a:pPr>
            <a:endParaRPr lang="en-US" dirty="0" smtClean="0"/>
          </a:p>
          <a:p>
            <a:pPr defTabSz="931774">
              <a:defRPr/>
            </a:pPr>
            <a:r>
              <a:rPr lang="en-US" b="1" dirty="0" smtClean="0"/>
              <a:t>Dopamine</a:t>
            </a:r>
            <a:r>
              <a:rPr lang="en-US" dirty="0" smtClean="0"/>
              <a:t> brings </a:t>
            </a:r>
            <a:r>
              <a:rPr lang="en-US" dirty="0" err="1" smtClean="0"/>
              <a:t>inc.</a:t>
            </a:r>
            <a:r>
              <a:rPr lang="en-US" dirty="0" smtClean="0"/>
              <a:t> risk for death compared to </a:t>
            </a:r>
            <a:r>
              <a:rPr lang="en-US" dirty="0" err="1" smtClean="0"/>
              <a:t>norepi</a:t>
            </a:r>
            <a:r>
              <a:rPr lang="en-US" dirty="0" smtClean="0"/>
              <a:t>. Can be used if have really low heart rates or are considered to be very low risk for </a:t>
            </a:r>
            <a:r>
              <a:rPr lang="en-US" dirty="0" err="1" smtClean="0"/>
              <a:t>tachyarrhhythymias</a:t>
            </a:r>
            <a:endParaRPr lang="en-US" dirty="0" smtClean="0"/>
          </a:p>
          <a:p>
            <a:pPr defTabSz="931774">
              <a:defRPr/>
            </a:pPr>
            <a:endParaRPr lang="en-US" dirty="0" smtClean="0"/>
          </a:p>
          <a:p>
            <a:pPr defTabSz="931774">
              <a:defRPr/>
            </a:pPr>
            <a:r>
              <a:rPr lang="en-US" dirty="0" smtClean="0"/>
              <a:t>In</a:t>
            </a:r>
            <a:r>
              <a:rPr lang="en-US" baseline="0" dirty="0" smtClean="0"/>
              <a:t> one study, </a:t>
            </a:r>
            <a:r>
              <a:rPr lang="en-US" b="1" baseline="0" dirty="0" smtClean="0"/>
              <a:t>vasopressin</a:t>
            </a:r>
            <a:r>
              <a:rPr lang="en-US" baseline="0" dirty="0" smtClean="0"/>
              <a:t> carried an increased risk of death compared to </a:t>
            </a:r>
            <a:r>
              <a:rPr lang="en-US" baseline="0" dirty="0" err="1" smtClean="0"/>
              <a:t>epi</a:t>
            </a:r>
            <a:endParaRPr lang="en-US" baseline="0" dirty="0" smtClean="0"/>
          </a:p>
          <a:p>
            <a:pPr defTabSz="931774">
              <a:defRPr/>
            </a:pPr>
            <a:endParaRPr lang="en-US" baseline="0" dirty="0" smtClean="0"/>
          </a:p>
          <a:p>
            <a:pPr defTabSz="931774">
              <a:defRPr/>
            </a:pPr>
            <a:r>
              <a:rPr lang="en-US" b="1" baseline="0" dirty="0" smtClean="0"/>
              <a:t>Phenyl</a:t>
            </a:r>
            <a:r>
              <a:rPr lang="en-US" baseline="0" dirty="0" smtClean="0"/>
              <a:t> can </a:t>
            </a:r>
            <a:r>
              <a:rPr lang="en-US" baseline="0" dirty="0" err="1" smtClean="0"/>
              <a:t>dec.</a:t>
            </a:r>
            <a:r>
              <a:rPr lang="en-US" baseline="0" dirty="0" smtClean="0"/>
              <a:t> stroke volume</a:t>
            </a:r>
          </a:p>
          <a:p>
            <a:pPr defTabSz="931774">
              <a:defRPr/>
            </a:pPr>
            <a:endParaRPr lang="en-US" baseline="0" dirty="0" smtClean="0"/>
          </a:p>
          <a:p>
            <a:pPr defTabSz="931774">
              <a:defRPr/>
            </a:pPr>
            <a:r>
              <a:rPr lang="en-US" b="1" dirty="0" err="1" smtClean="0">
                <a:effectLst/>
              </a:rPr>
              <a:t>Dobutamine</a:t>
            </a:r>
            <a:r>
              <a:rPr lang="en-US" dirty="0" smtClean="0">
                <a:effectLst/>
              </a:rPr>
              <a:t> can be used with low cardiac output with high filling pressures while on vasopressors, or who have persistent evidence of </a:t>
            </a:r>
            <a:r>
              <a:rPr lang="en-US" dirty="0" err="1" smtClean="0">
                <a:effectLst/>
              </a:rPr>
              <a:t>hypoperfusion</a:t>
            </a:r>
            <a:r>
              <a:rPr lang="en-US" dirty="0" smtClean="0">
                <a:effectLst/>
              </a:rPr>
              <a:t> after attaining an adequate mean arterial pressure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61</a:t>
            </a:fld>
            <a:endParaRPr lang="en-US"/>
          </a:p>
        </p:txBody>
      </p:sp>
    </p:spTree>
    <p:extLst>
      <p:ext uri="{BB962C8B-B14F-4D97-AF65-F5344CB8AC3E}">
        <p14:creationId xmlns:p14="http://schemas.microsoft.com/office/powerpoint/2010/main" val="23032125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Leads to a loss of peripheral resistance</a:t>
            </a:r>
          </a:p>
          <a:p>
            <a:endParaRPr lang="en-US" dirty="0" smtClean="0"/>
          </a:p>
          <a:p>
            <a:r>
              <a:rPr lang="en-US" dirty="0" smtClean="0">
                <a:effectLst/>
              </a:rPr>
              <a:t>The diagnosis of neurogenic shock should be one of exclusion. Neurogenic shock must be differentiated from other types of shock, particularly hypovolemic. When dealing with a trauma patient, one must always assume that any hypotension is a result of ongoing blood loss</a:t>
            </a:r>
            <a:endParaRPr lang="en-US"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62</a:t>
            </a:fld>
            <a:endParaRPr lang="en-US"/>
          </a:p>
        </p:txBody>
      </p:sp>
    </p:spTree>
    <p:extLst>
      <p:ext uri="{BB962C8B-B14F-4D97-AF65-F5344CB8AC3E}">
        <p14:creationId xmlns:p14="http://schemas.microsoft.com/office/powerpoint/2010/main" val="1471156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stress leads to sympathetic stimulations and an </a:t>
            </a:r>
            <a:r>
              <a:rPr lang="en-US" dirty="0" err="1"/>
              <a:t>inc</a:t>
            </a:r>
            <a:r>
              <a:rPr lang="en-US" dirty="0"/>
              <a:t> in HR and BP. In neurogenic shock,  the sympathetic nervous system is not able to respond to stressors. Parasympathetic influence with present </a:t>
            </a:r>
            <a:r>
              <a:rPr lang="en-US" dirty="0" err="1"/>
              <a:t>pt</a:t>
            </a:r>
            <a:r>
              <a:rPr lang="en-US" dirty="0"/>
              <a:t> with dry warm skin, hypotension, bradycardia. </a:t>
            </a:r>
          </a:p>
          <a:p>
            <a:endParaRPr lang="en-US" dirty="0"/>
          </a:p>
          <a:p>
            <a:r>
              <a:rPr lang="en-US" dirty="0"/>
              <a:t>The most damaging effect of this condition is shunting of oxygen rich</a:t>
            </a:r>
          </a:p>
          <a:p>
            <a:r>
              <a:rPr lang="en-US" dirty="0"/>
              <a:t>blood away from tissues surrounding the primary injury</a:t>
            </a:r>
          </a:p>
          <a:p>
            <a:r>
              <a:rPr lang="en-US" dirty="0"/>
              <a:t>site, which are at greatest risk of secondary injury.</a:t>
            </a:r>
          </a:p>
          <a:p>
            <a:endParaRPr lang="en-US" dirty="0"/>
          </a:p>
          <a:p>
            <a:pPr defTabSz="931774">
              <a:defRPr/>
            </a:pPr>
            <a:r>
              <a:rPr lang="en-US" dirty="0" smtClean="0"/>
              <a:t>The cardiac output decreases because the </a:t>
            </a:r>
            <a:r>
              <a:rPr lang="en-US" dirty="0" err="1" smtClean="0"/>
              <a:t>venule</a:t>
            </a:r>
            <a:r>
              <a:rPr lang="en-US" dirty="0" smtClean="0"/>
              <a:t> and small veins lose tone. Blood pools in the periphery and blood pressure falls. In the normal situation, a reflex increase in heart rate will occur to compensate for the peripheral pooling of blood. However, in neurogenic shock, the sympathetic pathways to the heart are blocked or damaged by trauma, resulting in a bradycardia.</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63</a:t>
            </a:fld>
            <a:endParaRPr lang="en-US"/>
          </a:p>
        </p:txBody>
      </p:sp>
    </p:spTree>
    <p:extLst>
      <p:ext uri="{BB962C8B-B14F-4D97-AF65-F5344CB8AC3E}">
        <p14:creationId xmlns:p14="http://schemas.microsoft.com/office/powerpoint/2010/main" val="36017349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Injuries above the T1 level have the capability of disrupting the spinal cord tracts that control the entire sympathetic system. Injuries occurring in the levels from T1 to L3 may only partially interrupt the sympathetic outflow. The higher the level of injury the more likely it is for the patient to exhibit severe symptoms</a:t>
            </a:r>
          </a:p>
          <a:p>
            <a:endParaRPr lang="en-US" dirty="0" smtClean="0">
              <a:effectLst/>
            </a:endParaRPr>
          </a:p>
          <a:p>
            <a:r>
              <a:rPr lang="en-US" dirty="0" smtClean="0"/>
              <a:t>Vagus nerve stimulation leads to syncope (Brief and self</a:t>
            </a:r>
            <a:r>
              <a:rPr lang="en-US" baseline="0" dirty="0" smtClean="0"/>
              <a:t> limiting neurogenic shock)</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64</a:t>
            </a:fld>
            <a:endParaRPr lang="en-US"/>
          </a:p>
        </p:txBody>
      </p:sp>
    </p:spTree>
    <p:extLst>
      <p:ext uri="{BB962C8B-B14F-4D97-AF65-F5344CB8AC3E}">
        <p14:creationId xmlns:p14="http://schemas.microsoft.com/office/powerpoint/2010/main" val="1819123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65</a:t>
            </a:fld>
            <a:endParaRPr lang="en-US"/>
          </a:p>
        </p:txBody>
      </p:sp>
    </p:spTree>
    <p:extLst>
      <p:ext uri="{BB962C8B-B14F-4D97-AF65-F5344CB8AC3E}">
        <p14:creationId xmlns:p14="http://schemas.microsoft.com/office/powerpoint/2010/main" val="37671876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 cause of shock</a:t>
            </a:r>
          </a:p>
          <a:p>
            <a:r>
              <a:rPr lang="en-US" dirty="0"/>
              <a:t>All other shocks must be ruled out first (</a:t>
            </a:r>
            <a:r>
              <a:rPr lang="en-US" dirty="0" err="1"/>
              <a:t>i.e</a:t>
            </a:r>
            <a:r>
              <a:rPr lang="en-US" dirty="0"/>
              <a:t> hypovolemic shock) </a:t>
            </a:r>
          </a:p>
          <a:p>
            <a:endParaRPr lang="en-US" dirty="0"/>
          </a:p>
          <a:p>
            <a:r>
              <a:rPr lang="en-US" dirty="0"/>
              <a:t>Limit the effects of hypotension and bradycardia on the rate of secondary neurologic injury</a:t>
            </a:r>
          </a:p>
          <a:p>
            <a:endParaRPr lang="en-US" dirty="0"/>
          </a:p>
          <a:p>
            <a:r>
              <a:rPr lang="en-US" dirty="0"/>
              <a:t>Warming too rapidly may make </a:t>
            </a:r>
            <a:r>
              <a:rPr lang="en-US" dirty="0" err="1"/>
              <a:t>pt</a:t>
            </a:r>
            <a:r>
              <a:rPr lang="en-US" dirty="0"/>
              <a:t> more hemodynamically compromised</a:t>
            </a:r>
          </a:p>
          <a:p>
            <a:endParaRPr lang="en-US" dirty="0"/>
          </a:p>
          <a:p>
            <a:r>
              <a:rPr lang="en-US" dirty="0"/>
              <a:t>Due to the physiologic nature of neurogenic shock, vasopressors may be initiated earlier to avoid volume overload</a:t>
            </a:r>
            <a:r>
              <a:rPr lang="en-US" b="1" dirty="0"/>
              <a:t>. </a:t>
            </a:r>
            <a:r>
              <a:rPr lang="en-US" dirty="0"/>
              <a:t>Vasopressors to reach MAP of 85-90 to help perfuse the periphery of the injured area and thus limit the amount of secondary neurologic injury.</a:t>
            </a:r>
          </a:p>
          <a:p>
            <a:endParaRPr lang="en-US" dirty="0"/>
          </a:p>
          <a:p>
            <a:r>
              <a:rPr lang="en-US" dirty="0"/>
              <a:t>Vasopressor of choice: some literature say vasopressin (pure alpha); others say </a:t>
            </a:r>
            <a:r>
              <a:rPr lang="en-US" dirty="0" err="1"/>
              <a:t>norepi</a:t>
            </a:r>
            <a:r>
              <a:rPr lang="en-US" dirty="0"/>
              <a:t> (alpha &amp; beta); some say phenylephrine</a:t>
            </a:r>
          </a:p>
        </p:txBody>
      </p:sp>
      <p:sp>
        <p:nvSpPr>
          <p:cNvPr id="4" name="Slide Number Placeholder 3"/>
          <p:cNvSpPr>
            <a:spLocks noGrp="1"/>
          </p:cNvSpPr>
          <p:nvPr>
            <p:ph type="sldNum" sz="quarter" idx="10"/>
          </p:nvPr>
        </p:nvSpPr>
        <p:spPr/>
        <p:txBody>
          <a:bodyPr/>
          <a:lstStyle/>
          <a:p>
            <a:fld id="{BD4DF5E8-4D87-46BD-A6CD-B78F457B9981}" type="slidenum">
              <a:rPr lang="en-US" smtClean="0"/>
              <a:t>66</a:t>
            </a:fld>
            <a:endParaRPr lang="en-US"/>
          </a:p>
        </p:txBody>
      </p:sp>
    </p:spTree>
    <p:extLst>
      <p:ext uri="{BB962C8B-B14F-4D97-AF65-F5344CB8AC3E}">
        <p14:creationId xmlns:p14="http://schemas.microsoft.com/office/powerpoint/2010/main" val="368738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67</a:t>
            </a:fld>
            <a:endParaRPr lang="en-US"/>
          </a:p>
        </p:txBody>
      </p:sp>
    </p:spTree>
    <p:extLst>
      <p:ext uri="{BB962C8B-B14F-4D97-AF65-F5344CB8AC3E}">
        <p14:creationId xmlns:p14="http://schemas.microsoft.com/office/powerpoint/2010/main" val="2272779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68</a:t>
            </a:fld>
            <a:endParaRPr lang="en-US"/>
          </a:p>
        </p:txBody>
      </p:sp>
    </p:spTree>
    <p:extLst>
      <p:ext uri="{BB962C8B-B14F-4D97-AF65-F5344CB8AC3E}">
        <p14:creationId xmlns:p14="http://schemas.microsoft.com/office/powerpoint/2010/main" val="23361805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Fairl</a:t>
            </a:r>
            <a:r>
              <a:rPr lang="en-US" baseline="0" dirty="0" smtClean="0"/>
              <a:t>y sudden onset</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69</a:t>
            </a:fld>
            <a:endParaRPr lang="en-US"/>
          </a:p>
        </p:txBody>
      </p:sp>
    </p:spTree>
    <p:extLst>
      <p:ext uri="{BB962C8B-B14F-4D97-AF65-F5344CB8AC3E}">
        <p14:creationId xmlns:p14="http://schemas.microsoft.com/office/powerpoint/2010/main" val="99746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Glucose metabolism: stress of shock triggers gluconeogensis. The liver and kidneys also produce more glucose in response to catecholamine release.  </a:t>
            </a:r>
          </a:p>
          <a:p>
            <a:r>
              <a:rPr lang="en-US" baseline="0" dirty="0" smtClean="0"/>
              <a:t>Even though the body produces more glucose as a response to stress, insulin resistance occurs because of increased production of cytokines. </a:t>
            </a:r>
          </a:p>
          <a:p>
            <a:r>
              <a:rPr lang="en-US" baseline="0" dirty="0" smtClean="0"/>
              <a:t>Increase </a:t>
            </a:r>
            <a:r>
              <a:rPr lang="en-US" baseline="0" dirty="0" smtClean="0"/>
              <a:t>production of glucose and insulin resistance actually impair cellular growth and metabolism. </a:t>
            </a:r>
            <a:endParaRPr lang="en-US" baseline="0" dirty="0" smtClean="0"/>
          </a:p>
          <a:p>
            <a:endParaRPr lang="en-US" baseline="0" dirty="0" smtClean="0"/>
          </a:p>
          <a:p>
            <a:pPr defTabSz="931774"/>
            <a:r>
              <a:rPr lang="en-US" dirty="0" smtClean="0"/>
              <a:t>Coagulopathies thought to be due to activation of toxins that instigate the cascade system resulting coagulation,</a:t>
            </a:r>
            <a:r>
              <a:rPr lang="en-US" baseline="0" dirty="0" smtClean="0"/>
              <a:t> resulting in an inability to heal as well as development of DIC. </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a:t>
            </a:fld>
            <a:endParaRPr lang="en-US"/>
          </a:p>
        </p:txBody>
      </p:sp>
    </p:spTree>
    <p:extLst>
      <p:ext uri="{BB962C8B-B14F-4D97-AF65-F5344CB8AC3E}">
        <p14:creationId xmlns:p14="http://schemas.microsoft.com/office/powerpoint/2010/main" val="1774226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Vasopressor – epinephrine is used to </a:t>
            </a:r>
            <a:r>
              <a:rPr lang="en-US" dirty="0" err="1" smtClean="0"/>
              <a:t>inc.</a:t>
            </a:r>
            <a:r>
              <a:rPr lang="en-US" dirty="0" smtClean="0"/>
              <a:t> cardiac output with</a:t>
            </a:r>
            <a:r>
              <a:rPr lang="en-US" baseline="0" dirty="0" smtClean="0"/>
              <a:t> its Beta 1 effect on the heart</a:t>
            </a:r>
          </a:p>
          <a:p>
            <a:endParaRPr lang="en-US" baseline="0" dirty="0" smtClean="0"/>
          </a:p>
          <a:p>
            <a:r>
              <a:rPr lang="en-US" dirty="0" smtClean="0">
                <a:effectLst/>
              </a:rPr>
              <a:t>Epinephrine works by stimulating the release of both beta-1 and beta-2 neurotransmitters</a:t>
            </a:r>
          </a:p>
          <a:p>
            <a:r>
              <a:rPr lang="en-US" dirty="0" smtClean="0"/>
              <a:t>Through vasoconstriction, it decreases edema, thereby preventing and relieving upper airway obstruction and increases blood pressure, thereby preventing and relieving shock. Its beta-1 adrenergic effects lead to increased rate and force of cardiac contractions. Its beta-2 effects lead to increased </a:t>
            </a:r>
            <a:r>
              <a:rPr lang="en-US" dirty="0" err="1" smtClean="0"/>
              <a:t>bronchodilation</a:t>
            </a:r>
            <a:r>
              <a:rPr lang="en-US" dirty="0" smtClean="0"/>
              <a:t> and decreased release of histamine</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70</a:t>
            </a:fld>
            <a:endParaRPr lang="en-US"/>
          </a:p>
        </p:txBody>
      </p:sp>
    </p:spTree>
    <p:extLst>
      <p:ext uri="{BB962C8B-B14F-4D97-AF65-F5344CB8AC3E}">
        <p14:creationId xmlns:p14="http://schemas.microsoft.com/office/powerpoint/2010/main" val="17748350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71</a:t>
            </a:fld>
            <a:endParaRPr lang="en-US"/>
          </a:p>
        </p:txBody>
      </p:sp>
    </p:spTree>
    <p:extLst>
      <p:ext uri="{BB962C8B-B14F-4D97-AF65-F5344CB8AC3E}">
        <p14:creationId xmlns:p14="http://schemas.microsoft.com/office/powerpoint/2010/main" val="526724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assessment: ABCD included</a:t>
            </a:r>
            <a:r>
              <a:rPr lang="en-US" baseline="0" dirty="0" smtClean="0"/>
              <a:t> with EMS, but needs to be repeated</a:t>
            </a:r>
          </a:p>
          <a:p>
            <a:endParaRPr lang="en-US" baseline="0" dirty="0" smtClean="0"/>
          </a:p>
          <a:p>
            <a:r>
              <a:rPr lang="en-US" baseline="0" dirty="0" smtClean="0"/>
              <a:t>Vital signs essentially unchanged with repetition</a:t>
            </a:r>
          </a:p>
          <a:p>
            <a:endParaRPr lang="en-US" baseline="0" dirty="0" smtClean="0"/>
          </a:p>
          <a:p>
            <a:r>
              <a:rPr lang="en-US" baseline="0" dirty="0" smtClean="0"/>
              <a:t>Needs 2 large bore IVs in antecubital</a:t>
            </a:r>
          </a:p>
          <a:p>
            <a:endParaRPr lang="en-US" baseline="0" dirty="0" smtClean="0"/>
          </a:p>
          <a:p>
            <a:r>
              <a:rPr lang="en-US" baseline="0" dirty="0" smtClean="0"/>
              <a:t>Blood products to be considered</a:t>
            </a:r>
          </a:p>
          <a:p>
            <a:endParaRPr lang="en-US" baseline="0" dirty="0" smtClean="0"/>
          </a:p>
          <a:p>
            <a:r>
              <a:rPr lang="en-US" baseline="0" dirty="0" smtClean="0"/>
              <a:t>FAST machine shows blood</a:t>
            </a:r>
          </a:p>
          <a:p>
            <a:endParaRPr lang="en-US" baseline="0" dirty="0" smtClean="0"/>
          </a:p>
          <a:p>
            <a:r>
              <a:rPr lang="en-US" baseline="0" dirty="0" smtClean="0"/>
              <a:t>Pregnancy test comes back positive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72</a:t>
            </a:fld>
            <a:endParaRPr lang="en-US"/>
          </a:p>
        </p:txBody>
      </p:sp>
    </p:spTree>
    <p:extLst>
      <p:ext uri="{BB962C8B-B14F-4D97-AF65-F5344CB8AC3E}">
        <p14:creationId xmlns:p14="http://schemas.microsoft.com/office/powerpoint/2010/main" val="1710156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Sepsis protocols</a:t>
            </a:r>
          </a:p>
          <a:p>
            <a:r>
              <a:rPr lang="en-US" dirty="0" smtClean="0"/>
              <a:t>What labs</a:t>
            </a:r>
            <a:r>
              <a:rPr lang="en-US" baseline="0" dirty="0" smtClean="0"/>
              <a:t> do we expect to be altered? Lactate, metabolic acidosis, WBC is probably low (ANCs)</a:t>
            </a:r>
          </a:p>
          <a:p>
            <a:endParaRPr lang="en-US" baseline="0" dirty="0" smtClean="0"/>
          </a:p>
          <a:p>
            <a:r>
              <a:rPr lang="en-US" baseline="0" dirty="0" smtClean="0"/>
              <a:t>His pressure drops to 76/56: he’s had 3 liters of fluid. What </a:t>
            </a:r>
            <a:r>
              <a:rPr lang="en-US" baseline="0" dirty="0" err="1" smtClean="0"/>
              <a:t>pressors</a:t>
            </a:r>
            <a:r>
              <a:rPr lang="en-US" baseline="0" dirty="0" smtClean="0"/>
              <a:t> can we anticipate?</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73</a:t>
            </a:fld>
            <a:endParaRPr lang="en-US"/>
          </a:p>
        </p:txBody>
      </p:sp>
    </p:spTree>
    <p:extLst>
      <p:ext uri="{BB962C8B-B14F-4D97-AF65-F5344CB8AC3E}">
        <p14:creationId xmlns:p14="http://schemas.microsoft.com/office/powerpoint/2010/main" val="26273359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Absent breath</a:t>
            </a:r>
            <a:r>
              <a:rPr lang="en-US" baseline="0" dirty="0" smtClean="0"/>
              <a:t> sounds on R. Respiratory status increasingly compromised.  Tension pneumothorax</a:t>
            </a:r>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74</a:t>
            </a:fld>
            <a:endParaRPr lang="en-US"/>
          </a:p>
        </p:txBody>
      </p:sp>
    </p:spTree>
    <p:extLst>
      <p:ext uri="{BB962C8B-B14F-4D97-AF65-F5344CB8AC3E}">
        <p14:creationId xmlns:p14="http://schemas.microsoft.com/office/powerpoint/2010/main" val="12867558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Assessment</a:t>
            </a:r>
            <a:r>
              <a:rPr lang="en-US" baseline="0" dirty="0" smtClean="0"/>
              <a:t> reveals </a:t>
            </a:r>
            <a:r>
              <a:rPr lang="en-US" baseline="0" dirty="0" err="1" smtClean="0"/>
              <a:t>abd</a:t>
            </a:r>
            <a:r>
              <a:rPr lang="en-US" baseline="0" dirty="0" smtClean="0"/>
              <a:t> pain – blood in abdomen. In hemorrhagic shock. Differentiated from neurogenic shock – is </a:t>
            </a:r>
            <a:r>
              <a:rPr lang="en-US" baseline="0" dirty="0" err="1" smtClean="0"/>
              <a:t>tachy</a:t>
            </a:r>
            <a:r>
              <a:rPr lang="en-US" baseline="0" dirty="0" smtClean="0"/>
              <a:t> not </a:t>
            </a:r>
            <a:r>
              <a:rPr lang="en-US" baseline="0" dirty="0" err="1" smtClean="0"/>
              <a:t>brady</a:t>
            </a:r>
            <a:r>
              <a:rPr lang="en-US" baseline="0" dirty="0" smtClean="0"/>
              <a:t>. </a:t>
            </a:r>
          </a:p>
          <a:p>
            <a:r>
              <a:rPr lang="en-US" baseline="0" dirty="0" smtClean="0"/>
              <a:t>Neurogenic shock is diagnosed by exception</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75</a:t>
            </a:fld>
            <a:endParaRPr lang="en-US"/>
          </a:p>
        </p:txBody>
      </p:sp>
    </p:spTree>
    <p:extLst>
      <p:ext uri="{BB962C8B-B14F-4D97-AF65-F5344CB8AC3E}">
        <p14:creationId xmlns:p14="http://schemas.microsoft.com/office/powerpoint/2010/main" val="38431726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ECG – shows elevation in v3 and v4</a:t>
            </a:r>
          </a:p>
          <a:p>
            <a:r>
              <a:rPr lang="en-US" dirty="0" smtClean="0"/>
              <a:t>JVD is up</a:t>
            </a:r>
          </a:p>
          <a:p>
            <a:r>
              <a:rPr lang="en-US" dirty="0" smtClean="0"/>
              <a:t>Crackles in lungs</a:t>
            </a:r>
          </a:p>
          <a:p>
            <a:r>
              <a:rPr lang="en-US" dirty="0" smtClean="0"/>
              <a:t>Cold extremities</a:t>
            </a:r>
          </a:p>
          <a:p>
            <a:r>
              <a:rPr lang="en-US" dirty="0" smtClean="0"/>
              <a:t>What </a:t>
            </a:r>
            <a:r>
              <a:rPr lang="en-US" dirty="0" err="1" smtClean="0"/>
              <a:t>pressor</a:t>
            </a:r>
            <a:r>
              <a:rPr lang="en-US" dirty="0" smtClean="0"/>
              <a:t> should</a:t>
            </a:r>
            <a:r>
              <a:rPr lang="en-US" baseline="0" dirty="0" smtClean="0"/>
              <a:t> we use?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76</a:t>
            </a:fld>
            <a:endParaRPr lang="en-US"/>
          </a:p>
        </p:txBody>
      </p:sp>
    </p:spTree>
    <p:extLst>
      <p:ext uri="{BB962C8B-B14F-4D97-AF65-F5344CB8AC3E}">
        <p14:creationId xmlns:p14="http://schemas.microsoft.com/office/powerpoint/2010/main" val="2108733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77</a:t>
            </a:fld>
            <a:endParaRPr lang="en-US"/>
          </a:p>
        </p:txBody>
      </p:sp>
    </p:spTree>
    <p:extLst>
      <p:ext uri="{BB962C8B-B14F-4D97-AF65-F5344CB8AC3E}">
        <p14:creationId xmlns:p14="http://schemas.microsoft.com/office/powerpoint/2010/main" val="3962989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4DF5E8-4D87-46BD-A6CD-B78F457B9981}" type="slidenum">
              <a:rPr lang="en-US" smtClean="0"/>
              <a:t>78</a:t>
            </a:fld>
            <a:endParaRPr lang="en-US"/>
          </a:p>
        </p:txBody>
      </p:sp>
    </p:spTree>
    <p:extLst>
      <p:ext uri="{BB962C8B-B14F-4D97-AF65-F5344CB8AC3E}">
        <p14:creationId xmlns:p14="http://schemas.microsoft.com/office/powerpoint/2010/main" val="120273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Decreased ATP production results in damage to the mitochondria of the cells which triggers problems with electron transport and onset of cellular destruction.</a:t>
            </a:r>
          </a:p>
          <a:p>
            <a:r>
              <a:rPr lang="en-US" dirty="0" smtClean="0"/>
              <a:t>A</a:t>
            </a:r>
            <a:r>
              <a:rPr lang="en-US" baseline="0" dirty="0" smtClean="0"/>
              <a:t> shift of sodium into the cell to increase cellular fluid cause the displacement of potassium outside of the cell.  When cells swell from the absorption of interstitial fluid, this swelling narrows the capillary lumens and further decreases the supply of oxygen and nutrients to the cells. </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8</a:t>
            </a:fld>
            <a:endParaRPr lang="en-US"/>
          </a:p>
        </p:txBody>
      </p:sp>
    </p:spTree>
    <p:extLst>
      <p:ext uri="{BB962C8B-B14F-4D97-AF65-F5344CB8AC3E}">
        <p14:creationId xmlns:p14="http://schemas.microsoft.com/office/powerpoint/2010/main" val="151521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shock, will get</a:t>
            </a:r>
            <a:r>
              <a:rPr lang="en-US" baseline="0" dirty="0" smtClean="0"/>
              <a:t> respiratory alkalosis because of </a:t>
            </a:r>
            <a:r>
              <a:rPr lang="en-US" baseline="0" dirty="0" err="1" smtClean="0"/>
              <a:t>inc.</a:t>
            </a:r>
            <a:r>
              <a:rPr lang="en-US" baseline="0" dirty="0" smtClean="0"/>
              <a:t> resp. rate: the body is trying to </a:t>
            </a:r>
            <a:r>
              <a:rPr lang="en-US" baseline="0" dirty="0" err="1" smtClean="0"/>
              <a:t>inc.</a:t>
            </a:r>
            <a:r>
              <a:rPr lang="en-US" baseline="0" dirty="0" smtClean="0"/>
              <a:t> oxygen levels and </a:t>
            </a:r>
            <a:r>
              <a:rPr lang="en-US" baseline="0" dirty="0" err="1" smtClean="0"/>
              <a:t>dec.</a:t>
            </a:r>
            <a:r>
              <a:rPr lang="en-US" baseline="0" dirty="0" smtClean="0"/>
              <a:t> CO2 levels in tissues. </a:t>
            </a:r>
          </a:p>
          <a:p>
            <a:r>
              <a:rPr lang="en-US" baseline="0" dirty="0" smtClean="0"/>
              <a:t>Anaerobic metabolism causes lactate buildup leading to metabolic acidosis</a:t>
            </a:r>
          </a:p>
          <a:p>
            <a:r>
              <a:rPr lang="en-US" baseline="0" dirty="0" smtClean="0"/>
              <a:t/>
            </a:r>
            <a:br>
              <a:rPr lang="en-US" baseline="0" dirty="0" smtClean="0"/>
            </a:br>
            <a:r>
              <a:rPr lang="en-US" baseline="0" dirty="0" smtClean="0"/>
              <a:t>Base deficit is a sensitive indicator for shock. </a:t>
            </a:r>
          </a:p>
          <a:p>
            <a:r>
              <a:rPr lang="en-US" baseline="0" dirty="0" smtClean="0"/>
              <a:t>   Consider that lactate levels and base deficit can also be influenced by liver and renal disease.</a:t>
            </a:r>
          </a:p>
          <a:p>
            <a:endParaRPr lang="en-US" baseline="0" dirty="0" smtClean="0"/>
          </a:p>
          <a:p>
            <a:r>
              <a:rPr lang="en-US" baseline="0" dirty="0" smtClean="0"/>
              <a:t>Hi base deficit and low pH may be an early warning to complications</a:t>
            </a:r>
          </a:p>
          <a:p>
            <a:endParaRPr lang="en-US" baseline="0" dirty="0" smtClean="0"/>
          </a:p>
          <a:p>
            <a:r>
              <a:rPr lang="en-US" baseline="0" dirty="0" smtClean="0"/>
              <a:t>Metabolic acidosis: correct with adequate ventilation, perfusion, fluids and meds.</a:t>
            </a:r>
          </a:p>
          <a:p>
            <a:endParaRPr lang="en-US" baseline="0" dirty="0" smtClean="0"/>
          </a:p>
          <a:p>
            <a:r>
              <a:rPr lang="en-US" baseline="0" dirty="0" smtClean="0"/>
              <a:t>ID the cause of shock</a:t>
            </a:r>
          </a:p>
          <a:p>
            <a:endParaRPr lang="en-US" baseline="0" dirty="0" smtClean="0"/>
          </a:p>
          <a:p>
            <a:r>
              <a:rPr lang="en-US" baseline="0" dirty="0" smtClean="0"/>
              <a:t>If pH is &lt; 7.1 </a:t>
            </a:r>
            <a:r>
              <a:rPr lang="en-US" baseline="0" dirty="0" err="1" smtClean="0"/>
              <a:t>bicarb</a:t>
            </a:r>
            <a:r>
              <a:rPr lang="en-US" baseline="0" dirty="0" smtClean="0"/>
              <a:t> but ensure adequate ventilation and fluids</a:t>
            </a:r>
            <a:endParaRPr lang="en-US" dirty="0"/>
          </a:p>
        </p:txBody>
      </p:sp>
      <p:sp>
        <p:nvSpPr>
          <p:cNvPr id="4" name="Slide Number Placeholder 3"/>
          <p:cNvSpPr>
            <a:spLocks noGrp="1"/>
          </p:cNvSpPr>
          <p:nvPr>
            <p:ph type="sldNum" sz="quarter" idx="10"/>
          </p:nvPr>
        </p:nvSpPr>
        <p:spPr/>
        <p:txBody>
          <a:bodyPr/>
          <a:lstStyle/>
          <a:p>
            <a:fld id="{BD4DF5E8-4D87-46BD-A6CD-B78F457B9981}" type="slidenum">
              <a:rPr lang="en-US" smtClean="0"/>
              <a:t>9</a:t>
            </a:fld>
            <a:endParaRPr lang="en-US"/>
          </a:p>
        </p:txBody>
      </p:sp>
    </p:spTree>
    <p:extLst>
      <p:ext uri="{BB962C8B-B14F-4D97-AF65-F5344CB8AC3E}">
        <p14:creationId xmlns:p14="http://schemas.microsoft.com/office/powerpoint/2010/main" val="268460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F41296-D7F6-443C-A3BD-8F0E6DED5D44}" type="datetimeFigureOut">
              <a:rPr lang="en-US" smtClean="0"/>
              <a:t>2015/05/07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65CA0-86D3-442D-A6C8-F93B81CF25AA}"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41296-D7F6-443C-A3BD-8F0E6DED5D44}" type="datetimeFigureOut">
              <a:rPr lang="en-US" smtClean="0"/>
              <a:t>2015/05/07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41296-D7F6-443C-A3BD-8F0E6DED5D44}" type="datetimeFigureOut">
              <a:rPr lang="en-US" smtClean="0"/>
              <a:t>2015/05/07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41296-D7F6-443C-A3BD-8F0E6DED5D44}" type="datetimeFigureOut">
              <a:rPr lang="en-US" smtClean="0"/>
              <a:t>2015/05/07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41296-D7F6-443C-A3BD-8F0E6DED5D44}" type="datetimeFigureOut">
              <a:rPr lang="en-US" smtClean="0"/>
              <a:t>2015/05/07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65CA0-86D3-442D-A6C8-F93B81CF25AA}"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F41296-D7F6-443C-A3BD-8F0E6DED5D44}" type="datetimeFigureOut">
              <a:rPr lang="en-US" smtClean="0"/>
              <a:t>2015/05/07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F41296-D7F6-443C-A3BD-8F0E6DED5D44}" type="datetimeFigureOut">
              <a:rPr lang="en-US" smtClean="0"/>
              <a:t>2015/05/07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65CA0-86D3-442D-A6C8-F93B81CF25AA}"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F41296-D7F6-443C-A3BD-8F0E6DED5D44}" type="datetimeFigureOut">
              <a:rPr lang="en-US" smtClean="0"/>
              <a:t>2015/05/07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41296-D7F6-443C-A3BD-8F0E6DED5D44}" type="datetimeFigureOut">
              <a:rPr lang="en-US" smtClean="0"/>
              <a:t>2015/05/07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41296-D7F6-443C-A3BD-8F0E6DED5D44}" type="datetimeFigureOut">
              <a:rPr lang="en-US" smtClean="0"/>
              <a:t>2015/05/07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65CA0-86D3-442D-A6C8-F93B81CF25AA}"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41296-D7F6-443C-A3BD-8F0E6DED5D44}" type="datetimeFigureOut">
              <a:rPr lang="en-US" smtClean="0"/>
              <a:t>2015/05/07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65CA0-86D3-442D-A6C8-F93B81CF25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BF41296-D7F6-443C-A3BD-8F0E6DED5D44}" type="datetimeFigureOut">
              <a:rPr lang="en-US" smtClean="0"/>
              <a:t>2015/05/07</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8865CA0-86D3-442D-A6C8-F93B81CF25AA}"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www.google.ca/url?url=http://dailynewsdig.com/funny-images-photos-shocked-animals/&amp;rct=j&amp;frm=1&amp;q=&amp;esrc=s&amp;sa=U&amp;ei=eJAdVc2OCcmUyQS1mIGYCg&amp;ved=0CBUQ9QEwAA&amp;usg=AFQjCNHj-vTHCptviDmoBA-UPFdD0Jh3LQ" TargetMode="External"/><Relationship Id="rId7" Type="http://schemas.openxmlformats.org/officeDocument/2006/relationships/image" Target="../media/image11.jpeg"/><Relationship Id="rId12"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www.google.ca/url?url=http://dailynewsdig.com/funny-images-photos-shocked-animals/&amp;rct=j&amp;frm=1&amp;q=&amp;esrc=s&amp;sa=U&amp;ei=eJAdVc2OCcmUyQS1mIGYCg&amp;ved=0CCEQ9QEwBg&amp;usg=AFQjCNHj-vTHCptviDmoBA-UPFdD0Jh3LQ" TargetMode="External"/><Relationship Id="rId11" Type="http://schemas.openxmlformats.org/officeDocument/2006/relationships/hyperlink" Target="http://www.google.ca/url?url=http://myfunnyreaction.com/funny-reaction/featured/item/2522-shocking-cartoon-face-reaction/2522-shocking-cartoon-face-reaction.html&amp;rct=j&amp;frm=1&amp;q=&amp;esrc=s&amp;sa=U&amp;ei=fpEdVYLEG46tyASPioGoCQ&amp;ved=0CBsQ9QEwAw&amp;usg=AFQjCNFjdhsTsU4RgHf7pm0Mt_yDTYB1Cg" TargetMode="External"/><Relationship Id="rId5" Type="http://schemas.openxmlformats.org/officeDocument/2006/relationships/image" Target="../media/image10.png"/><Relationship Id="rId10" Type="http://schemas.openxmlformats.org/officeDocument/2006/relationships/image" Target="../media/image13.jpeg"/><Relationship Id="rId4" Type="http://schemas.openxmlformats.org/officeDocument/2006/relationships/image" Target="../media/image9.jpeg"/><Relationship Id="rId9" Type="http://schemas.openxmlformats.org/officeDocument/2006/relationships/hyperlink" Target="http://www.google.ca/url?url=http://photobucket.com/images/shocked%20face&amp;rct=j&amp;frm=1&amp;q=&amp;esrc=s&amp;sa=U&amp;ei=WZEdVbTHB8u2yATWxoGoCQ&amp;ved=0CCMQ9QEwBw&amp;usg=AFQjCNEXTRVnNYiUuqh-x8KiRTJ-lCgY2w"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ww.google.ca/url?url=http://www.esicm.org/news-article/VAD-vs-emergency-transplantation-cardiogenic-shock-patients&amp;rct=j&amp;frm=1&amp;q=&amp;esrc=s&amp;sa=U&amp;ei=PsImVc3dIYXXsAXy8oGAAw&amp;ved=0CC0Q9QEwDA&amp;usg=AFQjCNHiXUEyaNzTCHFEblAzvxaKqFwV4Q"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prstTxWarp prst="textInflateTop">
              <a:avLst/>
            </a:prstTxWarp>
            <a:noAutofit/>
          </a:bodyPr>
          <a:lstStyle/>
          <a:p>
            <a:r>
              <a:rPr lang="en-US" sz="9600" dirty="0" smtClean="0">
                <a:solidFill>
                  <a:srgbClr val="FF0000"/>
                </a:solidFill>
              </a:rPr>
              <a:t>Shock</a:t>
            </a:r>
            <a:endParaRPr lang="en-US" sz="9600" dirty="0">
              <a:solidFill>
                <a:srgbClr val="FF0000"/>
              </a:solidFill>
            </a:endParaRPr>
          </a:p>
        </p:txBody>
      </p:sp>
      <p:sp>
        <p:nvSpPr>
          <p:cNvPr id="3" name="Subtitle 2"/>
          <p:cNvSpPr>
            <a:spLocks noGrp="1"/>
          </p:cNvSpPr>
          <p:nvPr>
            <p:ph type="subTitle" idx="1"/>
          </p:nvPr>
        </p:nvSpPr>
        <p:spPr>
          <a:xfrm>
            <a:off x="3962400" y="5257800"/>
            <a:ext cx="4876800" cy="1219200"/>
          </a:xfrm>
        </p:spPr>
        <p:txBody>
          <a:bodyPr/>
          <a:lstStyle/>
          <a:p>
            <a:r>
              <a:rPr lang="en-US" dirty="0" smtClean="0"/>
              <a:t>LHSC Emergency Care Program - 2015</a:t>
            </a:r>
            <a:endParaRPr lang="en-US" dirty="0"/>
          </a:p>
        </p:txBody>
      </p:sp>
      <p:sp>
        <p:nvSpPr>
          <p:cNvPr id="4" name="TextBox 3"/>
          <p:cNvSpPr txBox="1"/>
          <p:nvPr/>
        </p:nvSpPr>
        <p:spPr>
          <a:xfrm>
            <a:off x="152400" y="6400800"/>
            <a:ext cx="1710276" cy="276999"/>
          </a:xfrm>
          <a:prstGeom prst="rect">
            <a:avLst/>
          </a:prstGeom>
          <a:noFill/>
        </p:spPr>
        <p:txBody>
          <a:bodyPr wrap="none" rtlCol="0">
            <a:spAutoFit/>
          </a:bodyPr>
          <a:lstStyle/>
          <a:p>
            <a:r>
              <a:rPr lang="en-US" sz="1200" dirty="0" smtClean="0"/>
              <a:t>Lucy Vermeulen, 2015</a:t>
            </a:r>
            <a:endParaRPr lang="en-US" sz="1200" dirty="0"/>
          </a:p>
        </p:txBody>
      </p:sp>
    </p:spTree>
    <p:extLst>
      <p:ext uri="{BB962C8B-B14F-4D97-AF65-F5344CB8AC3E}">
        <p14:creationId xmlns:p14="http://schemas.microsoft.com/office/powerpoint/2010/main" val="404594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7532" y="838200"/>
            <a:ext cx="3886000" cy="3539430"/>
          </a:xfrm>
          <a:prstGeom prst="rect">
            <a:avLst/>
          </a:prstGeom>
          <a:noFill/>
        </p:spPr>
        <p:txBody>
          <a:bodyPr wrap="none" rtlCol="0">
            <a:spAutoFit/>
          </a:bodyPr>
          <a:lstStyle/>
          <a:p>
            <a:pPr marL="457200" indent="-457200">
              <a:buFont typeface="Wingdings" pitchFamily="2" charset="2"/>
              <a:buChar char="v"/>
            </a:pPr>
            <a:r>
              <a:rPr lang="en-US" sz="2800" dirty="0" smtClean="0"/>
              <a:t>Heart rate</a:t>
            </a:r>
          </a:p>
          <a:p>
            <a:pPr marL="457200" indent="-457200">
              <a:buFont typeface="Wingdings" pitchFamily="2" charset="2"/>
              <a:buChar char="v"/>
            </a:pPr>
            <a:r>
              <a:rPr lang="en-US" sz="2800" dirty="0" smtClean="0"/>
              <a:t>BP</a:t>
            </a:r>
          </a:p>
          <a:p>
            <a:pPr marL="457200" indent="-457200">
              <a:buFont typeface="Wingdings" pitchFamily="2" charset="2"/>
              <a:buChar char="v"/>
            </a:pPr>
            <a:r>
              <a:rPr lang="en-US" sz="2800" dirty="0" smtClean="0"/>
              <a:t>Neck veins</a:t>
            </a:r>
          </a:p>
          <a:p>
            <a:pPr marL="457200" indent="-457200">
              <a:buFont typeface="Wingdings" pitchFamily="2" charset="2"/>
              <a:buChar char="v"/>
            </a:pPr>
            <a:r>
              <a:rPr lang="en-US" sz="2800" dirty="0" smtClean="0"/>
              <a:t>LOC</a:t>
            </a:r>
          </a:p>
          <a:p>
            <a:pPr marL="457200" indent="-457200">
              <a:buFont typeface="Wingdings" pitchFamily="2" charset="2"/>
              <a:buChar char="v"/>
            </a:pPr>
            <a:r>
              <a:rPr lang="en-US" sz="2800" dirty="0" smtClean="0"/>
              <a:t>Cap refill/skin </a:t>
            </a:r>
            <a:r>
              <a:rPr lang="en-US" sz="2800" dirty="0" err="1" smtClean="0"/>
              <a:t>colour</a:t>
            </a:r>
            <a:endParaRPr lang="en-US" sz="2800" dirty="0" smtClean="0"/>
          </a:p>
          <a:p>
            <a:pPr marL="457200" indent="-457200">
              <a:buFont typeface="Wingdings" pitchFamily="2" charset="2"/>
              <a:buChar char="v"/>
            </a:pPr>
            <a:r>
              <a:rPr lang="en-US" sz="2800" dirty="0" smtClean="0"/>
              <a:t>Urine output</a:t>
            </a:r>
          </a:p>
          <a:p>
            <a:pPr marL="457200" indent="-457200">
              <a:buFont typeface="Wingdings" pitchFamily="2" charset="2"/>
              <a:buChar char="v"/>
            </a:pPr>
            <a:r>
              <a:rPr lang="en-US" sz="2800" dirty="0" smtClean="0"/>
              <a:t>GI </a:t>
            </a:r>
          </a:p>
          <a:p>
            <a:pPr marL="457200" indent="-457200">
              <a:buFont typeface="Wingdings" pitchFamily="2" charset="2"/>
              <a:buChar char="v"/>
            </a:pPr>
            <a:r>
              <a:rPr lang="en-US" sz="2800" dirty="0" smtClean="0"/>
              <a:t>Liver</a:t>
            </a:r>
            <a:endParaRPr lang="en-US" sz="2800" dirty="0"/>
          </a:p>
        </p:txBody>
      </p:sp>
      <p:sp>
        <p:nvSpPr>
          <p:cNvPr id="4" name="Title 3"/>
          <p:cNvSpPr>
            <a:spLocks noGrp="1"/>
          </p:cNvSpPr>
          <p:nvPr>
            <p:ph type="title"/>
          </p:nvPr>
        </p:nvSpPr>
        <p:spPr/>
        <p:txBody>
          <a:bodyPr/>
          <a:lstStyle/>
          <a:p>
            <a:r>
              <a:rPr lang="en-US" dirty="0" smtClean="0">
                <a:solidFill>
                  <a:srgbClr val="FF0000"/>
                </a:solidFill>
              </a:rPr>
              <a:t>Assessment</a:t>
            </a:r>
            <a:endParaRPr lang="en-US" dirty="0">
              <a:solidFill>
                <a:srgbClr val="FF0000"/>
              </a:solidFill>
            </a:endParaRPr>
          </a:p>
        </p:txBody>
      </p:sp>
    </p:spTree>
    <p:extLst>
      <p:ext uri="{BB962C8B-B14F-4D97-AF65-F5344CB8AC3E}">
        <p14:creationId xmlns:p14="http://schemas.microsoft.com/office/powerpoint/2010/main" val="247521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History</a:t>
            </a:r>
            <a:endParaRPr lang="en-US" dirty="0">
              <a:solidFill>
                <a:srgbClr val="FF0000"/>
              </a:solidFill>
            </a:endParaRPr>
          </a:p>
        </p:txBody>
      </p:sp>
      <p:sp>
        <p:nvSpPr>
          <p:cNvPr id="3" name="TextBox 2"/>
          <p:cNvSpPr txBox="1"/>
          <p:nvPr/>
        </p:nvSpPr>
        <p:spPr>
          <a:xfrm>
            <a:off x="838200" y="1066800"/>
            <a:ext cx="4884671" cy="3970318"/>
          </a:xfrm>
          <a:prstGeom prst="rect">
            <a:avLst/>
          </a:prstGeom>
          <a:noFill/>
        </p:spPr>
        <p:txBody>
          <a:bodyPr wrap="none" rtlCol="0">
            <a:spAutoFit/>
          </a:bodyPr>
          <a:lstStyle/>
          <a:p>
            <a:pPr marL="457200" indent="-457200">
              <a:buFont typeface="Wingdings" pitchFamily="2" charset="2"/>
              <a:buChar char="v"/>
            </a:pPr>
            <a:r>
              <a:rPr lang="en-US" sz="2800" dirty="0" err="1" smtClean="0"/>
              <a:t>Immunocompromised</a:t>
            </a:r>
            <a:endParaRPr lang="en-US" sz="2800" dirty="0" smtClean="0"/>
          </a:p>
          <a:p>
            <a:pPr marL="457200" indent="-457200">
              <a:buFont typeface="Wingdings" pitchFamily="2" charset="2"/>
              <a:buChar char="v"/>
            </a:pPr>
            <a:r>
              <a:rPr lang="en-US" sz="2800" dirty="0" smtClean="0"/>
              <a:t>Chemotherapy</a:t>
            </a:r>
          </a:p>
          <a:p>
            <a:pPr marL="457200" indent="-457200">
              <a:buFont typeface="Wingdings" pitchFamily="2" charset="2"/>
              <a:buChar char="v"/>
            </a:pPr>
            <a:r>
              <a:rPr lang="en-US" sz="2800" dirty="0" smtClean="0"/>
              <a:t>Anticoagulants</a:t>
            </a:r>
          </a:p>
          <a:p>
            <a:pPr marL="457200" indent="-457200">
              <a:buFont typeface="Wingdings" pitchFamily="2" charset="2"/>
              <a:buChar char="v"/>
            </a:pPr>
            <a:r>
              <a:rPr lang="en-US" sz="2800" dirty="0" smtClean="0"/>
              <a:t>Beta blockers/pacemakers</a:t>
            </a:r>
          </a:p>
          <a:p>
            <a:pPr marL="457200" indent="-457200">
              <a:buFont typeface="Wingdings" pitchFamily="2" charset="2"/>
              <a:buChar char="v"/>
            </a:pPr>
            <a:r>
              <a:rPr lang="en-US" sz="2800" dirty="0" err="1" smtClean="0"/>
              <a:t>Antihypertensives</a:t>
            </a:r>
            <a:endParaRPr lang="en-US" sz="2800" dirty="0" smtClean="0"/>
          </a:p>
          <a:p>
            <a:pPr marL="457200" indent="-457200">
              <a:buFont typeface="Wingdings" pitchFamily="2" charset="2"/>
              <a:buChar char="v"/>
            </a:pPr>
            <a:r>
              <a:rPr lang="en-US" sz="2800" dirty="0" smtClean="0"/>
              <a:t>Steroids</a:t>
            </a:r>
          </a:p>
          <a:p>
            <a:pPr marL="457200" indent="-457200">
              <a:buFont typeface="Wingdings" pitchFamily="2" charset="2"/>
              <a:buChar char="v"/>
            </a:pPr>
            <a:r>
              <a:rPr lang="en-US" sz="2800" dirty="0" smtClean="0"/>
              <a:t>Diabetics</a:t>
            </a:r>
          </a:p>
          <a:p>
            <a:pPr marL="457200" indent="-457200">
              <a:buFont typeface="Wingdings" pitchFamily="2" charset="2"/>
              <a:buChar char="v"/>
            </a:pPr>
            <a:r>
              <a:rPr lang="en-US" sz="2800" dirty="0" smtClean="0"/>
              <a:t>Elderly</a:t>
            </a:r>
          </a:p>
          <a:p>
            <a:pPr marL="457200" indent="-457200">
              <a:buFont typeface="Wingdings" pitchFamily="2" charset="2"/>
              <a:buChar char="v"/>
            </a:pPr>
            <a:r>
              <a:rPr lang="en-US" sz="2800" dirty="0" smtClean="0"/>
              <a:t>Neonates</a:t>
            </a:r>
            <a:endParaRPr lang="en-US" sz="2800" dirty="0"/>
          </a:p>
        </p:txBody>
      </p:sp>
    </p:spTree>
    <p:extLst>
      <p:ext uri="{BB962C8B-B14F-4D97-AF65-F5344CB8AC3E}">
        <p14:creationId xmlns:p14="http://schemas.microsoft.com/office/powerpoint/2010/main" val="351677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Stages of Shock</a:t>
            </a:r>
            <a:endParaRPr lang="en-US" dirty="0">
              <a:solidFill>
                <a:srgbClr val="FF0000"/>
              </a:solidFill>
            </a:endParaRPr>
          </a:p>
        </p:txBody>
      </p:sp>
      <p:sp>
        <p:nvSpPr>
          <p:cNvPr id="3" name="TextBox 2"/>
          <p:cNvSpPr txBox="1"/>
          <p:nvPr/>
        </p:nvSpPr>
        <p:spPr>
          <a:xfrm>
            <a:off x="1143000" y="1600200"/>
            <a:ext cx="6474849" cy="2862322"/>
          </a:xfrm>
          <a:prstGeom prst="rect">
            <a:avLst/>
          </a:prstGeom>
          <a:noFill/>
        </p:spPr>
        <p:txBody>
          <a:bodyPr wrap="none" rtlCol="0">
            <a:spAutoFit/>
          </a:bodyPr>
          <a:lstStyle/>
          <a:p>
            <a:pPr marL="457200" indent="-457200">
              <a:buFont typeface="Wingdings" pitchFamily="2" charset="2"/>
              <a:buChar char="v"/>
            </a:pPr>
            <a:r>
              <a:rPr lang="en-US" sz="6000" dirty="0" smtClean="0"/>
              <a:t>Compensated</a:t>
            </a:r>
          </a:p>
          <a:p>
            <a:pPr marL="457200" indent="-457200">
              <a:buFont typeface="Wingdings" pitchFamily="2" charset="2"/>
              <a:buChar char="v"/>
            </a:pPr>
            <a:r>
              <a:rPr lang="en-US" sz="6000" dirty="0" smtClean="0"/>
              <a:t>Uncompensated</a:t>
            </a:r>
          </a:p>
          <a:p>
            <a:pPr marL="457200" indent="-457200">
              <a:buFont typeface="Wingdings" pitchFamily="2" charset="2"/>
              <a:buChar char="v"/>
            </a:pPr>
            <a:r>
              <a:rPr lang="en-US" sz="6000" dirty="0" smtClean="0"/>
              <a:t>Irreversible</a:t>
            </a:r>
            <a:endParaRPr lang="en-US" sz="6000" dirty="0"/>
          </a:p>
        </p:txBody>
      </p:sp>
    </p:spTree>
    <p:extLst>
      <p:ext uri="{BB962C8B-B14F-4D97-AF65-F5344CB8AC3E}">
        <p14:creationId xmlns:p14="http://schemas.microsoft.com/office/powerpoint/2010/main" val="16215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9061"/>
            <a:ext cx="6867212" cy="480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solidFill>
                  <a:srgbClr val="FF0000"/>
                </a:solidFill>
              </a:rPr>
              <a:t>Compensated</a:t>
            </a:r>
            <a:endParaRPr lang="en-US" dirty="0">
              <a:solidFill>
                <a:srgbClr val="FF0000"/>
              </a:solidFill>
            </a:endParaRPr>
          </a:p>
        </p:txBody>
      </p:sp>
    </p:spTree>
    <p:extLst>
      <p:ext uri="{BB962C8B-B14F-4D97-AF65-F5344CB8AC3E}">
        <p14:creationId xmlns:p14="http://schemas.microsoft.com/office/powerpoint/2010/main" val="172630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219200"/>
            <a:ext cx="9203160" cy="4247317"/>
          </a:xfrm>
          <a:prstGeom prst="rect">
            <a:avLst/>
          </a:prstGeom>
          <a:noFill/>
        </p:spPr>
        <p:txBody>
          <a:bodyPr wrap="none" rtlCol="0">
            <a:spAutoFit/>
          </a:bodyPr>
          <a:lstStyle/>
          <a:p>
            <a:pPr marL="285750" indent="-285750">
              <a:buFont typeface="Wingdings" pitchFamily="2" charset="2"/>
              <a:buChar char="v"/>
            </a:pPr>
            <a:r>
              <a:rPr lang="en-US" sz="2800" dirty="0" smtClean="0"/>
              <a:t>Sympathetic nervous system is activated to restore </a:t>
            </a:r>
          </a:p>
          <a:p>
            <a:r>
              <a:rPr lang="en-US" sz="2800" dirty="0"/>
              <a:t> </a:t>
            </a:r>
            <a:r>
              <a:rPr lang="en-US" sz="2800" dirty="0" smtClean="0"/>
              <a:t>   adequate tissue perfusion particularly to brain and</a:t>
            </a:r>
          </a:p>
          <a:p>
            <a:r>
              <a:rPr lang="en-US" sz="2800" dirty="0"/>
              <a:t> </a:t>
            </a:r>
            <a:r>
              <a:rPr lang="en-US" sz="2800" dirty="0" smtClean="0"/>
              <a:t>   heart.</a:t>
            </a:r>
          </a:p>
          <a:p>
            <a:pPr marL="285750" indent="-285750">
              <a:buFont typeface="Wingdings" pitchFamily="2" charset="2"/>
              <a:buChar char="v"/>
            </a:pPr>
            <a:r>
              <a:rPr lang="en-US" sz="2800" dirty="0" smtClean="0"/>
              <a:t>Oxygen delivery to non-vital organs is not adequate to </a:t>
            </a:r>
          </a:p>
          <a:p>
            <a:r>
              <a:rPr lang="en-US" sz="2800" dirty="0"/>
              <a:t> </a:t>
            </a:r>
            <a:r>
              <a:rPr lang="en-US" sz="2800" dirty="0" smtClean="0"/>
              <a:t>  meet cellular demand; thus, anaerobic metabolism </a:t>
            </a:r>
          </a:p>
          <a:p>
            <a:r>
              <a:rPr lang="en-US" sz="2800" dirty="0"/>
              <a:t> </a:t>
            </a:r>
            <a:r>
              <a:rPr lang="en-US" sz="2800" dirty="0" smtClean="0"/>
              <a:t>  begins</a:t>
            </a:r>
          </a:p>
          <a:p>
            <a:pPr marL="285750" indent="-285750">
              <a:buFont typeface="Wingdings" pitchFamily="2" charset="2"/>
              <a:buChar char="v"/>
            </a:pPr>
            <a:r>
              <a:rPr lang="en-US" sz="2800" dirty="0" smtClean="0"/>
              <a:t>At first this is beneficial as less energy is required</a:t>
            </a:r>
          </a:p>
          <a:p>
            <a:pPr marL="285750" indent="-285750">
              <a:buFont typeface="Wingdings" pitchFamily="2" charset="2"/>
              <a:buChar char="v"/>
            </a:pPr>
            <a:r>
              <a:rPr lang="en-US" sz="2800" dirty="0" smtClean="0"/>
              <a:t>Lactic acid accumulates and begins to cause </a:t>
            </a:r>
          </a:p>
          <a:p>
            <a:r>
              <a:rPr lang="en-US" sz="2800" dirty="0"/>
              <a:t> </a:t>
            </a:r>
            <a:r>
              <a:rPr lang="en-US" sz="2800" dirty="0" smtClean="0"/>
              <a:t>  cellular damage.</a:t>
            </a:r>
          </a:p>
          <a:p>
            <a:pPr marL="285750" indent="-285750">
              <a:buFont typeface="Wingdings" pitchFamily="2" charset="2"/>
              <a:buChar char="v"/>
            </a:pPr>
            <a:endParaRPr lang="en-US" dirty="0"/>
          </a:p>
        </p:txBody>
      </p:sp>
    </p:spTree>
    <p:extLst>
      <p:ext uri="{BB962C8B-B14F-4D97-AF65-F5344CB8AC3E}">
        <p14:creationId xmlns:p14="http://schemas.microsoft.com/office/powerpoint/2010/main" val="62118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t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24" y="914400"/>
            <a:ext cx="5959001" cy="42100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rgbClr val="FF0000"/>
                </a:solidFill>
              </a:rPr>
              <a:t>Decompensated</a:t>
            </a:r>
            <a:endParaRPr lang="en-US" dirty="0">
              <a:solidFill>
                <a:srgbClr val="FF0000"/>
              </a:solidFill>
            </a:endParaRPr>
          </a:p>
        </p:txBody>
      </p:sp>
    </p:spTree>
    <p:extLst>
      <p:ext uri="{BB962C8B-B14F-4D97-AF65-F5344CB8AC3E}">
        <p14:creationId xmlns:p14="http://schemas.microsoft.com/office/powerpoint/2010/main" val="112008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00"/>
            <a:ext cx="8045792" cy="4401205"/>
          </a:xfrm>
          <a:prstGeom prst="rect">
            <a:avLst/>
          </a:prstGeom>
          <a:noFill/>
        </p:spPr>
        <p:txBody>
          <a:bodyPr wrap="none" rtlCol="0">
            <a:spAutoFit/>
          </a:bodyPr>
          <a:lstStyle/>
          <a:p>
            <a:pPr marL="457200" indent="-457200">
              <a:buFont typeface="Wingdings" pitchFamily="2" charset="2"/>
              <a:buChar char="v"/>
            </a:pPr>
            <a:r>
              <a:rPr lang="en-US" sz="2800" dirty="0" smtClean="0"/>
              <a:t>The compensatory mechanisms are unable to </a:t>
            </a:r>
          </a:p>
          <a:p>
            <a:r>
              <a:rPr lang="en-US" sz="2800" dirty="0"/>
              <a:t> </a:t>
            </a:r>
            <a:r>
              <a:rPr lang="en-US" sz="2800" dirty="0" smtClean="0"/>
              <a:t>    sustain sufficient perfusion to vital organs.</a:t>
            </a:r>
          </a:p>
          <a:p>
            <a:endParaRPr lang="en-US" sz="2800" dirty="0" smtClean="0"/>
          </a:p>
          <a:p>
            <a:pPr marL="457200" indent="-457200">
              <a:buFont typeface="Wingdings" pitchFamily="2" charset="2"/>
              <a:buChar char="v"/>
            </a:pPr>
            <a:r>
              <a:rPr lang="en-US" sz="2800" dirty="0" smtClean="0"/>
              <a:t>Cellular derangement &amp; death begins</a:t>
            </a:r>
          </a:p>
          <a:p>
            <a:pPr marL="457200" indent="-457200">
              <a:buFont typeface="Wingdings" pitchFamily="2" charset="2"/>
              <a:buChar char="v"/>
            </a:pPr>
            <a:endParaRPr lang="en-US" sz="2800" dirty="0" smtClean="0"/>
          </a:p>
          <a:p>
            <a:pPr marL="457200" indent="-457200">
              <a:buFont typeface="Wingdings" pitchFamily="2" charset="2"/>
              <a:buChar char="v"/>
            </a:pPr>
            <a:r>
              <a:rPr lang="en-US" sz="2800" dirty="0" smtClean="0"/>
              <a:t>Severe lactate </a:t>
            </a:r>
            <a:r>
              <a:rPr lang="en-US" sz="2800" dirty="0" err="1" smtClean="0"/>
              <a:t>acidemia</a:t>
            </a:r>
            <a:endParaRPr lang="en-US" sz="2800" dirty="0" smtClean="0"/>
          </a:p>
          <a:p>
            <a:pPr marL="457200" indent="-457200">
              <a:buFont typeface="Wingdings" pitchFamily="2" charset="2"/>
              <a:buChar char="v"/>
            </a:pPr>
            <a:endParaRPr lang="en-US" sz="2800" dirty="0" smtClean="0"/>
          </a:p>
          <a:p>
            <a:pPr marL="457200" indent="-457200">
              <a:buFont typeface="Wingdings" pitchFamily="2" charset="2"/>
              <a:buChar char="v"/>
            </a:pPr>
            <a:r>
              <a:rPr lang="en-US" sz="2800" dirty="0" smtClean="0"/>
              <a:t>Inflammatory/immune system activation</a:t>
            </a:r>
          </a:p>
          <a:p>
            <a:pPr marL="457200" indent="-457200">
              <a:buFont typeface="Wingdings" pitchFamily="2" charset="2"/>
              <a:buChar char="v"/>
            </a:pPr>
            <a:endParaRPr lang="en-US" sz="2800" dirty="0" smtClean="0"/>
          </a:p>
          <a:p>
            <a:pPr marL="457200" indent="-457200">
              <a:buFont typeface="Wingdings" pitchFamily="2" charset="2"/>
              <a:buChar char="v"/>
            </a:pPr>
            <a:r>
              <a:rPr lang="en-US" sz="2800" dirty="0" smtClean="0"/>
              <a:t>Multiple system failure</a:t>
            </a:r>
            <a:endParaRPr lang="en-US" sz="2800" dirty="0"/>
          </a:p>
        </p:txBody>
      </p:sp>
    </p:spTree>
    <p:extLst>
      <p:ext uri="{BB962C8B-B14F-4D97-AF65-F5344CB8AC3E}">
        <p14:creationId xmlns:p14="http://schemas.microsoft.com/office/powerpoint/2010/main" val="306075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Irreversible</a:t>
            </a:r>
            <a:endParaRPr lang="en-US" dirty="0">
              <a:solidFill>
                <a:srgbClr val="FF000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03" y="914400"/>
            <a:ext cx="638632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33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76400"/>
            <a:ext cx="8231612" cy="2677656"/>
          </a:xfrm>
          <a:prstGeom prst="rect">
            <a:avLst/>
          </a:prstGeom>
          <a:noFill/>
        </p:spPr>
        <p:txBody>
          <a:bodyPr wrap="none" rtlCol="0">
            <a:spAutoFit/>
          </a:bodyPr>
          <a:lstStyle/>
          <a:p>
            <a:pPr marL="457200" indent="-457200">
              <a:buFont typeface="Wingdings" pitchFamily="2" charset="2"/>
              <a:buChar char="v"/>
            </a:pPr>
            <a:r>
              <a:rPr lang="en-US" sz="2800" dirty="0" smtClean="0"/>
              <a:t>Cellular destruction is irreversible</a:t>
            </a:r>
          </a:p>
          <a:p>
            <a:pPr marL="457200" indent="-457200">
              <a:buFont typeface="Wingdings" pitchFamily="2" charset="2"/>
              <a:buChar char="v"/>
            </a:pPr>
            <a:endParaRPr lang="en-US" sz="2800" dirty="0" smtClean="0"/>
          </a:p>
          <a:p>
            <a:pPr marL="457200" indent="-457200">
              <a:buFont typeface="Wingdings" pitchFamily="2" charset="2"/>
              <a:buChar char="v"/>
            </a:pPr>
            <a:r>
              <a:rPr lang="en-US" sz="2800" dirty="0" smtClean="0"/>
              <a:t>Specific causes of shock are indistinguishable</a:t>
            </a:r>
          </a:p>
          <a:p>
            <a:pPr marL="457200" indent="-457200">
              <a:buFont typeface="Wingdings" pitchFamily="2" charset="2"/>
              <a:buChar char="v"/>
            </a:pPr>
            <a:endParaRPr lang="en-US" sz="2800" dirty="0" smtClean="0"/>
          </a:p>
          <a:p>
            <a:pPr marL="457200" indent="-457200">
              <a:buFont typeface="Wingdings" pitchFamily="2" charset="2"/>
              <a:buChar char="v"/>
            </a:pPr>
            <a:r>
              <a:rPr lang="en-US" sz="2800" dirty="0" smtClean="0"/>
              <a:t>Clinical progression is affected by patient’s age,</a:t>
            </a:r>
          </a:p>
          <a:p>
            <a:r>
              <a:rPr lang="en-US" sz="2800" dirty="0" smtClean="0"/>
              <a:t>     co-morbidities, severity of hypo-perfusion</a:t>
            </a:r>
            <a:endParaRPr lang="en-US" sz="2800" dirty="0"/>
          </a:p>
        </p:txBody>
      </p:sp>
      <p:sp>
        <p:nvSpPr>
          <p:cNvPr id="3" name="TextBox 2"/>
          <p:cNvSpPr txBox="1"/>
          <p:nvPr/>
        </p:nvSpPr>
        <p:spPr>
          <a:xfrm>
            <a:off x="762000" y="5867400"/>
            <a:ext cx="184731" cy="646331"/>
          </a:xfrm>
          <a:prstGeom prst="rect">
            <a:avLst/>
          </a:prstGeom>
          <a:noFill/>
        </p:spPr>
        <p:txBody>
          <a:bodyPr wrap="none" rtlCol="0">
            <a:spAutoFit/>
          </a:bodyPr>
          <a:lstStyle/>
          <a:p>
            <a:endParaRPr lang="en-US" dirty="0" smtClean="0"/>
          </a:p>
          <a:p>
            <a:endParaRPr lang="en-US" dirty="0"/>
          </a:p>
        </p:txBody>
      </p:sp>
      <p:sp>
        <p:nvSpPr>
          <p:cNvPr id="4" name="TextBox 3"/>
          <p:cNvSpPr txBox="1"/>
          <p:nvPr/>
        </p:nvSpPr>
        <p:spPr>
          <a:xfrm>
            <a:off x="7315200" y="5944344"/>
            <a:ext cx="1013419" cy="246221"/>
          </a:xfrm>
          <a:prstGeom prst="rect">
            <a:avLst/>
          </a:prstGeom>
          <a:noFill/>
        </p:spPr>
        <p:txBody>
          <a:bodyPr wrap="none" rtlCol="0">
            <a:spAutoFit/>
          </a:bodyPr>
          <a:lstStyle/>
          <a:p>
            <a:r>
              <a:rPr lang="en-US" sz="1000" dirty="0" err="1" smtClean="0"/>
              <a:t>Holleran</a:t>
            </a:r>
            <a:r>
              <a:rPr lang="en-US" sz="1000" dirty="0" smtClean="0"/>
              <a:t>, 2007</a:t>
            </a:r>
            <a:endParaRPr lang="en-US" sz="1000" dirty="0"/>
          </a:p>
        </p:txBody>
      </p:sp>
    </p:spTree>
    <p:extLst>
      <p:ext uri="{BB962C8B-B14F-4D97-AF65-F5344CB8AC3E}">
        <p14:creationId xmlns:p14="http://schemas.microsoft.com/office/powerpoint/2010/main" val="256597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fontScale="90000"/>
          </a:bodyPr>
          <a:lstStyle/>
          <a:p>
            <a:r>
              <a:rPr lang="en-US" dirty="0" smtClean="0">
                <a:solidFill>
                  <a:srgbClr val="FF0000"/>
                </a:solidFill>
              </a:rPr>
              <a:t>Normotensive Shock</a:t>
            </a:r>
            <a:endParaRPr lang="en-US" dirty="0">
              <a:solidFill>
                <a:srgbClr val="FF0000"/>
              </a:solidFill>
            </a:endParaRPr>
          </a:p>
        </p:txBody>
      </p:sp>
      <p:sp>
        <p:nvSpPr>
          <p:cNvPr id="3" name="Rectangle 2"/>
          <p:cNvSpPr/>
          <p:nvPr/>
        </p:nvSpPr>
        <p:spPr>
          <a:xfrm>
            <a:off x="533400" y="471083"/>
            <a:ext cx="8229600" cy="5693866"/>
          </a:xfrm>
          <a:prstGeom prst="rect">
            <a:avLst/>
          </a:prstGeom>
        </p:spPr>
        <p:txBody>
          <a:bodyPr wrap="square">
            <a:spAutoFit/>
          </a:bodyPr>
          <a:lstStyle/>
          <a:p>
            <a:r>
              <a:rPr lang="en-US" sz="2800" dirty="0"/>
              <a:t>If blood pressure is normal, but lactate blood level is high secondary to global tissue ischemia, some call this condition </a:t>
            </a:r>
            <a:r>
              <a:rPr lang="en-US" sz="2800" b="1" dirty="0"/>
              <a:t>NORMOTENSIVE </a:t>
            </a:r>
            <a:r>
              <a:rPr lang="en-US" sz="2800" b="1" dirty="0" smtClean="0"/>
              <a:t>shock.</a:t>
            </a:r>
          </a:p>
          <a:p>
            <a:endParaRPr lang="en-US" sz="2800" b="1" dirty="0"/>
          </a:p>
          <a:p>
            <a:r>
              <a:rPr lang="en-US" sz="2800" dirty="0"/>
              <a:t>Actually, some patients can even be in </a:t>
            </a:r>
            <a:r>
              <a:rPr lang="en-US" sz="2800" b="1" dirty="0"/>
              <a:t>HYPERTENSIVE shock! </a:t>
            </a:r>
            <a:r>
              <a:rPr lang="en-US" sz="2800" dirty="0"/>
              <a:t>....For example: </a:t>
            </a:r>
            <a:br>
              <a:rPr lang="en-US" sz="2800" dirty="0"/>
            </a:br>
            <a:r>
              <a:rPr lang="en-US" sz="2800" dirty="0"/>
              <a:t>(a) in </a:t>
            </a:r>
            <a:r>
              <a:rPr lang="en-US" sz="2800" b="1" dirty="0"/>
              <a:t>cardiogenic or hypovolemic shock</a:t>
            </a:r>
            <a:r>
              <a:rPr lang="en-US" sz="2800" dirty="0"/>
              <a:t> with marked sympathetic system activation,</a:t>
            </a:r>
            <a:br>
              <a:rPr lang="en-US" sz="2800" dirty="0"/>
            </a:br>
            <a:r>
              <a:rPr lang="en-US" sz="2800" dirty="0"/>
              <a:t>(b) during a hypertensive crisis due to </a:t>
            </a:r>
            <a:r>
              <a:rPr lang="en-US" sz="2800" b="1" dirty="0" err="1"/>
              <a:t>pheochromocytoma</a:t>
            </a:r>
            <a:r>
              <a:rPr lang="en-US" sz="2800" dirty="0"/>
              <a:t>, or </a:t>
            </a:r>
            <a:br>
              <a:rPr lang="en-US" sz="2800" dirty="0"/>
            </a:br>
            <a:r>
              <a:rPr lang="en-US" sz="2800" dirty="0"/>
              <a:t>(c) during </a:t>
            </a:r>
            <a:r>
              <a:rPr lang="en-US" sz="2800" b="1" dirty="0" err="1"/>
              <a:t>eclampsia</a:t>
            </a:r>
            <a:r>
              <a:rPr lang="en-US" sz="2800" b="1" i="1" dirty="0"/>
              <a:t/>
            </a:r>
            <a:br>
              <a:rPr lang="en-US" sz="2800" b="1" i="1" dirty="0"/>
            </a:br>
            <a:r>
              <a:rPr lang="en-US" sz="2800" b="1" i="1" dirty="0"/>
              <a:t/>
            </a:r>
            <a:br>
              <a:rPr lang="en-US" sz="2800" b="1" i="1" dirty="0"/>
            </a:br>
            <a:endParaRPr lang="en-US" sz="2800" dirty="0"/>
          </a:p>
        </p:txBody>
      </p:sp>
      <p:sp>
        <p:nvSpPr>
          <p:cNvPr id="4" name="Rectangle 3"/>
          <p:cNvSpPr/>
          <p:nvPr/>
        </p:nvSpPr>
        <p:spPr>
          <a:xfrm>
            <a:off x="4572000" y="6477000"/>
            <a:ext cx="4572000" cy="246221"/>
          </a:xfrm>
          <a:prstGeom prst="rect">
            <a:avLst/>
          </a:prstGeom>
        </p:spPr>
        <p:txBody>
          <a:bodyPr>
            <a:spAutoFit/>
          </a:bodyPr>
          <a:lstStyle/>
          <a:p>
            <a:r>
              <a:rPr lang="en-US" sz="1000" dirty="0" smtClean="0"/>
              <a:t>http://www.stagesofshock.com/microvascular/index.html</a:t>
            </a:r>
            <a:endParaRPr lang="en-US" sz="1000" dirty="0"/>
          </a:p>
        </p:txBody>
      </p:sp>
    </p:spTree>
    <p:extLst>
      <p:ext uri="{BB962C8B-B14F-4D97-AF65-F5344CB8AC3E}">
        <p14:creationId xmlns:p14="http://schemas.microsoft.com/office/powerpoint/2010/main" val="219482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dirty="0" smtClean="0">
                <a:solidFill>
                  <a:srgbClr val="FF0000"/>
                </a:solidFill>
              </a:rPr>
              <a:t>Definition</a:t>
            </a:r>
            <a:endParaRPr lang="en-US" sz="6600" dirty="0">
              <a:solidFill>
                <a:srgbClr val="FF0000"/>
              </a:solidFill>
            </a:endParaRPr>
          </a:p>
        </p:txBody>
      </p:sp>
      <p:sp>
        <p:nvSpPr>
          <p:cNvPr id="3" name="TextBox 2"/>
          <p:cNvSpPr txBox="1"/>
          <p:nvPr/>
        </p:nvSpPr>
        <p:spPr>
          <a:xfrm>
            <a:off x="228600" y="1766483"/>
            <a:ext cx="7880684" cy="2062103"/>
          </a:xfrm>
          <a:prstGeom prst="rect">
            <a:avLst/>
          </a:prstGeom>
          <a:noFill/>
        </p:spPr>
        <p:txBody>
          <a:bodyPr wrap="none" rtlCol="0">
            <a:spAutoFit/>
          </a:bodyPr>
          <a:lstStyle/>
          <a:p>
            <a:r>
              <a:rPr lang="en-US" sz="3200" dirty="0" smtClean="0"/>
              <a:t>“A systemic response to a clinical insult </a:t>
            </a:r>
          </a:p>
          <a:p>
            <a:r>
              <a:rPr lang="en-US" sz="3200" dirty="0" smtClean="0"/>
              <a:t>(illness or injury) resulting in inadequate </a:t>
            </a:r>
          </a:p>
          <a:p>
            <a:r>
              <a:rPr lang="en-US" sz="3200" dirty="0" smtClean="0"/>
              <a:t>tissue perfusion and decreased oxygen to </a:t>
            </a:r>
          </a:p>
          <a:p>
            <a:r>
              <a:rPr lang="en-US" sz="3200" dirty="0" smtClean="0"/>
              <a:t>the cells” </a:t>
            </a:r>
            <a:r>
              <a:rPr lang="en-US" sz="1000" dirty="0" err="1" smtClean="0"/>
              <a:t>Holleran</a:t>
            </a:r>
            <a:r>
              <a:rPr lang="en-US" sz="1000" dirty="0" smtClean="0"/>
              <a:t>, 2007</a:t>
            </a:r>
            <a:r>
              <a:rPr lang="en-US" sz="3200" dirty="0" smtClean="0"/>
              <a:t>.</a:t>
            </a:r>
            <a:endParaRPr lang="en-US" sz="3200" dirty="0"/>
          </a:p>
        </p:txBody>
      </p:sp>
    </p:spTree>
    <p:extLst>
      <p:ext uri="{BB962C8B-B14F-4D97-AF65-F5344CB8AC3E}">
        <p14:creationId xmlns:p14="http://schemas.microsoft.com/office/powerpoint/2010/main" val="1612063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General Treatment</a:t>
            </a:r>
            <a:endParaRPr lang="en-US" dirty="0">
              <a:solidFill>
                <a:srgbClr val="FF0000"/>
              </a:solidFill>
            </a:endParaRPr>
          </a:p>
        </p:txBody>
      </p:sp>
      <p:sp>
        <p:nvSpPr>
          <p:cNvPr id="3" name="TextBox 2"/>
          <p:cNvSpPr txBox="1"/>
          <p:nvPr/>
        </p:nvSpPr>
        <p:spPr>
          <a:xfrm>
            <a:off x="0" y="762000"/>
            <a:ext cx="8991600" cy="4801314"/>
          </a:xfrm>
          <a:prstGeom prst="rect">
            <a:avLst/>
          </a:prstGeom>
          <a:noFill/>
        </p:spPr>
        <p:txBody>
          <a:bodyPr wrap="square" rtlCol="0">
            <a:spAutoFit/>
          </a:bodyPr>
          <a:lstStyle/>
          <a:p>
            <a:pPr marL="285750" indent="-285750">
              <a:lnSpc>
                <a:spcPct val="150000"/>
              </a:lnSpc>
              <a:buFont typeface="Wingdings" pitchFamily="2" charset="2"/>
              <a:buChar char="Ø"/>
            </a:pPr>
            <a:r>
              <a:rPr lang="en-US" sz="3200" dirty="0" smtClean="0"/>
              <a:t>Consider cause &amp; treat</a:t>
            </a:r>
          </a:p>
          <a:p>
            <a:pPr marL="285750" indent="-285750">
              <a:lnSpc>
                <a:spcPct val="150000"/>
              </a:lnSpc>
              <a:buFont typeface="Wingdings" pitchFamily="2" charset="2"/>
              <a:buChar char="Ø"/>
            </a:pPr>
            <a:r>
              <a:rPr lang="en-US" sz="3200" dirty="0" smtClean="0"/>
              <a:t>Fluids, blood products</a:t>
            </a:r>
          </a:p>
          <a:p>
            <a:pPr marL="285750" indent="-285750">
              <a:lnSpc>
                <a:spcPct val="150000"/>
              </a:lnSpc>
              <a:buFont typeface="Wingdings" pitchFamily="2" charset="2"/>
              <a:buChar char="Ø"/>
            </a:pPr>
            <a:r>
              <a:rPr lang="en-US" sz="3200" dirty="0" smtClean="0"/>
              <a:t>Oxygen</a:t>
            </a:r>
          </a:p>
          <a:p>
            <a:pPr marL="285750" indent="-285750">
              <a:lnSpc>
                <a:spcPct val="150000"/>
              </a:lnSpc>
              <a:buFont typeface="Wingdings" pitchFamily="2" charset="2"/>
              <a:buChar char="Ø"/>
            </a:pPr>
            <a:r>
              <a:rPr lang="en-US" sz="3200" dirty="0" smtClean="0"/>
              <a:t>Vasopressors, medications</a:t>
            </a:r>
          </a:p>
          <a:p>
            <a:pPr marL="285750" indent="-285750">
              <a:lnSpc>
                <a:spcPct val="150000"/>
              </a:lnSpc>
              <a:buFont typeface="Wingdings" pitchFamily="2" charset="2"/>
              <a:buChar char="Ø"/>
            </a:pPr>
            <a:r>
              <a:rPr lang="en-US" sz="3200" dirty="0" smtClean="0"/>
              <a:t>Monitor </a:t>
            </a:r>
            <a:r>
              <a:rPr lang="en-US" sz="3200" b="1" u="sng" dirty="0" smtClean="0"/>
              <a:t>very</a:t>
            </a:r>
            <a:r>
              <a:rPr lang="en-US" sz="3200" dirty="0" smtClean="0"/>
              <a:t> closely (i.e. cardiac, VS, LOC)</a:t>
            </a:r>
          </a:p>
          <a:p>
            <a:pPr marL="285750" indent="-285750">
              <a:lnSpc>
                <a:spcPct val="150000"/>
              </a:lnSpc>
              <a:buFont typeface="Wingdings" pitchFamily="2" charset="2"/>
              <a:buChar char="Ø"/>
            </a:pPr>
            <a:endParaRPr lang="en-US" sz="4400" dirty="0"/>
          </a:p>
        </p:txBody>
      </p:sp>
    </p:spTree>
    <p:extLst>
      <p:ext uri="{BB962C8B-B14F-4D97-AF65-F5344CB8AC3E}">
        <p14:creationId xmlns:p14="http://schemas.microsoft.com/office/powerpoint/2010/main" val="293380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FF0000"/>
                </a:solidFill>
              </a:rPr>
              <a:t>Monitor</a:t>
            </a:r>
            <a:endParaRPr lang="en-US" sz="7200" dirty="0">
              <a:solidFill>
                <a:srgbClr val="FF0000"/>
              </a:solidFill>
            </a:endParaRPr>
          </a:p>
        </p:txBody>
      </p:sp>
      <p:sp>
        <p:nvSpPr>
          <p:cNvPr id="3" name="TextBox 2"/>
          <p:cNvSpPr txBox="1"/>
          <p:nvPr/>
        </p:nvSpPr>
        <p:spPr>
          <a:xfrm>
            <a:off x="228600" y="838200"/>
            <a:ext cx="8640507" cy="4401205"/>
          </a:xfrm>
          <a:prstGeom prst="rect">
            <a:avLst/>
          </a:prstGeom>
          <a:noFill/>
        </p:spPr>
        <p:txBody>
          <a:bodyPr wrap="none" rtlCol="0">
            <a:spAutoFit/>
          </a:bodyPr>
          <a:lstStyle/>
          <a:p>
            <a:pPr marL="285750" indent="-285750">
              <a:buFont typeface="Wingdings" pitchFamily="2" charset="2"/>
              <a:buChar char="Ø"/>
            </a:pPr>
            <a:r>
              <a:rPr lang="en-US" sz="2800" dirty="0" smtClean="0"/>
              <a:t>Critical in the patient with shock</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Urine output: &gt;.5mL/kg/</a:t>
            </a:r>
            <a:r>
              <a:rPr lang="en-US" sz="2800" dirty="0" err="1" smtClean="0"/>
              <a:t>hr</a:t>
            </a:r>
            <a:r>
              <a:rPr lang="en-US" sz="2800" dirty="0" smtClean="0"/>
              <a:t> (Fluid balance is </a:t>
            </a:r>
            <a:r>
              <a:rPr lang="en-US" sz="2800" b="1" u="sng" dirty="0" smtClean="0"/>
              <a:t>critical</a:t>
            </a:r>
            <a:r>
              <a:rPr lang="en-US" sz="2800" dirty="0" smtClean="0"/>
              <a:t>)</a:t>
            </a:r>
          </a:p>
          <a:p>
            <a:endParaRPr lang="en-US" sz="2800" dirty="0" smtClean="0"/>
          </a:p>
          <a:p>
            <a:pPr marL="285750" indent="-285750">
              <a:buFont typeface="Wingdings" pitchFamily="2" charset="2"/>
              <a:buChar char="Ø"/>
            </a:pPr>
            <a:r>
              <a:rPr lang="en-US" sz="2800" dirty="0" smtClean="0"/>
              <a:t>MAP, heart rate, </a:t>
            </a:r>
            <a:r>
              <a:rPr lang="en-US" sz="2800" dirty="0" err="1" smtClean="0"/>
              <a:t>resp</a:t>
            </a:r>
            <a:r>
              <a:rPr lang="en-US" sz="2800" dirty="0" smtClean="0"/>
              <a:t> rate, SpO2, temp</a:t>
            </a:r>
          </a:p>
          <a:p>
            <a:endParaRPr lang="en-US" sz="2800" dirty="0" smtClean="0"/>
          </a:p>
          <a:p>
            <a:pPr marL="285750" indent="-285750">
              <a:buFont typeface="Wingdings" pitchFamily="2" charset="2"/>
              <a:buChar char="Ø"/>
            </a:pPr>
            <a:r>
              <a:rPr lang="en-US" sz="2800" dirty="0" smtClean="0"/>
              <a:t>LOC</a:t>
            </a:r>
          </a:p>
          <a:p>
            <a:endParaRPr lang="en-US" sz="2800" dirty="0"/>
          </a:p>
          <a:p>
            <a:pPr marL="285750" indent="-285750">
              <a:buFont typeface="Wingdings" pitchFamily="2" charset="2"/>
              <a:buChar char="Ø"/>
            </a:pPr>
            <a:r>
              <a:rPr lang="en-US" sz="2800" dirty="0" smtClean="0"/>
              <a:t>Labs: lactate, blood gas, blood sugar, </a:t>
            </a:r>
            <a:r>
              <a:rPr lang="en-US" sz="2800" dirty="0" err="1" smtClean="0"/>
              <a:t>coag</a:t>
            </a:r>
            <a:r>
              <a:rPr lang="en-US" sz="2800" dirty="0" smtClean="0"/>
              <a:t>, ‘</a:t>
            </a:r>
            <a:r>
              <a:rPr lang="en-US" sz="2800" dirty="0" err="1" smtClean="0"/>
              <a:t>lytes</a:t>
            </a:r>
            <a:r>
              <a:rPr lang="en-US" sz="2800" dirty="0" smtClean="0"/>
              <a:t>, </a:t>
            </a:r>
          </a:p>
          <a:p>
            <a:r>
              <a:rPr lang="en-US" sz="2800" dirty="0"/>
              <a:t> </a:t>
            </a:r>
            <a:r>
              <a:rPr lang="en-US" sz="2800" dirty="0" smtClean="0"/>
              <a:t>  CBC, cardiac markers</a:t>
            </a:r>
          </a:p>
        </p:txBody>
      </p:sp>
    </p:spTree>
    <p:extLst>
      <p:ext uri="{BB962C8B-B14F-4D97-AF65-F5344CB8AC3E}">
        <p14:creationId xmlns:p14="http://schemas.microsoft.com/office/powerpoint/2010/main" val="314931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Adrenergic Receptor Sites</a:t>
            </a:r>
            <a:endParaRPr lang="en-US" dirty="0">
              <a:solidFill>
                <a:srgbClr val="FF0000"/>
              </a:solidFill>
            </a:endParaRPr>
          </a:p>
        </p:txBody>
      </p:sp>
      <p:sp>
        <p:nvSpPr>
          <p:cNvPr id="3" name="Rectangle 2"/>
          <p:cNvSpPr/>
          <p:nvPr/>
        </p:nvSpPr>
        <p:spPr>
          <a:xfrm>
            <a:off x="1066800" y="762000"/>
            <a:ext cx="7162800" cy="3539430"/>
          </a:xfrm>
          <a:prstGeom prst="rect">
            <a:avLst/>
          </a:prstGeom>
        </p:spPr>
        <p:txBody>
          <a:bodyPr wrap="square">
            <a:spAutoFit/>
          </a:bodyPr>
          <a:lstStyle/>
          <a:p>
            <a:r>
              <a:rPr lang="en-US" sz="2800" dirty="0"/>
              <a:t>A</a:t>
            </a:r>
            <a:r>
              <a:rPr lang="en-US" sz="2800" dirty="0" smtClean="0"/>
              <a:t>drenergic </a:t>
            </a:r>
            <a:r>
              <a:rPr lang="en-US" sz="2800" dirty="0"/>
              <a:t>receptors </a:t>
            </a:r>
            <a:r>
              <a:rPr lang="en-US" sz="2800" dirty="0" smtClean="0"/>
              <a:t> affected by vasopressors:</a:t>
            </a:r>
          </a:p>
          <a:p>
            <a:endParaRPr lang="en-US" sz="2800" dirty="0"/>
          </a:p>
          <a:p>
            <a:pPr marL="914400" lvl="1" indent="-457200">
              <a:buFont typeface="Wingdings" pitchFamily="2" charset="2"/>
              <a:buChar char="v"/>
            </a:pPr>
            <a:r>
              <a:rPr lang="en-US" sz="2800" dirty="0"/>
              <a:t>Alpha-1adrenergic </a:t>
            </a:r>
            <a:r>
              <a:rPr lang="en-US" sz="2800" dirty="0" smtClean="0"/>
              <a:t>receptor</a:t>
            </a:r>
          </a:p>
          <a:p>
            <a:pPr lvl="1"/>
            <a:endParaRPr lang="en-US" sz="2800" dirty="0"/>
          </a:p>
          <a:p>
            <a:pPr marL="914400" lvl="1" indent="-457200">
              <a:buFont typeface="Wingdings" pitchFamily="2" charset="2"/>
              <a:buChar char="v"/>
            </a:pPr>
            <a:r>
              <a:rPr lang="en-US" sz="2800" dirty="0"/>
              <a:t>Beta-1, Beta-2 adrenergic </a:t>
            </a:r>
            <a:r>
              <a:rPr lang="en-US" sz="2800" dirty="0" smtClean="0"/>
              <a:t>receptors</a:t>
            </a:r>
          </a:p>
          <a:p>
            <a:pPr lvl="1"/>
            <a:endParaRPr lang="en-US" sz="2800" dirty="0"/>
          </a:p>
          <a:p>
            <a:pPr marL="914400" lvl="1" indent="-457200">
              <a:buFont typeface="Wingdings" pitchFamily="2" charset="2"/>
              <a:buChar char="v"/>
            </a:pPr>
            <a:r>
              <a:rPr lang="en-US" sz="2800" dirty="0"/>
              <a:t>Dopamine receptors </a:t>
            </a:r>
          </a:p>
        </p:txBody>
      </p:sp>
      <p:sp>
        <p:nvSpPr>
          <p:cNvPr id="4" name="Rectangle 3"/>
          <p:cNvSpPr/>
          <p:nvPr/>
        </p:nvSpPr>
        <p:spPr>
          <a:xfrm>
            <a:off x="5638800" y="6132509"/>
            <a:ext cx="4572000" cy="246221"/>
          </a:xfrm>
          <a:prstGeom prst="rect">
            <a:avLst/>
          </a:prstGeom>
        </p:spPr>
        <p:txBody>
          <a:bodyPr>
            <a:spAutoFit/>
          </a:bodyPr>
          <a:lstStyle/>
          <a:p>
            <a:r>
              <a:rPr lang="en-US" sz="1000" dirty="0"/>
              <a:t>Department of Medicine, Univ. of California, </a:t>
            </a:r>
            <a:r>
              <a:rPr lang="en-US" sz="1000" dirty="0" err="1"/>
              <a:t>n.d.</a:t>
            </a:r>
            <a:endParaRPr lang="en-US" sz="1000" dirty="0"/>
          </a:p>
        </p:txBody>
      </p:sp>
    </p:spTree>
    <p:extLst>
      <p:ext uri="{BB962C8B-B14F-4D97-AF65-F5344CB8AC3E}">
        <p14:creationId xmlns:p14="http://schemas.microsoft.com/office/powerpoint/2010/main" val="167997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Receptor Sites</a:t>
            </a:r>
            <a:endParaRPr lang="en-US" sz="4800" dirty="0">
              <a:solidFill>
                <a:srgbClr val="FF0000"/>
              </a:solidFill>
            </a:endParaRPr>
          </a:p>
        </p:txBody>
      </p:sp>
      <p:pic>
        <p:nvPicPr>
          <p:cNvPr id="3" name="table"/>
          <p:cNvPicPr>
            <a:picLocks noChangeAspect="1"/>
          </p:cNvPicPr>
          <p:nvPr/>
        </p:nvPicPr>
        <p:blipFill>
          <a:blip r:embed="rId3"/>
          <a:stretch>
            <a:fillRect/>
          </a:stretch>
        </p:blipFill>
        <p:spPr>
          <a:xfrm>
            <a:off x="1143000" y="321982"/>
            <a:ext cx="7315200" cy="5141844"/>
          </a:xfrm>
          <a:prstGeom prst="rect">
            <a:avLst/>
          </a:prstGeom>
        </p:spPr>
      </p:pic>
      <p:sp>
        <p:nvSpPr>
          <p:cNvPr id="4" name="TextBox 3"/>
          <p:cNvSpPr txBox="1"/>
          <p:nvPr/>
        </p:nvSpPr>
        <p:spPr>
          <a:xfrm>
            <a:off x="5027423" y="6408856"/>
            <a:ext cx="3453189" cy="276999"/>
          </a:xfrm>
          <a:prstGeom prst="rect">
            <a:avLst/>
          </a:prstGeom>
          <a:noFill/>
        </p:spPr>
        <p:txBody>
          <a:bodyPr wrap="none" rtlCol="0">
            <a:spAutoFit/>
          </a:bodyPr>
          <a:lstStyle/>
          <a:p>
            <a:r>
              <a:rPr lang="en-US" sz="1200" dirty="0" smtClean="0"/>
              <a:t>Department of Medicine, Univ. of California, </a:t>
            </a:r>
            <a:r>
              <a:rPr lang="en-US" sz="1200" dirty="0" err="1" smtClean="0"/>
              <a:t>n.d.</a:t>
            </a:r>
            <a:endParaRPr lang="en-US" sz="1200" dirty="0"/>
          </a:p>
        </p:txBody>
      </p:sp>
    </p:spTree>
    <p:extLst>
      <p:ext uri="{BB962C8B-B14F-4D97-AF65-F5344CB8AC3E}">
        <p14:creationId xmlns:p14="http://schemas.microsoft.com/office/powerpoint/2010/main" val="1894429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Vasopressors &amp; Receptor Sites</a:t>
            </a:r>
            <a:endParaRPr lang="en-US" sz="3600" dirty="0">
              <a:solidFill>
                <a:srgbClr val="FF0000"/>
              </a:solidFill>
            </a:endParaRPr>
          </a:p>
        </p:txBody>
      </p:sp>
      <p:pic>
        <p:nvPicPr>
          <p:cNvPr id="3074" name="Picture 2" descr="http://www.sinaiem.org/pearls/files/2013/04/Picture1.png"/>
          <p:cNvPicPr>
            <a:picLocks noChangeAspect="1" noChangeArrowheads="1"/>
          </p:cNvPicPr>
          <p:nvPr/>
        </p:nvPicPr>
        <p:blipFill rotWithShape="1">
          <a:blip r:embed="rId3">
            <a:extLst>
              <a:ext uri="{28A0092B-C50C-407E-A947-70E740481C1C}">
                <a14:useLocalDpi xmlns:a14="http://schemas.microsoft.com/office/drawing/2010/main" val="0"/>
              </a:ext>
            </a:extLst>
          </a:blip>
          <a:srcRect t="12112"/>
          <a:stretch/>
        </p:blipFill>
        <p:spPr bwMode="auto">
          <a:xfrm>
            <a:off x="1143000" y="457200"/>
            <a:ext cx="6629400" cy="455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0" y="6248400"/>
            <a:ext cx="2999539" cy="246221"/>
          </a:xfrm>
          <a:prstGeom prst="rect">
            <a:avLst/>
          </a:prstGeom>
          <a:noFill/>
        </p:spPr>
        <p:txBody>
          <a:bodyPr wrap="none" rtlCol="0">
            <a:spAutoFit/>
          </a:bodyPr>
          <a:lstStyle/>
          <a:p>
            <a:r>
              <a:rPr lang="en-US" sz="1000" dirty="0" smtClean="0"/>
              <a:t>Mount Sinai Emergency Medical Residency, 2013</a:t>
            </a:r>
            <a:endParaRPr lang="en-US" sz="1000" dirty="0"/>
          </a:p>
        </p:txBody>
      </p:sp>
    </p:spTree>
    <p:extLst>
      <p:ext uri="{BB962C8B-B14F-4D97-AF65-F5344CB8AC3E}">
        <p14:creationId xmlns:p14="http://schemas.microsoft.com/office/powerpoint/2010/main" val="45586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sinaiem.org/pearls/files/2013/04/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16" y="1219201"/>
            <a:ext cx="8075259" cy="441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800" y="6211669"/>
            <a:ext cx="6454775" cy="246221"/>
          </a:xfrm>
          <a:prstGeom prst="rect">
            <a:avLst/>
          </a:prstGeom>
        </p:spPr>
        <p:txBody>
          <a:bodyPr wrap="square">
            <a:spAutoFit/>
          </a:bodyPr>
          <a:lstStyle/>
          <a:p>
            <a:r>
              <a:rPr lang="en-US" sz="1000" dirty="0"/>
              <a:t>http://www.sinaiem.org/pearls/files/2013/04/Picture2.png</a:t>
            </a:r>
          </a:p>
        </p:txBody>
      </p:sp>
    </p:spTree>
    <p:extLst>
      <p:ext uri="{BB962C8B-B14F-4D97-AF65-F5344CB8AC3E}">
        <p14:creationId xmlns:p14="http://schemas.microsoft.com/office/powerpoint/2010/main" val="324056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6000" dirty="0" smtClean="0">
                <a:solidFill>
                  <a:srgbClr val="FF0000"/>
                </a:solidFill>
              </a:rPr>
              <a:t>Types of Shock</a:t>
            </a:r>
            <a:endParaRPr lang="en-US" sz="6000" dirty="0">
              <a:solidFill>
                <a:srgbClr val="FF0000"/>
              </a:solidFill>
            </a:endParaRPr>
          </a:p>
        </p:txBody>
      </p:sp>
      <p:pic>
        <p:nvPicPr>
          <p:cNvPr id="1026" name="Picture 2" descr="https://encrypted-tbn3.gstatic.com/images?q=tbn:ANd9GcQtxYRUOaxayrJxtjRGTqQ76Qt7LZxs6BgH4MjMdUAMUWst4nrE8vh-H2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4007">
            <a:off x="631882" y="1800244"/>
            <a:ext cx="1960186" cy="1462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85799"/>
            <a:ext cx="2381251"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ncrypted-tbn1.gstatic.com/images?q=tbn:ANd9GcRjgD2yMQlnIlg-cq1tcZGzWpVQT3b9rkBiO_F0o2aH_8ve_oB_7gL8URY">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833417"/>
            <a:ext cx="1933575" cy="251950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unny Baby Electric Shock Pictu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462598">
            <a:off x="6477000" y="3200400"/>
            <a:ext cx="2095746" cy="186690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encrypted-tbn2.gstatic.com/images?q=tbn:ANd9GcT9t7x0e90YypQHTyQOMMJs6uk6h52VTBvYi8hNCZYbYANy2QAndwuFKw">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612859">
            <a:off x="914400" y="3733800"/>
            <a:ext cx="990600" cy="99060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s://encrypted-tbn1.gstatic.com/images?q=tbn:ANd9GcSg2GmHLxiyAwEdbDF5ApkLrva75ptHxtf6eWlLhurMy65HpE6gnDR7SL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694850"/>
            <a:ext cx="1222983" cy="158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478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FF0000"/>
                </a:solidFill>
              </a:rPr>
              <a:t>Hypovolemic</a:t>
            </a:r>
            <a:endParaRPr lang="en-US" sz="7200" dirty="0">
              <a:solidFill>
                <a:srgbClr val="FF0000"/>
              </a:solidFill>
            </a:endParaRPr>
          </a:p>
        </p:txBody>
      </p:sp>
      <p:sp>
        <p:nvSpPr>
          <p:cNvPr id="3" name="TextBox 2"/>
          <p:cNvSpPr txBox="1"/>
          <p:nvPr/>
        </p:nvSpPr>
        <p:spPr>
          <a:xfrm>
            <a:off x="395654" y="1143000"/>
            <a:ext cx="7648248" cy="2308324"/>
          </a:xfrm>
          <a:prstGeom prst="rect">
            <a:avLst/>
          </a:prstGeom>
          <a:noFill/>
        </p:spPr>
        <p:txBody>
          <a:bodyPr wrap="none" rtlCol="0">
            <a:spAutoFit/>
          </a:bodyPr>
          <a:lstStyle/>
          <a:p>
            <a:r>
              <a:rPr lang="en-US" sz="3600" dirty="0" smtClean="0"/>
              <a:t>“results from loss or redistribution of </a:t>
            </a:r>
          </a:p>
          <a:p>
            <a:r>
              <a:rPr lang="en-US" sz="3600" dirty="0" smtClean="0"/>
              <a:t>blood, plasma, or other body fluids, </a:t>
            </a:r>
          </a:p>
          <a:p>
            <a:r>
              <a:rPr lang="en-US" sz="3600" dirty="0" smtClean="0"/>
              <a:t>which ultimately leads to overall </a:t>
            </a:r>
          </a:p>
          <a:p>
            <a:r>
              <a:rPr lang="en-US" sz="3600" dirty="0" smtClean="0"/>
              <a:t>reduction in intravascular volume.”</a:t>
            </a:r>
            <a:endParaRPr lang="en-US" sz="3600" dirty="0"/>
          </a:p>
        </p:txBody>
      </p:sp>
      <p:sp>
        <p:nvSpPr>
          <p:cNvPr id="4" name="TextBox 3"/>
          <p:cNvSpPr txBox="1"/>
          <p:nvPr/>
        </p:nvSpPr>
        <p:spPr>
          <a:xfrm>
            <a:off x="6934200" y="6277689"/>
            <a:ext cx="1436612" cy="246221"/>
          </a:xfrm>
          <a:prstGeom prst="rect">
            <a:avLst/>
          </a:prstGeom>
          <a:noFill/>
        </p:spPr>
        <p:txBody>
          <a:bodyPr wrap="none" rtlCol="0">
            <a:spAutoFit/>
          </a:bodyPr>
          <a:lstStyle/>
          <a:p>
            <a:r>
              <a:rPr lang="en-US" sz="1000" dirty="0" err="1" smtClean="0"/>
              <a:t>Holleran</a:t>
            </a:r>
            <a:r>
              <a:rPr lang="en-US" sz="1000" dirty="0" smtClean="0"/>
              <a:t>, 2010, p. 448</a:t>
            </a:r>
            <a:endParaRPr lang="en-US" sz="1000" dirty="0"/>
          </a:p>
        </p:txBody>
      </p:sp>
    </p:spTree>
    <p:extLst>
      <p:ext uri="{BB962C8B-B14F-4D97-AF65-F5344CB8AC3E}">
        <p14:creationId xmlns:p14="http://schemas.microsoft.com/office/powerpoint/2010/main" val="2116072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Causes</a:t>
            </a:r>
            <a:endParaRPr lang="en-US" dirty="0">
              <a:solidFill>
                <a:srgbClr val="FF0000"/>
              </a:solidFill>
            </a:endParaRPr>
          </a:p>
        </p:txBody>
      </p:sp>
      <p:sp>
        <p:nvSpPr>
          <p:cNvPr id="3" name="TextBox 2"/>
          <p:cNvSpPr txBox="1"/>
          <p:nvPr/>
        </p:nvSpPr>
        <p:spPr>
          <a:xfrm>
            <a:off x="1929" y="1600200"/>
            <a:ext cx="4623573" cy="2862322"/>
          </a:xfrm>
          <a:prstGeom prst="rect">
            <a:avLst/>
          </a:prstGeom>
          <a:noFill/>
        </p:spPr>
        <p:txBody>
          <a:bodyPr wrap="none" rtlCol="0">
            <a:spAutoFit/>
          </a:bodyPr>
          <a:lstStyle/>
          <a:p>
            <a:pPr marL="285750" indent="-285750">
              <a:buFont typeface="Wingdings" pitchFamily="2" charset="2"/>
              <a:buChar char="v"/>
            </a:pPr>
            <a:r>
              <a:rPr lang="en-US" sz="3600" dirty="0" smtClean="0"/>
              <a:t>Hemorrhage</a:t>
            </a:r>
          </a:p>
          <a:p>
            <a:pPr marL="285750" indent="-285750">
              <a:buFont typeface="Wingdings" pitchFamily="2" charset="2"/>
              <a:buChar char="v"/>
            </a:pPr>
            <a:endParaRPr lang="en-US" sz="3600" dirty="0" smtClean="0"/>
          </a:p>
          <a:p>
            <a:pPr marL="285750" indent="-285750">
              <a:buFont typeface="Wingdings" pitchFamily="2" charset="2"/>
              <a:buChar char="v"/>
            </a:pPr>
            <a:r>
              <a:rPr lang="en-US" sz="3600" dirty="0" smtClean="0"/>
              <a:t>Burns</a:t>
            </a:r>
          </a:p>
          <a:p>
            <a:pPr marL="285750" indent="-285750">
              <a:buFont typeface="Wingdings" pitchFamily="2" charset="2"/>
              <a:buChar char="v"/>
            </a:pPr>
            <a:endParaRPr lang="en-US" sz="3600" dirty="0" smtClean="0"/>
          </a:p>
          <a:p>
            <a:pPr marL="285750" indent="-285750">
              <a:buFont typeface="Wingdings" pitchFamily="2" charset="2"/>
              <a:buChar char="v"/>
            </a:pPr>
            <a:r>
              <a:rPr lang="en-US" sz="3600" dirty="0" smtClean="0"/>
              <a:t>Vomiting &amp; diarrhea</a:t>
            </a:r>
            <a:endParaRPr lang="en-US" sz="36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499" t="4388" r="3824" b="7342"/>
          <a:stretch/>
        </p:blipFill>
        <p:spPr>
          <a:xfrm>
            <a:off x="4953000" y="838200"/>
            <a:ext cx="3886200" cy="5170323"/>
          </a:xfrm>
          <a:prstGeom prst="rect">
            <a:avLst/>
          </a:prstGeom>
          <a:ln w="38100">
            <a:solidFill>
              <a:schemeClr val="tx1"/>
            </a:solidFill>
          </a:ln>
        </p:spPr>
      </p:pic>
    </p:spTree>
    <p:extLst>
      <p:ext uri="{BB962C8B-B14F-4D97-AF65-F5344CB8AC3E}">
        <p14:creationId xmlns:p14="http://schemas.microsoft.com/office/powerpoint/2010/main" val="294567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81000"/>
            <a:ext cx="6400800" cy="6400800"/>
          </a:xfrm>
          <a:prstGeom prst="rect">
            <a:avLst/>
          </a:prstGeom>
        </p:spPr>
      </p:pic>
    </p:spTree>
    <p:extLst>
      <p:ext uri="{BB962C8B-B14F-4D97-AF65-F5344CB8AC3E}">
        <p14:creationId xmlns:p14="http://schemas.microsoft.com/office/powerpoint/2010/main" val="21155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600200"/>
            <a:ext cx="8686993" cy="1815882"/>
          </a:xfrm>
          <a:prstGeom prst="rect">
            <a:avLst/>
          </a:prstGeom>
          <a:noFill/>
        </p:spPr>
        <p:txBody>
          <a:bodyPr wrap="none" rtlCol="0">
            <a:spAutoFit/>
          </a:bodyPr>
          <a:lstStyle/>
          <a:p>
            <a:r>
              <a:rPr lang="en-US" sz="2800" dirty="0" smtClean="0"/>
              <a:t>“Vital sign changes do not define shock.”</a:t>
            </a:r>
          </a:p>
          <a:p>
            <a:r>
              <a:rPr lang="en-US" sz="2800" dirty="0" smtClean="0"/>
              <a:t>……”evidence of inadequate tissue perfusion</a:t>
            </a:r>
          </a:p>
          <a:p>
            <a:r>
              <a:rPr lang="en-US" sz="2800" dirty="0"/>
              <a:t>b</a:t>
            </a:r>
            <a:r>
              <a:rPr lang="en-US" sz="2800" dirty="0" smtClean="0"/>
              <a:t>ased on physical examination and suspicion based</a:t>
            </a:r>
          </a:p>
          <a:p>
            <a:r>
              <a:rPr lang="en-US" sz="2800" dirty="0" smtClean="0"/>
              <a:t>on history are the best methods of identifying shock.”</a:t>
            </a:r>
            <a:endParaRPr lang="en-US" sz="2800" dirty="0"/>
          </a:p>
        </p:txBody>
      </p:sp>
      <p:sp>
        <p:nvSpPr>
          <p:cNvPr id="3" name="TextBox 2"/>
          <p:cNvSpPr txBox="1"/>
          <p:nvPr/>
        </p:nvSpPr>
        <p:spPr>
          <a:xfrm>
            <a:off x="7315200" y="5914310"/>
            <a:ext cx="1013419" cy="246221"/>
          </a:xfrm>
          <a:prstGeom prst="rect">
            <a:avLst/>
          </a:prstGeom>
          <a:noFill/>
        </p:spPr>
        <p:txBody>
          <a:bodyPr wrap="none" rtlCol="0">
            <a:spAutoFit/>
          </a:bodyPr>
          <a:lstStyle/>
          <a:p>
            <a:r>
              <a:rPr lang="en-US" sz="1000" dirty="0" err="1" smtClean="0"/>
              <a:t>Holleran</a:t>
            </a:r>
            <a:r>
              <a:rPr lang="en-US" sz="1000" dirty="0" smtClean="0"/>
              <a:t>, 2010</a:t>
            </a:r>
            <a:endParaRPr lang="en-US" sz="1000" dirty="0"/>
          </a:p>
        </p:txBody>
      </p:sp>
      <p:pic>
        <p:nvPicPr>
          <p:cNvPr id="1028" name="Picture 4" descr="A Colorful Cartoon of a Male Worker Whose Passed Out - Royalty Free Clipar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701" y="4495800"/>
            <a:ext cx="3986389"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343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3902" y="684702"/>
            <a:ext cx="2243948" cy="523220"/>
          </a:xfrm>
          <a:prstGeom prst="rect">
            <a:avLst/>
          </a:prstGeom>
          <a:noFill/>
        </p:spPr>
        <p:txBody>
          <a:bodyPr wrap="none" rtlCol="0">
            <a:spAutoFit/>
          </a:bodyPr>
          <a:lstStyle/>
          <a:p>
            <a:r>
              <a:rPr lang="en-US" sz="2800" dirty="0" smtClean="0"/>
              <a:t>Volume Loss</a:t>
            </a:r>
            <a:endParaRPr lang="en-US" sz="2800" dirty="0"/>
          </a:p>
        </p:txBody>
      </p:sp>
      <p:cxnSp>
        <p:nvCxnSpPr>
          <p:cNvPr id="4" name="Straight Arrow Connector 3"/>
          <p:cNvCxnSpPr/>
          <p:nvPr/>
        </p:nvCxnSpPr>
        <p:spPr>
          <a:xfrm>
            <a:off x="4275877" y="1207922"/>
            <a:ext cx="0" cy="46847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62200" y="1695628"/>
            <a:ext cx="4495800" cy="523220"/>
          </a:xfrm>
          <a:prstGeom prst="rect">
            <a:avLst/>
          </a:prstGeom>
          <a:noFill/>
        </p:spPr>
        <p:txBody>
          <a:bodyPr wrap="square" rtlCol="0">
            <a:spAutoFit/>
          </a:bodyPr>
          <a:lstStyle/>
          <a:p>
            <a:r>
              <a:rPr lang="en-US" sz="2800" dirty="0" smtClean="0"/>
              <a:t>Decreased venous return</a:t>
            </a:r>
            <a:endParaRPr lang="en-US" sz="2800" dirty="0"/>
          </a:p>
        </p:txBody>
      </p:sp>
      <p:cxnSp>
        <p:nvCxnSpPr>
          <p:cNvPr id="8" name="Straight Arrow Connector 7"/>
          <p:cNvCxnSpPr/>
          <p:nvPr/>
        </p:nvCxnSpPr>
        <p:spPr>
          <a:xfrm>
            <a:off x="4282286" y="2330770"/>
            <a:ext cx="0" cy="41243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801034"/>
            <a:ext cx="5029200" cy="523220"/>
          </a:xfrm>
          <a:prstGeom prst="rect">
            <a:avLst/>
          </a:prstGeom>
          <a:noFill/>
        </p:spPr>
        <p:txBody>
          <a:bodyPr wrap="square" rtlCol="0">
            <a:spAutoFit/>
          </a:bodyPr>
          <a:lstStyle/>
          <a:p>
            <a:r>
              <a:rPr lang="en-US" sz="2800" dirty="0" smtClean="0"/>
              <a:t>Decreased stroke volume</a:t>
            </a:r>
            <a:endParaRPr lang="en-US" sz="2800" dirty="0"/>
          </a:p>
        </p:txBody>
      </p:sp>
      <p:cxnSp>
        <p:nvCxnSpPr>
          <p:cNvPr id="11" name="Straight Arrow Connector 10"/>
          <p:cNvCxnSpPr/>
          <p:nvPr/>
        </p:nvCxnSpPr>
        <p:spPr>
          <a:xfrm>
            <a:off x="4282286" y="3428999"/>
            <a:ext cx="20630" cy="4007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0" y="3856181"/>
            <a:ext cx="4572000" cy="523220"/>
          </a:xfrm>
          <a:prstGeom prst="rect">
            <a:avLst/>
          </a:prstGeom>
          <a:noFill/>
        </p:spPr>
        <p:txBody>
          <a:bodyPr wrap="square" rtlCol="0">
            <a:spAutoFit/>
          </a:bodyPr>
          <a:lstStyle/>
          <a:p>
            <a:r>
              <a:rPr lang="en-US" sz="2800" dirty="0" smtClean="0"/>
              <a:t>Decreased cardiac output</a:t>
            </a:r>
          </a:p>
        </p:txBody>
      </p:sp>
      <p:cxnSp>
        <p:nvCxnSpPr>
          <p:cNvPr id="14" name="Straight Arrow Connector 13"/>
          <p:cNvCxnSpPr/>
          <p:nvPr/>
        </p:nvCxnSpPr>
        <p:spPr>
          <a:xfrm>
            <a:off x="4322146" y="4497225"/>
            <a:ext cx="0" cy="4557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5257800"/>
            <a:ext cx="9144000" cy="523220"/>
          </a:xfrm>
          <a:prstGeom prst="rect">
            <a:avLst/>
          </a:prstGeom>
          <a:noFill/>
        </p:spPr>
        <p:txBody>
          <a:bodyPr wrap="square" rtlCol="0">
            <a:spAutoFit/>
          </a:bodyPr>
          <a:lstStyle/>
          <a:p>
            <a:pPr algn="ctr"/>
            <a:r>
              <a:rPr lang="en-US" sz="2800" dirty="0" smtClean="0"/>
              <a:t>Inadequate tissue perfusion &amp; cellular oxygenation</a:t>
            </a:r>
            <a:endParaRPr lang="en-US" sz="2800" dirty="0"/>
          </a:p>
        </p:txBody>
      </p:sp>
    </p:spTree>
    <p:extLst>
      <p:ext uri="{BB962C8B-B14F-4D97-AF65-F5344CB8AC3E}">
        <p14:creationId xmlns:p14="http://schemas.microsoft.com/office/powerpoint/2010/main" val="2402578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lifeinthefastlane.com/wp-content/uploads/2011/06/Class-of-haemorrhagic-shock-JPEG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80613" y="-1371600"/>
            <a:ext cx="546735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5463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80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Treatment for Hypovolemic Shock</a:t>
            </a:r>
            <a:endParaRPr lang="en-US" sz="4400" dirty="0">
              <a:solidFill>
                <a:srgbClr val="FF0000"/>
              </a:solidFill>
            </a:endParaRPr>
          </a:p>
        </p:txBody>
      </p:sp>
      <p:sp>
        <p:nvSpPr>
          <p:cNvPr id="3" name="TextBox 2"/>
          <p:cNvSpPr txBox="1"/>
          <p:nvPr/>
        </p:nvSpPr>
        <p:spPr>
          <a:xfrm>
            <a:off x="685800" y="762000"/>
            <a:ext cx="8164415" cy="4401205"/>
          </a:xfrm>
          <a:prstGeom prst="rect">
            <a:avLst/>
          </a:prstGeom>
          <a:noFill/>
        </p:spPr>
        <p:txBody>
          <a:bodyPr wrap="none" rtlCol="0">
            <a:spAutoFit/>
          </a:bodyPr>
          <a:lstStyle/>
          <a:p>
            <a:pPr marL="285750" indent="-285750">
              <a:buFont typeface="Wingdings" pitchFamily="2" charset="2"/>
              <a:buChar char="v"/>
            </a:pPr>
            <a:r>
              <a:rPr lang="en-US" sz="2800" dirty="0" smtClean="0"/>
              <a:t>Maintain airway &amp; breathing</a:t>
            </a:r>
          </a:p>
          <a:p>
            <a:pPr marL="285750" indent="-285750">
              <a:buFont typeface="Wingdings" pitchFamily="2" charset="2"/>
              <a:buChar char="v"/>
            </a:pPr>
            <a:r>
              <a:rPr lang="en-US" sz="2800" dirty="0" smtClean="0"/>
              <a:t>Oxygen</a:t>
            </a:r>
          </a:p>
          <a:p>
            <a:pPr marL="285750" indent="-285750">
              <a:buFont typeface="Wingdings" pitchFamily="2" charset="2"/>
              <a:buChar char="v"/>
            </a:pPr>
            <a:r>
              <a:rPr lang="en-US" sz="2800" dirty="0" smtClean="0"/>
              <a:t>Control any external bleeding</a:t>
            </a:r>
          </a:p>
          <a:p>
            <a:pPr marL="285750" indent="-285750">
              <a:buFont typeface="Wingdings" pitchFamily="2" charset="2"/>
              <a:buChar char="v"/>
            </a:pPr>
            <a:r>
              <a:rPr lang="en-US" sz="2800" dirty="0" smtClean="0"/>
              <a:t>2 large bore IVs (minimum 18 g) into large veins</a:t>
            </a:r>
          </a:p>
          <a:p>
            <a:r>
              <a:rPr lang="en-US" sz="2800" dirty="0"/>
              <a:t> </a:t>
            </a:r>
            <a:r>
              <a:rPr lang="en-US" sz="2800" dirty="0" smtClean="0"/>
              <a:t>  (antecubital fossa)</a:t>
            </a:r>
          </a:p>
          <a:p>
            <a:pPr marL="457200" indent="-457200">
              <a:buFont typeface="Wingdings" pitchFamily="2" charset="2"/>
              <a:buChar char="v"/>
            </a:pPr>
            <a:r>
              <a:rPr lang="en-US" sz="2800" dirty="0" smtClean="0"/>
              <a:t>Normal saline, LR, blood products</a:t>
            </a:r>
          </a:p>
          <a:p>
            <a:pPr marL="457200" indent="-457200">
              <a:buFont typeface="Wingdings" pitchFamily="2" charset="2"/>
              <a:buChar char="v"/>
            </a:pPr>
            <a:r>
              <a:rPr lang="en-US" sz="2800" dirty="0" smtClean="0"/>
              <a:t>Close monitoring of output (minimum q1h)</a:t>
            </a:r>
          </a:p>
          <a:p>
            <a:pPr marL="457200" indent="-457200">
              <a:buFont typeface="Wingdings" pitchFamily="2" charset="2"/>
              <a:buChar char="v"/>
            </a:pPr>
            <a:r>
              <a:rPr lang="en-US" sz="2800" dirty="0" smtClean="0"/>
              <a:t>ECG/BP/SpO2 monitoring</a:t>
            </a:r>
          </a:p>
          <a:p>
            <a:pPr marL="457200" indent="-457200">
              <a:buFont typeface="Wingdings" pitchFamily="2" charset="2"/>
              <a:buChar char="v"/>
            </a:pPr>
            <a:r>
              <a:rPr lang="en-US" sz="2800" dirty="0" smtClean="0"/>
              <a:t>Vasopressors only after fluid resuscitation</a:t>
            </a:r>
          </a:p>
          <a:p>
            <a:pPr marL="285750" indent="-285750">
              <a:buFont typeface="Wingdings" pitchFamily="2" charset="2"/>
              <a:buChar char="v"/>
            </a:pPr>
            <a:endParaRPr lang="en-US" sz="2800" dirty="0"/>
          </a:p>
        </p:txBody>
      </p:sp>
    </p:spTree>
    <p:extLst>
      <p:ext uri="{BB962C8B-B14F-4D97-AF65-F5344CB8AC3E}">
        <p14:creationId xmlns:p14="http://schemas.microsoft.com/office/powerpoint/2010/main" val="1850303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Treatment</a:t>
            </a:r>
            <a:endParaRPr lang="en-US" dirty="0">
              <a:solidFill>
                <a:srgbClr val="FF0000"/>
              </a:solidFill>
            </a:endParaRPr>
          </a:p>
        </p:txBody>
      </p:sp>
      <p:sp>
        <p:nvSpPr>
          <p:cNvPr id="3" name="TextBox 2"/>
          <p:cNvSpPr txBox="1"/>
          <p:nvPr/>
        </p:nvSpPr>
        <p:spPr>
          <a:xfrm>
            <a:off x="685800" y="609600"/>
            <a:ext cx="6309741" cy="4832092"/>
          </a:xfrm>
          <a:prstGeom prst="rect">
            <a:avLst/>
          </a:prstGeom>
          <a:noFill/>
        </p:spPr>
        <p:txBody>
          <a:bodyPr wrap="none" rtlCol="0">
            <a:spAutoFit/>
          </a:bodyPr>
          <a:lstStyle/>
          <a:p>
            <a:pPr marL="285750" indent="-285750">
              <a:buFont typeface="Wingdings" pitchFamily="2" charset="2"/>
              <a:buChar char="v"/>
            </a:pPr>
            <a:r>
              <a:rPr lang="en-US" sz="2800" dirty="0" smtClean="0"/>
              <a:t>LR is globally accepted as 1</a:t>
            </a:r>
            <a:r>
              <a:rPr lang="en-US" sz="2800" baseline="30000" dirty="0" smtClean="0"/>
              <a:t>st</a:t>
            </a:r>
            <a:r>
              <a:rPr lang="en-US" sz="2800" dirty="0" smtClean="0"/>
              <a:t> choice</a:t>
            </a:r>
          </a:p>
          <a:p>
            <a:r>
              <a:rPr lang="en-US" sz="2800" dirty="0"/>
              <a:t> </a:t>
            </a:r>
            <a:r>
              <a:rPr lang="en-US" sz="2800" dirty="0" smtClean="0"/>
              <a:t>   (warmed, 1-2L)</a:t>
            </a:r>
          </a:p>
          <a:p>
            <a:pPr marL="457200" indent="-457200">
              <a:buFont typeface="Wingdings" pitchFamily="2" charset="2"/>
              <a:buChar char="v"/>
            </a:pPr>
            <a:r>
              <a:rPr lang="en-US" sz="2800" dirty="0" smtClean="0"/>
              <a:t>Blood volume replacement</a:t>
            </a:r>
          </a:p>
          <a:p>
            <a:r>
              <a:rPr lang="en-US" sz="2800" dirty="0"/>
              <a:t> </a:t>
            </a:r>
            <a:r>
              <a:rPr lang="en-US" sz="2800" dirty="0" smtClean="0"/>
              <a:t>      Type specific &amp; cross-matched</a:t>
            </a:r>
          </a:p>
          <a:p>
            <a:r>
              <a:rPr lang="en-US" sz="2800" dirty="0"/>
              <a:t> </a:t>
            </a:r>
            <a:r>
              <a:rPr lang="en-US" sz="2800" dirty="0" smtClean="0"/>
              <a:t>       Type-specific</a:t>
            </a:r>
          </a:p>
          <a:p>
            <a:r>
              <a:rPr lang="en-US" sz="2800" dirty="0"/>
              <a:t> </a:t>
            </a:r>
            <a:r>
              <a:rPr lang="en-US" sz="2800" dirty="0" smtClean="0"/>
              <a:t>       Type O-negative </a:t>
            </a:r>
          </a:p>
          <a:p>
            <a:r>
              <a:rPr lang="en-US" sz="2800" dirty="0"/>
              <a:t> </a:t>
            </a:r>
            <a:r>
              <a:rPr lang="en-US" sz="2800" dirty="0" smtClean="0"/>
              <a:t>       Type O-positive</a:t>
            </a:r>
          </a:p>
          <a:p>
            <a:pPr marL="457200" indent="-457200">
              <a:buFont typeface="Wingdings" pitchFamily="2" charset="2"/>
              <a:buChar char="v"/>
            </a:pPr>
            <a:r>
              <a:rPr lang="en-US" sz="2800" dirty="0" smtClean="0"/>
              <a:t>FFP, cryoprecipitate, PLTs, TXA</a:t>
            </a:r>
          </a:p>
          <a:p>
            <a:pPr marL="457200" indent="-457200">
              <a:buFont typeface="Wingdings" pitchFamily="2" charset="2"/>
              <a:buChar char="v"/>
            </a:pPr>
            <a:r>
              <a:rPr lang="en-US" sz="2800" dirty="0" smtClean="0"/>
              <a:t>Warmed fluids</a:t>
            </a:r>
          </a:p>
          <a:p>
            <a:pPr marL="457200" indent="-457200">
              <a:buFont typeface="Wingdings" pitchFamily="2" charset="2"/>
              <a:buChar char="v"/>
            </a:pPr>
            <a:r>
              <a:rPr lang="en-US" sz="2800" dirty="0" smtClean="0"/>
              <a:t>Monitor output****</a:t>
            </a:r>
          </a:p>
          <a:p>
            <a:pPr marL="457200" indent="-457200">
              <a:buFont typeface="Wingdings" pitchFamily="2" charset="2"/>
              <a:buChar char="v"/>
            </a:pPr>
            <a:r>
              <a:rPr lang="en-US" sz="2800" dirty="0" smtClean="0"/>
              <a:t>Monitor vitals, LOC</a:t>
            </a:r>
            <a:endParaRPr lang="en-US" sz="2800" dirty="0"/>
          </a:p>
        </p:txBody>
      </p:sp>
      <p:sp>
        <p:nvSpPr>
          <p:cNvPr id="4" name="TextBox 3"/>
          <p:cNvSpPr txBox="1"/>
          <p:nvPr/>
        </p:nvSpPr>
        <p:spPr>
          <a:xfrm flipH="1">
            <a:off x="6400800" y="6433771"/>
            <a:ext cx="2590800" cy="246221"/>
          </a:xfrm>
          <a:prstGeom prst="rect">
            <a:avLst/>
          </a:prstGeom>
          <a:noFill/>
        </p:spPr>
        <p:txBody>
          <a:bodyPr wrap="square" rtlCol="0">
            <a:spAutoFit/>
          </a:bodyPr>
          <a:lstStyle/>
          <a:p>
            <a:r>
              <a:rPr lang="en-US" sz="1000" dirty="0" smtClean="0"/>
              <a:t>Emergency Nurses Association, 2007</a:t>
            </a:r>
            <a:endParaRPr lang="en-US" sz="1000" dirty="0"/>
          </a:p>
        </p:txBody>
      </p:sp>
    </p:spTree>
    <p:extLst>
      <p:ext uri="{BB962C8B-B14F-4D97-AF65-F5344CB8AC3E}">
        <p14:creationId xmlns:p14="http://schemas.microsoft.com/office/powerpoint/2010/main" val="1673336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90600"/>
            <a:ext cx="6147837" cy="3416320"/>
          </a:xfrm>
          <a:prstGeom prst="rect">
            <a:avLst/>
          </a:prstGeom>
          <a:noFill/>
        </p:spPr>
        <p:txBody>
          <a:bodyPr wrap="none" rtlCol="0">
            <a:spAutoFit/>
          </a:bodyPr>
          <a:lstStyle/>
          <a:p>
            <a:r>
              <a:rPr lang="en-US" sz="5400" dirty="0" smtClean="0"/>
              <a:t>Hypovolemic shock</a:t>
            </a:r>
          </a:p>
          <a:p>
            <a:r>
              <a:rPr lang="en-US" sz="5400" dirty="0" smtClean="0"/>
              <a:t>is one of the most</a:t>
            </a:r>
          </a:p>
          <a:p>
            <a:r>
              <a:rPr lang="en-US" sz="5400" dirty="0" smtClean="0"/>
              <a:t>common causes of</a:t>
            </a:r>
          </a:p>
          <a:p>
            <a:r>
              <a:rPr lang="en-US" sz="5400" dirty="0" smtClean="0"/>
              <a:t>PEA arrest</a:t>
            </a:r>
            <a:endParaRPr lang="en-US" sz="5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414004"/>
            <a:ext cx="2476500" cy="2805822"/>
          </a:xfrm>
          <a:prstGeom prst="rect">
            <a:avLst/>
          </a:prstGeom>
        </p:spPr>
      </p:pic>
    </p:spTree>
    <p:extLst>
      <p:ext uri="{BB962C8B-B14F-4D97-AF65-F5344CB8AC3E}">
        <p14:creationId xmlns:p14="http://schemas.microsoft.com/office/powerpoint/2010/main" val="2423133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FF0000"/>
                </a:solidFill>
              </a:rPr>
              <a:t>Cardiogenic</a:t>
            </a:r>
            <a:endParaRPr lang="en-US" sz="7200" dirty="0">
              <a:solidFill>
                <a:srgbClr val="FF0000"/>
              </a:solidFill>
            </a:endParaRPr>
          </a:p>
        </p:txBody>
      </p:sp>
      <p:sp>
        <p:nvSpPr>
          <p:cNvPr id="3" name="TextBox 2"/>
          <p:cNvSpPr txBox="1"/>
          <p:nvPr/>
        </p:nvSpPr>
        <p:spPr>
          <a:xfrm>
            <a:off x="304800" y="1219200"/>
            <a:ext cx="7313220" cy="2308324"/>
          </a:xfrm>
          <a:prstGeom prst="rect">
            <a:avLst/>
          </a:prstGeom>
          <a:noFill/>
        </p:spPr>
        <p:txBody>
          <a:bodyPr wrap="none" rtlCol="0">
            <a:spAutoFit/>
          </a:bodyPr>
          <a:lstStyle/>
          <a:p>
            <a:r>
              <a:rPr lang="en-US" sz="4800" dirty="0" smtClean="0"/>
              <a:t>The heart fails as a pump </a:t>
            </a:r>
          </a:p>
          <a:p>
            <a:r>
              <a:rPr lang="en-US" sz="4800" dirty="0" smtClean="0"/>
              <a:t>causing “end-organ </a:t>
            </a:r>
          </a:p>
          <a:p>
            <a:r>
              <a:rPr lang="en-US" sz="4800" dirty="0" smtClean="0"/>
              <a:t>hypo-perfusion”</a:t>
            </a:r>
            <a:endParaRPr lang="en-US" sz="4800" dirty="0"/>
          </a:p>
        </p:txBody>
      </p:sp>
      <p:sp>
        <p:nvSpPr>
          <p:cNvPr id="4" name="TextBox 3"/>
          <p:cNvSpPr txBox="1"/>
          <p:nvPr/>
        </p:nvSpPr>
        <p:spPr>
          <a:xfrm>
            <a:off x="6553200" y="6202993"/>
            <a:ext cx="1765227" cy="246221"/>
          </a:xfrm>
          <a:prstGeom prst="rect">
            <a:avLst/>
          </a:prstGeom>
          <a:noFill/>
        </p:spPr>
        <p:txBody>
          <a:bodyPr wrap="none" rtlCol="0">
            <a:spAutoFit/>
          </a:bodyPr>
          <a:lstStyle/>
          <a:p>
            <a:r>
              <a:rPr lang="en-US" sz="1000" dirty="0" smtClean="0"/>
              <a:t>Reynolds &amp; </a:t>
            </a:r>
            <a:r>
              <a:rPr lang="en-US" sz="1000" dirty="0" err="1" smtClean="0"/>
              <a:t>Hochman</a:t>
            </a:r>
            <a:r>
              <a:rPr lang="en-US" sz="1000" dirty="0" smtClean="0"/>
              <a:t>, 2008</a:t>
            </a:r>
            <a:endParaRPr lang="en-US" sz="1000" dirty="0"/>
          </a:p>
        </p:txBody>
      </p:sp>
      <p:pic>
        <p:nvPicPr>
          <p:cNvPr id="2050" name="Picture 2" descr="https://encrypted-tbn1.gstatic.com/images?q=tbn:ANd9GcSzKSzNYseyG7gXvmBKwYo955nD1jI8Bhh8bzSgylA21IiH_YGsA3GwDCZ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75560"/>
            <a:ext cx="1971675" cy="201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21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66952"/>
            <a:ext cx="6019800" cy="4494784"/>
          </a:xfrm>
          <a:prstGeom prst="rect">
            <a:avLst/>
          </a:prstGeom>
        </p:spPr>
      </p:pic>
    </p:spTree>
    <p:extLst>
      <p:ext uri="{BB962C8B-B14F-4D97-AF65-F5344CB8AC3E}">
        <p14:creationId xmlns:p14="http://schemas.microsoft.com/office/powerpoint/2010/main" val="3108131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FF0000"/>
                </a:solidFill>
              </a:rPr>
              <a:t>Causes</a:t>
            </a:r>
            <a:endParaRPr lang="en-US" sz="7200" dirty="0">
              <a:solidFill>
                <a:srgbClr val="FF0000"/>
              </a:solidFill>
            </a:endParaRPr>
          </a:p>
        </p:txBody>
      </p:sp>
      <p:sp>
        <p:nvSpPr>
          <p:cNvPr id="3" name="TextBox 2"/>
          <p:cNvSpPr txBox="1"/>
          <p:nvPr/>
        </p:nvSpPr>
        <p:spPr>
          <a:xfrm>
            <a:off x="0" y="960699"/>
            <a:ext cx="7481920" cy="3785652"/>
          </a:xfrm>
          <a:prstGeom prst="rect">
            <a:avLst/>
          </a:prstGeom>
          <a:noFill/>
        </p:spPr>
        <p:txBody>
          <a:bodyPr wrap="none" rtlCol="0">
            <a:spAutoFit/>
          </a:bodyPr>
          <a:lstStyle/>
          <a:p>
            <a:pPr marL="514350" indent="-514350">
              <a:buFont typeface="Wingdings" pitchFamily="2" charset="2"/>
              <a:buChar char="v"/>
            </a:pPr>
            <a:r>
              <a:rPr lang="en-US" sz="4000" dirty="0" smtClean="0"/>
              <a:t>MI</a:t>
            </a:r>
          </a:p>
          <a:p>
            <a:pPr marL="514350" indent="-514350">
              <a:buFont typeface="Wingdings" pitchFamily="2" charset="2"/>
              <a:buChar char="v"/>
            </a:pPr>
            <a:endParaRPr lang="en-US" sz="4000" dirty="0" smtClean="0"/>
          </a:p>
          <a:p>
            <a:pPr marL="514350" indent="-514350">
              <a:buFont typeface="Wingdings" pitchFamily="2" charset="2"/>
              <a:buChar char="v"/>
            </a:pPr>
            <a:r>
              <a:rPr lang="en-US" sz="4000" dirty="0" err="1" smtClean="0"/>
              <a:t>Valvular</a:t>
            </a:r>
            <a:r>
              <a:rPr lang="en-US" sz="4000" dirty="0" smtClean="0"/>
              <a:t> disease</a:t>
            </a:r>
          </a:p>
          <a:p>
            <a:pPr marL="514350" indent="-514350">
              <a:buFont typeface="Wingdings" pitchFamily="2" charset="2"/>
              <a:buChar char="v"/>
            </a:pPr>
            <a:endParaRPr lang="en-US" sz="4000" dirty="0" smtClean="0"/>
          </a:p>
          <a:p>
            <a:pPr marL="514350" indent="-514350">
              <a:buFont typeface="Wingdings" pitchFamily="2" charset="2"/>
              <a:buChar char="v"/>
            </a:pPr>
            <a:r>
              <a:rPr lang="en-US" sz="4000" dirty="0" smtClean="0"/>
              <a:t>Any cause of acute severe LV</a:t>
            </a:r>
          </a:p>
          <a:p>
            <a:r>
              <a:rPr lang="en-US" sz="4000" dirty="0"/>
              <a:t> </a:t>
            </a:r>
            <a:r>
              <a:rPr lang="en-US" sz="4000" dirty="0" smtClean="0"/>
              <a:t>   or RV dysfunction</a:t>
            </a:r>
          </a:p>
        </p:txBody>
      </p:sp>
    </p:spTree>
    <p:extLst>
      <p:ext uri="{BB962C8B-B14F-4D97-AF65-F5344CB8AC3E}">
        <p14:creationId xmlns:p14="http://schemas.microsoft.com/office/powerpoint/2010/main" val="489398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diogenic shockNursing Shock, Nurs Schools, Medical Note, Ems Study, Nursing Schools, Cardiogenic Shock, Param Study, Nurs Stuff, Shock Nur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0"/>
            <a:ext cx="7543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02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77334"/>
            <a:ext cx="2204450" cy="523220"/>
          </a:xfrm>
          <a:prstGeom prst="rect">
            <a:avLst/>
          </a:prstGeom>
          <a:noFill/>
        </p:spPr>
        <p:txBody>
          <a:bodyPr wrap="none" rtlCol="0">
            <a:spAutoFit/>
          </a:bodyPr>
          <a:lstStyle/>
          <a:p>
            <a:r>
              <a:rPr lang="en-US" sz="2800" dirty="0" smtClean="0"/>
              <a:t>Pump failure</a:t>
            </a:r>
            <a:endParaRPr lang="en-US" sz="2800" dirty="0"/>
          </a:p>
        </p:txBody>
      </p:sp>
      <p:cxnSp>
        <p:nvCxnSpPr>
          <p:cNvPr id="4" name="Straight Arrow Connector 3"/>
          <p:cNvCxnSpPr/>
          <p:nvPr/>
        </p:nvCxnSpPr>
        <p:spPr>
          <a:xfrm>
            <a:off x="4267200" y="1219200"/>
            <a:ext cx="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71800" y="1676400"/>
            <a:ext cx="3643946" cy="523220"/>
          </a:xfrm>
          <a:prstGeom prst="rect">
            <a:avLst/>
          </a:prstGeom>
          <a:noFill/>
        </p:spPr>
        <p:txBody>
          <a:bodyPr wrap="none" rtlCol="0">
            <a:spAutoFit/>
          </a:bodyPr>
          <a:lstStyle/>
          <a:p>
            <a:r>
              <a:rPr lang="en-US" sz="2800" dirty="0" smtClean="0"/>
              <a:t>Inability to eject blood</a:t>
            </a:r>
            <a:endParaRPr lang="en-US" sz="2800" dirty="0"/>
          </a:p>
        </p:txBody>
      </p:sp>
      <p:cxnSp>
        <p:nvCxnSpPr>
          <p:cNvPr id="12" name="Straight Arrow Connector 11"/>
          <p:cNvCxnSpPr/>
          <p:nvPr/>
        </p:nvCxnSpPr>
        <p:spPr>
          <a:xfrm>
            <a:off x="4267200" y="2199620"/>
            <a:ext cx="0" cy="3911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743200"/>
            <a:ext cx="4264309" cy="523220"/>
          </a:xfrm>
          <a:prstGeom prst="rect">
            <a:avLst/>
          </a:prstGeom>
          <a:noFill/>
        </p:spPr>
        <p:txBody>
          <a:bodyPr wrap="none" rtlCol="0">
            <a:spAutoFit/>
          </a:bodyPr>
          <a:lstStyle/>
          <a:p>
            <a:r>
              <a:rPr lang="en-US" sz="2800" dirty="0" smtClean="0"/>
              <a:t>Decreased stroke volume</a:t>
            </a:r>
            <a:endParaRPr lang="en-US" sz="2800" dirty="0"/>
          </a:p>
        </p:txBody>
      </p:sp>
      <p:cxnSp>
        <p:nvCxnSpPr>
          <p:cNvPr id="16" name="Straight Arrow Connector 15"/>
          <p:cNvCxnSpPr/>
          <p:nvPr/>
        </p:nvCxnSpPr>
        <p:spPr>
          <a:xfrm>
            <a:off x="4267200" y="3266420"/>
            <a:ext cx="0" cy="3911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43200" y="3962400"/>
            <a:ext cx="3841116" cy="523220"/>
          </a:xfrm>
          <a:prstGeom prst="rect">
            <a:avLst/>
          </a:prstGeom>
          <a:noFill/>
        </p:spPr>
        <p:txBody>
          <a:bodyPr wrap="none" rtlCol="0">
            <a:spAutoFit/>
          </a:bodyPr>
          <a:lstStyle/>
          <a:p>
            <a:r>
              <a:rPr lang="en-US" sz="2800" dirty="0" smtClean="0"/>
              <a:t>Decreased CO and BP</a:t>
            </a:r>
            <a:endParaRPr lang="en-US" sz="2800" dirty="0"/>
          </a:p>
        </p:txBody>
      </p:sp>
    </p:spTree>
    <p:extLst>
      <p:ext uri="{BB962C8B-B14F-4D97-AF65-F5344CB8AC3E}">
        <p14:creationId xmlns:p14="http://schemas.microsoft.com/office/powerpoint/2010/main" val="364153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smtClean="0">
                <a:solidFill>
                  <a:srgbClr val="FF0000"/>
                </a:solidFill>
              </a:rPr>
              <a:t>Goal</a:t>
            </a:r>
            <a:endParaRPr lang="en-US" sz="8800" dirty="0">
              <a:solidFill>
                <a:srgbClr val="FF0000"/>
              </a:solidFill>
            </a:endParaRPr>
          </a:p>
        </p:txBody>
      </p:sp>
      <p:sp>
        <p:nvSpPr>
          <p:cNvPr id="3" name="TextBox 2"/>
          <p:cNvSpPr txBox="1"/>
          <p:nvPr/>
        </p:nvSpPr>
        <p:spPr>
          <a:xfrm>
            <a:off x="228600" y="1600200"/>
            <a:ext cx="8913017" cy="769441"/>
          </a:xfrm>
          <a:prstGeom prst="rect">
            <a:avLst/>
          </a:prstGeom>
          <a:noFill/>
        </p:spPr>
        <p:txBody>
          <a:bodyPr wrap="none" rtlCol="0">
            <a:spAutoFit/>
          </a:bodyPr>
          <a:lstStyle/>
          <a:p>
            <a:r>
              <a:rPr lang="en-US" sz="4400" dirty="0" smtClean="0"/>
              <a:t>Adequate flow of oxygen to tissues</a:t>
            </a:r>
            <a:endParaRPr lang="en-US" sz="4400" dirty="0"/>
          </a:p>
        </p:txBody>
      </p:sp>
    </p:spTree>
    <p:extLst>
      <p:ext uri="{BB962C8B-B14F-4D97-AF65-F5344CB8AC3E}">
        <p14:creationId xmlns:p14="http://schemas.microsoft.com/office/powerpoint/2010/main" val="1157915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685800"/>
            <a:ext cx="3943708" cy="523220"/>
          </a:xfrm>
          <a:prstGeom prst="rect">
            <a:avLst/>
          </a:prstGeom>
          <a:noFill/>
        </p:spPr>
        <p:txBody>
          <a:bodyPr wrap="none" rtlCol="0">
            <a:spAutoFit/>
          </a:bodyPr>
          <a:lstStyle/>
          <a:p>
            <a:r>
              <a:rPr lang="en-US" sz="2800" dirty="0" smtClean="0"/>
              <a:t>Altered tissue perfusion</a:t>
            </a:r>
            <a:endParaRPr lang="en-US" sz="2800" dirty="0"/>
          </a:p>
        </p:txBody>
      </p:sp>
      <p:cxnSp>
        <p:nvCxnSpPr>
          <p:cNvPr id="4" name="Straight Arrow Connector 3"/>
          <p:cNvCxnSpPr/>
          <p:nvPr/>
        </p:nvCxnSpPr>
        <p:spPr>
          <a:xfrm>
            <a:off x="4562654" y="1371600"/>
            <a:ext cx="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93553" y="2133600"/>
            <a:ext cx="6218305" cy="523220"/>
          </a:xfrm>
          <a:prstGeom prst="rect">
            <a:avLst/>
          </a:prstGeom>
          <a:noFill/>
        </p:spPr>
        <p:txBody>
          <a:bodyPr wrap="none" rtlCol="0">
            <a:spAutoFit/>
          </a:bodyPr>
          <a:lstStyle/>
          <a:p>
            <a:r>
              <a:rPr lang="en-US" sz="2800" dirty="0" smtClean="0"/>
              <a:t>Worsening myocardial ischemia/injury</a:t>
            </a:r>
            <a:endParaRPr lang="en-US" sz="2800" dirty="0"/>
          </a:p>
        </p:txBody>
      </p:sp>
      <p:cxnSp>
        <p:nvCxnSpPr>
          <p:cNvPr id="8" name="Straight Arrow Connector 7"/>
          <p:cNvCxnSpPr/>
          <p:nvPr/>
        </p:nvCxnSpPr>
        <p:spPr>
          <a:xfrm>
            <a:off x="4562460" y="2656820"/>
            <a:ext cx="194" cy="6959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34396" y="3505200"/>
            <a:ext cx="5056128" cy="523220"/>
          </a:xfrm>
          <a:prstGeom prst="rect">
            <a:avLst/>
          </a:prstGeom>
          <a:noFill/>
        </p:spPr>
        <p:txBody>
          <a:bodyPr wrap="none" rtlCol="0">
            <a:spAutoFit/>
          </a:bodyPr>
          <a:lstStyle/>
          <a:p>
            <a:r>
              <a:rPr lang="en-US" sz="2800" dirty="0" smtClean="0"/>
              <a:t>Worsening cardiac contractility</a:t>
            </a:r>
            <a:endParaRPr lang="en-US" sz="2800" dirty="0"/>
          </a:p>
        </p:txBody>
      </p:sp>
      <p:cxnSp>
        <p:nvCxnSpPr>
          <p:cNvPr id="13" name="Straight Arrow Connector 12"/>
          <p:cNvCxnSpPr>
            <a:stCxn id="9" idx="2"/>
          </p:cNvCxnSpPr>
          <p:nvPr/>
        </p:nvCxnSpPr>
        <p:spPr>
          <a:xfrm>
            <a:off x="4562460" y="4028420"/>
            <a:ext cx="0" cy="3911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20016" y="4648200"/>
            <a:ext cx="4016421" cy="523220"/>
          </a:xfrm>
          <a:prstGeom prst="rect">
            <a:avLst/>
          </a:prstGeom>
          <a:noFill/>
        </p:spPr>
        <p:txBody>
          <a:bodyPr wrap="none" rtlCol="0">
            <a:spAutoFit/>
          </a:bodyPr>
          <a:lstStyle/>
          <a:p>
            <a:r>
              <a:rPr lang="en-US" sz="2800" dirty="0" smtClean="0"/>
              <a:t>Incomplete LV emptying</a:t>
            </a:r>
            <a:endParaRPr lang="en-US" sz="2800" dirty="0"/>
          </a:p>
        </p:txBody>
      </p:sp>
    </p:spTree>
    <p:extLst>
      <p:ext uri="{BB962C8B-B14F-4D97-AF65-F5344CB8AC3E}">
        <p14:creationId xmlns:p14="http://schemas.microsoft.com/office/powerpoint/2010/main" val="1079756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4762522" cy="1384995"/>
          </a:xfrm>
          <a:prstGeom prst="rect">
            <a:avLst/>
          </a:prstGeom>
          <a:noFill/>
        </p:spPr>
        <p:txBody>
          <a:bodyPr wrap="none" rtlCol="0">
            <a:spAutoFit/>
          </a:bodyPr>
          <a:lstStyle/>
          <a:p>
            <a:r>
              <a:rPr lang="en-US" sz="2800" dirty="0" smtClean="0"/>
              <a:t>Incomplete LV emptying</a:t>
            </a:r>
          </a:p>
          <a:p>
            <a:r>
              <a:rPr lang="en-US" sz="2800" dirty="0" smtClean="0"/>
              <a:t>Causes </a:t>
            </a:r>
            <a:r>
              <a:rPr lang="en-US" sz="2800" dirty="0" err="1" smtClean="0"/>
              <a:t>inc</a:t>
            </a:r>
            <a:r>
              <a:rPr lang="en-US" sz="2800" dirty="0" smtClean="0"/>
              <a:t> pressures in</a:t>
            </a:r>
          </a:p>
          <a:p>
            <a:r>
              <a:rPr lang="en-US" sz="2800" dirty="0" smtClean="0"/>
              <a:t>LV, LA, pulmonary pressures</a:t>
            </a:r>
            <a:endParaRPr lang="en-US" sz="2800" dirty="0"/>
          </a:p>
        </p:txBody>
      </p:sp>
      <p:cxnSp>
        <p:nvCxnSpPr>
          <p:cNvPr id="4" name="Straight Arrow Connector 3"/>
          <p:cNvCxnSpPr/>
          <p:nvPr/>
        </p:nvCxnSpPr>
        <p:spPr>
          <a:xfrm>
            <a:off x="4648200" y="1066800"/>
            <a:ext cx="457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38800" y="609600"/>
            <a:ext cx="3124200" cy="2246769"/>
          </a:xfrm>
          <a:prstGeom prst="rect">
            <a:avLst/>
          </a:prstGeom>
          <a:noFill/>
        </p:spPr>
        <p:txBody>
          <a:bodyPr wrap="square" rtlCol="0">
            <a:spAutoFit/>
          </a:bodyPr>
          <a:lstStyle/>
          <a:p>
            <a:r>
              <a:rPr lang="en-US" sz="2800" dirty="0" smtClean="0"/>
              <a:t>Pulmonary capillaries leak</a:t>
            </a:r>
          </a:p>
          <a:p>
            <a:r>
              <a:rPr lang="en-US" sz="2800" dirty="0" smtClean="0"/>
              <a:t>Fluid in alveolar spaces causing pulmonary edema</a:t>
            </a:r>
            <a:endParaRPr lang="en-US" sz="2800" dirty="0"/>
          </a:p>
        </p:txBody>
      </p:sp>
      <p:sp>
        <p:nvSpPr>
          <p:cNvPr id="6" name="Rectangle 5"/>
          <p:cNvSpPr/>
          <p:nvPr/>
        </p:nvSpPr>
        <p:spPr>
          <a:xfrm>
            <a:off x="3048000" y="22098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2"/>
          </p:cNvCxnSpPr>
          <p:nvPr/>
        </p:nvCxnSpPr>
        <p:spPr>
          <a:xfrm>
            <a:off x="3070860" y="2255519"/>
            <a:ext cx="662940" cy="6008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95343" y="3352800"/>
            <a:ext cx="3305713" cy="1384995"/>
          </a:xfrm>
          <a:prstGeom prst="rect">
            <a:avLst/>
          </a:prstGeom>
          <a:noFill/>
        </p:spPr>
        <p:txBody>
          <a:bodyPr wrap="none" rtlCol="0">
            <a:spAutoFit/>
          </a:bodyPr>
          <a:lstStyle/>
          <a:p>
            <a:r>
              <a:rPr lang="en-US" sz="2800" dirty="0" smtClean="0"/>
              <a:t>Increased RV and</a:t>
            </a:r>
          </a:p>
          <a:p>
            <a:r>
              <a:rPr lang="en-US" sz="2800" dirty="0" smtClean="0"/>
              <a:t>Atrial pressures,</a:t>
            </a:r>
          </a:p>
          <a:p>
            <a:r>
              <a:rPr lang="en-US" sz="2800" dirty="0" smtClean="0"/>
              <a:t>leading to R failure</a:t>
            </a:r>
            <a:endParaRPr lang="en-US" sz="2800" dirty="0"/>
          </a:p>
        </p:txBody>
      </p:sp>
      <p:sp>
        <p:nvSpPr>
          <p:cNvPr id="10" name="TextBox 9"/>
          <p:cNvSpPr txBox="1"/>
          <p:nvPr/>
        </p:nvSpPr>
        <p:spPr>
          <a:xfrm>
            <a:off x="762000" y="5257800"/>
            <a:ext cx="7656263" cy="707886"/>
          </a:xfrm>
          <a:prstGeom prst="rect">
            <a:avLst/>
          </a:prstGeom>
          <a:noFill/>
        </p:spPr>
        <p:txBody>
          <a:bodyPr wrap="none" rtlCol="0">
            <a:spAutoFit/>
          </a:bodyPr>
          <a:lstStyle/>
          <a:p>
            <a:r>
              <a:rPr lang="en-US" sz="4000" dirty="0" smtClean="0"/>
              <a:t>Eventual cardiovascular collapse</a:t>
            </a:r>
            <a:endParaRPr lang="en-US" sz="4000" dirty="0"/>
          </a:p>
        </p:txBody>
      </p:sp>
    </p:spTree>
    <p:extLst>
      <p:ext uri="{BB962C8B-B14F-4D97-AF65-F5344CB8AC3E}">
        <p14:creationId xmlns:p14="http://schemas.microsoft.com/office/powerpoint/2010/main" val="2280355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Symptoms</a:t>
            </a:r>
            <a:endParaRPr lang="en-US" dirty="0">
              <a:solidFill>
                <a:srgbClr val="FF0000"/>
              </a:solidFill>
            </a:endParaRPr>
          </a:p>
        </p:txBody>
      </p:sp>
      <p:sp>
        <p:nvSpPr>
          <p:cNvPr id="3" name="TextBox 2"/>
          <p:cNvSpPr txBox="1"/>
          <p:nvPr/>
        </p:nvSpPr>
        <p:spPr>
          <a:xfrm>
            <a:off x="457200" y="1456099"/>
            <a:ext cx="8229600" cy="4401205"/>
          </a:xfrm>
          <a:prstGeom prst="rect">
            <a:avLst/>
          </a:prstGeom>
          <a:noFill/>
        </p:spPr>
        <p:txBody>
          <a:bodyPr wrap="square" rtlCol="0">
            <a:spAutoFit/>
          </a:bodyPr>
          <a:lstStyle/>
          <a:p>
            <a:pPr marL="285750" indent="-285750">
              <a:buFont typeface="Wingdings" pitchFamily="2" charset="2"/>
              <a:buChar char="v"/>
            </a:pPr>
            <a:r>
              <a:rPr lang="en-US" sz="2800" dirty="0" smtClean="0"/>
              <a:t>Cold extremities</a:t>
            </a:r>
            <a:endParaRPr lang="en-US" sz="2800" dirty="0"/>
          </a:p>
          <a:p>
            <a:pPr marL="285750" indent="-285750">
              <a:buFont typeface="Wingdings" pitchFamily="2" charset="2"/>
              <a:buChar char="v"/>
            </a:pPr>
            <a:r>
              <a:rPr lang="en-US" sz="2800" dirty="0" smtClean="0"/>
              <a:t>Increased JVD</a:t>
            </a:r>
          </a:p>
          <a:p>
            <a:pPr marL="285750" indent="-285750">
              <a:buFont typeface="Wingdings" pitchFamily="2" charset="2"/>
              <a:buChar char="v"/>
            </a:pPr>
            <a:r>
              <a:rPr lang="en-US" sz="2800" dirty="0" smtClean="0"/>
              <a:t>Increased afterload</a:t>
            </a:r>
          </a:p>
          <a:p>
            <a:pPr marL="285750" indent="-285750">
              <a:buFont typeface="Wingdings" pitchFamily="2" charset="2"/>
              <a:buChar char="v"/>
            </a:pPr>
            <a:r>
              <a:rPr lang="en-US" sz="2800" dirty="0" smtClean="0"/>
              <a:t>Pulmonary congestion</a:t>
            </a:r>
          </a:p>
          <a:p>
            <a:pPr marL="285750" indent="-285750">
              <a:buFont typeface="Wingdings" pitchFamily="2" charset="2"/>
              <a:buChar char="v"/>
            </a:pPr>
            <a:r>
              <a:rPr lang="en-US" sz="2800" dirty="0" smtClean="0"/>
              <a:t>Distant heart sounds</a:t>
            </a:r>
            <a:endParaRPr lang="en-US" sz="2800" dirty="0"/>
          </a:p>
          <a:p>
            <a:pPr marL="285750" indent="-285750">
              <a:buFont typeface="Wingdings" pitchFamily="2" charset="2"/>
              <a:buChar char="v"/>
            </a:pPr>
            <a:r>
              <a:rPr lang="en-US" sz="2800" dirty="0" smtClean="0"/>
              <a:t>Tachycardia, tachyarrhythmias</a:t>
            </a:r>
          </a:p>
          <a:p>
            <a:pPr marL="285750" indent="-285750">
              <a:buFont typeface="Wingdings" pitchFamily="2" charset="2"/>
              <a:buChar char="v"/>
            </a:pPr>
            <a:r>
              <a:rPr lang="en-US" sz="2800" dirty="0" smtClean="0"/>
              <a:t>Altered LOC</a:t>
            </a:r>
          </a:p>
          <a:p>
            <a:pPr marL="285750" indent="-285750">
              <a:buFont typeface="Wingdings" pitchFamily="2" charset="2"/>
              <a:buChar char="v"/>
            </a:pPr>
            <a:endParaRPr lang="en-US" sz="2800" dirty="0"/>
          </a:p>
          <a:p>
            <a:pPr marL="285750" indent="-285750">
              <a:buFont typeface="Wingdings" pitchFamily="2" charset="2"/>
              <a:buChar char="v"/>
            </a:pPr>
            <a:endParaRPr lang="en-US" sz="2800" dirty="0" smtClean="0"/>
          </a:p>
          <a:p>
            <a:pPr marL="285750" indent="-285750">
              <a:buFont typeface="Wingdings" pitchFamily="2" charset="2"/>
              <a:buChar char="v"/>
            </a:pPr>
            <a:endParaRPr lang="en-US" sz="2800" dirty="0"/>
          </a:p>
        </p:txBody>
      </p:sp>
    </p:spTree>
    <p:extLst>
      <p:ext uri="{BB962C8B-B14F-4D97-AF65-F5344CB8AC3E}">
        <p14:creationId xmlns:p14="http://schemas.microsoft.com/office/powerpoint/2010/main" val="4107744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81000"/>
            <a:ext cx="5791200" cy="5791200"/>
          </a:xfrm>
          <a:prstGeom prst="rect">
            <a:avLst/>
          </a:prstGeom>
        </p:spPr>
      </p:pic>
    </p:spTree>
    <p:extLst>
      <p:ext uri="{BB962C8B-B14F-4D97-AF65-F5344CB8AC3E}">
        <p14:creationId xmlns:p14="http://schemas.microsoft.com/office/powerpoint/2010/main" val="4019403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Treatment</a:t>
            </a:r>
            <a:endParaRPr lang="en-US" dirty="0">
              <a:solidFill>
                <a:srgbClr val="FF0000"/>
              </a:solidFill>
            </a:endParaRPr>
          </a:p>
        </p:txBody>
      </p:sp>
      <p:sp>
        <p:nvSpPr>
          <p:cNvPr id="4" name="TextBox 3"/>
          <p:cNvSpPr txBox="1"/>
          <p:nvPr/>
        </p:nvSpPr>
        <p:spPr>
          <a:xfrm>
            <a:off x="990600" y="1066800"/>
            <a:ext cx="6477030" cy="3108543"/>
          </a:xfrm>
          <a:prstGeom prst="rect">
            <a:avLst/>
          </a:prstGeom>
          <a:noFill/>
        </p:spPr>
        <p:txBody>
          <a:bodyPr wrap="none" rtlCol="0">
            <a:spAutoFit/>
          </a:bodyPr>
          <a:lstStyle/>
          <a:p>
            <a:pPr marL="285750" indent="-285750">
              <a:buFont typeface="Wingdings" pitchFamily="2" charset="2"/>
              <a:buChar char="v"/>
            </a:pPr>
            <a:r>
              <a:rPr lang="en-US" sz="2800" dirty="0" smtClean="0"/>
              <a:t>Positive inotropes</a:t>
            </a:r>
          </a:p>
          <a:p>
            <a:pPr marL="285750" indent="-285750">
              <a:buFont typeface="Wingdings" pitchFamily="2" charset="2"/>
              <a:buChar char="v"/>
            </a:pPr>
            <a:endParaRPr lang="en-US" sz="2800" dirty="0"/>
          </a:p>
          <a:p>
            <a:pPr marL="285750" indent="-285750">
              <a:buFont typeface="Wingdings" pitchFamily="2" charset="2"/>
              <a:buChar char="v"/>
            </a:pPr>
            <a:r>
              <a:rPr lang="en-US" sz="2800" dirty="0" smtClean="0"/>
              <a:t>Vasopressors in lowest possible dose</a:t>
            </a:r>
          </a:p>
          <a:p>
            <a:pPr marL="285750" indent="-285750">
              <a:buFont typeface="Wingdings" pitchFamily="2" charset="2"/>
              <a:buChar char="v"/>
            </a:pPr>
            <a:endParaRPr lang="en-US" sz="2800" dirty="0"/>
          </a:p>
          <a:p>
            <a:pPr marL="285750" indent="-285750">
              <a:buFont typeface="Wingdings" pitchFamily="2" charset="2"/>
              <a:buChar char="v"/>
            </a:pPr>
            <a:r>
              <a:rPr lang="en-US" sz="2800" dirty="0" smtClean="0"/>
              <a:t>Perfusion therapy (PCI)</a:t>
            </a:r>
          </a:p>
          <a:p>
            <a:endParaRPr lang="en-US" sz="2800" dirty="0" smtClean="0"/>
          </a:p>
          <a:p>
            <a:pPr marL="285750" indent="-285750">
              <a:buFont typeface="Wingdings" pitchFamily="2" charset="2"/>
              <a:buChar char="v"/>
            </a:pPr>
            <a:r>
              <a:rPr lang="en-US" sz="2800" dirty="0" smtClean="0"/>
              <a:t>CABG</a:t>
            </a:r>
            <a:endParaRPr lang="en-US" sz="2800" dirty="0"/>
          </a:p>
        </p:txBody>
      </p:sp>
    </p:spTree>
    <p:extLst>
      <p:ext uri="{BB962C8B-B14F-4D97-AF65-F5344CB8AC3E}">
        <p14:creationId xmlns:p14="http://schemas.microsoft.com/office/powerpoint/2010/main" val="4143612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Obstructive</a:t>
            </a:r>
            <a:endParaRPr lang="en-US" sz="8000" dirty="0">
              <a:solidFill>
                <a:srgbClr val="FF0000"/>
              </a:solidFill>
            </a:endParaRPr>
          </a:p>
        </p:txBody>
      </p:sp>
      <p:sp>
        <p:nvSpPr>
          <p:cNvPr id="3" name="TextBox 2"/>
          <p:cNvSpPr txBox="1"/>
          <p:nvPr/>
        </p:nvSpPr>
        <p:spPr>
          <a:xfrm>
            <a:off x="228600" y="1447800"/>
            <a:ext cx="8879354" cy="1754326"/>
          </a:xfrm>
          <a:prstGeom prst="rect">
            <a:avLst/>
          </a:prstGeom>
          <a:noFill/>
        </p:spPr>
        <p:txBody>
          <a:bodyPr wrap="none" rtlCol="0">
            <a:spAutoFit/>
          </a:bodyPr>
          <a:lstStyle/>
          <a:p>
            <a:r>
              <a:rPr lang="en-US" sz="2800" dirty="0" smtClean="0"/>
              <a:t>“</a:t>
            </a:r>
            <a:r>
              <a:rPr lang="en-US" sz="3600" dirty="0" smtClean="0"/>
              <a:t>inadequate circulating blood volume </a:t>
            </a:r>
          </a:p>
          <a:p>
            <a:r>
              <a:rPr lang="en-US" sz="3600" dirty="0" smtClean="0"/>
              <a:t>because of an obstruction or compression </a:t>
            </a:r>
          </a:p>
          <a:p>
            <a:r>
              <a:rPr lang="en-US" sz="3600" dirty="0" smtClean="0"/>
              <a:t>of a vessel or vessels.”</a:t>
            </a:r>
            <a:endParaRPr lang="en-US" sz="3600" dirty="0"/>
          </a:p>
        </p:txBody>
      </p:sp>
      <p:sp>
        <p:nvSpPr>
          <p:cNvPr id="5" name="TextBox 4"/>
          <p:cNvSpPr txBox="1"/>
          <p:nvPr/>
        </p:nvSpPr>
        <p:spPr>
          <a:xfrm>
            <a:off x="6858000" y="6189303"/>
            <a:ext cx="1436612" cy="246221"/>
          </a:xfrm>
          <a:prstGeom prst="rect">
            <a:avLst/>
          </a:prstGeom>
          <a:noFill/>
        </p:spPr>
        <p:txBody>
          <a:bodyPr wrap="none" rtlCol="0">
            <a:spAutoFit/>
          </a:bodyPr>
          <a:lstStyle/>
          <a:p>
            <a:r>
              <a:rPr lang="en-US" sz="1000" dirty="0" smtClean="0"/>
              <a:t>Halloran, 2007, p. 735</a:t>
            </a:r>
            <a:endParaRPr lang="en-US" sz="1000" dirty="0"/>
          </a:p>
        </p:txBody>
      </p:sp>
    </p:spTree>
    <p:extLst>
      <p:ext uri="{BB962C8B-B14F-4D97-AF65-F5344CB8AC3E}">
        <p14:creationId xmlns:p14="http://schemas.microsoft.com/office/powerpoint/2010/main" val="3963361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smtClean="0">
                <a:solidFill>
                  <a:srgbClr val="FF0000"/>
                </a:solidFill>
              </a:rPr>
              <a:t>Causes</a:t>
            </a:r>
            <a:endParaRPr lang="en-US" sz="8800" dirty="0">
              <a:solidFill>
                <a:srgbClr val="FF0000"/>
              </a:solidFill>
            </a:endParaRPr>
          </a:p>
        </p:txBody>
      </p:sp>
      <p:sp>
        <p:nvSpPr>
          <p:cNvPr id="3" name="TextBox 2"/>
          <p:cNvSpPr txBox="1"/>
          <p:nvPr/>
        </p:nvSpPr>
        <p:spPr>
          <a:xfrm>
            <a:off x="914400" y="990600"/>
            <a:ext cx="6401111" cy="3477875"/>
          </a:xfrm>
          <a:prstGeom prst="rect">
            <a:avLst/>
          </a:prstGeom>
          <a:noFill/>
        </p:spPr>
        <p:txBody>
          <a:bodyPr wrap="none" rtlCol="0">
            <a:spAutoFit/>
          </a:bodyPr>
          <a:lstStyle/>
          <a:p>
            <a:pPr marL="285750" indent="-285750">
              <a:buFont typeface="Wingdings" pitchFamily="2" charset="2"/>
              <a:buChar char="v"/>
            </a:pPr>
            <a:r>
              <a:rPr lang="en-US" sz="2800" dirty="0" smtClean="0"/>
              <a:t> </a:t>
            </a:r>
            <a:r>
              <a:rPr lang="en-US" sz="4400" dirty="0" smtClean="0"/>
              <a:t>Pulmonary embolus</a:t>
            </a:r>
          </a:p>
          <a:p>
            <a:pPr marL="571500" indent="-571500">
              <a:buFont typeface="Wingdings" pitchFamily="2" charset="2"/>
              <a:buChar char="v"/>
            </a:pPr>
            <a:r>
              <a:rPr lang="en-US" sz="4400" dirty="0" smtClean="0"/>
              <a:t>Aortic dissection</a:t>
            </a:r>
          </a:p>
          <a:p>
            <a:pPr marL="285750" indent="-285750">
              <a:buFont typeface="Wingdings" pitchFamily="2" charset="2"/>
              <a:buChar char="v"/>
            </a:pPr>
            <a:r>
              <a:rPr lang="en-US" sz="4400" dirty="0" smtClean="0"/>
              <a:t>Tension pneumothorax</a:t>
            </a:r>
          </a:p>
          <a:p>
            <a:pPr marL="571500" indent="-571500">
              <a:buFont typeface="Wingdings" pitchFamily="2" charset="2"/>
              <a:buChar char="v"/>
            </a:pPr>
            <a:r>
              <a:rPr lang="en-US" sz="4400" dirty="0" smtClean="0"/>
              <a:t>Intrathoracic tumours</a:t>
            </a:r>
          </a:p>
          <a:p>
            <a:pPr marL="285750" indent="-285750">
              <a:buFont typeface="Wingdings" pitchFamily="2" charset="2"/>
              <a:buChar char="v"/>
            </a:pPr>
            <a:r>
              <a:rPr lang="en-US" sz="4400" dirty="0" smtClean="0"/>
              <a:t>Pericardial tamponade</a:t>
            </a:r>
            <a:endParaRPr lang="en-US" sz="4400" dirty="0"/>
          </a:p>
        </p:txBody>
      </p:sp>
    </p:spTree>
    <p:extLst>
      <p:ext uri="{BB962C8B-B14F-4D97-AF65-F5344CB8AC3E}">
        <p14:creationId xmlns:p14="http://schemas.microsoft.com/office/powerpoint/2010/main" val="3952984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854597"/>
            <a:ext cx="6400800" cy="4800600"/>
          </a:xfrm>
          <a:prstGeom prst="rect">
            <a:avLst/>
          </a:prstGeom>
        </p:spPr>
      </p:pic>
    </p:spTree>
    <p:extLst>
      <p:ext uri="{BB962C8B-B14F-4D97-AF65-F5344CB8AC3E}">
        <p14:creationId xmlns:p14="http://schemas.microsoft.com/office/powerpoint/2010/main" val="3891908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Symptoms</a:t>
            </a:r>
            <a:endParaRPr lang="en-US" sz="4800" dirty="0">
              <a:solidFill>
                <a:srgbClr val="FF0000"/>
              </a:solidFill>
            </a:endParaRPr>
          </a:p>
        </p:txBody>
      </p:sp>
      <p:sp>
        <p:nvSpPr>
          <p:cNvPr id="3" name="TextBox 2"/>
          <p:cNvSpPr txBox="1"/>
          <p:nvPr/>
        </p:nvSpPr>
        <p:spPr>
          <a:xfrm>
            <a:off x="764894" y="990600"/>
            <a:ext cx="4464684" cy="3970318"/>
          </a:xfrm>
          <a:prstGeom prst="rect">
            <a:avLst/>
          </a:prstGeom>
          <a:noFill/>
        </p:spPr>
        <p:txBody>
          <a:bodyPr wrap="none" rtlCol="0">
            <a:spAutoFit/>
          </a:bodyPr>
          <a:lstStyle/>
          <a:p>
            <a:pPr marL="285750" indent="-285750">
              <a:buFont typeface="Wingdings" pitchFamily="2" charset="2"/>
              <a:buChar char="v"/>
            </a:pPr>
            <a:r>
              <a:rPr lang="en-US" sz="2800" dirty="0" smtClean="0"/>
              <a:t>Bradycardia, tachycardia</a:t>
            </a:r>
          </a:p>
          <a:p>
            <a:pPr marL="285750" indent="-285750">
              <a:buFont typeface="Wingdings" pitchFamily="2" charset="2"/>
              <a:buChar char="v"/>
            </a:pPr>
            <a:r>
              <a:rPr lang="en-US" sz="2800" dirty="0" smtClean="0"/>
              <a:t>Altered LOC</a:t>
            </a:r>
            <a:endParaRPr lang="en-US" sz="2800" dirty="0"/>
          </a:p>
          <a:p>
            <a:pPr marL="285750" indent="-285750">
              <a:buFont typeface="Wingdings" pitchFamily="2" charset="2"/>
              <a:buChar char="v"/>
            </a:pPr>
            <a:r>
              <a:rPr lang="en-US" sz="2800" dirty="0" smtClean="0"/>
              <a:t>Hypotension</a:t>
            </a:r>
          </a:p>
          <a:p>
            <a:pPr marL="285750" indent="-285750">
              <a:buFont typeface="Wingdings" pitchFamily="2" charset="2"/>
              <a:buChar char="v"/>
            </a:pPr>
            <a:r>
              <a:rPr lang="en-US" sz="2800" dirty="0" smtClean="0"/>
              <a:t>Restlessness</a:t>
            </a:r>
            <a:endParaRPr lang="en-US" sz="2800" dirty="0"/>
          </a:p>
          <a:p>
            <a:pPr marL="285750" indent="-285750">
              <a:buFont typeface="Wingdings" pitchFamily="2" charset="2"/>
              <a:buChar char="v"/>
            </a:pPr>
            <a:r>
              <a:rPr lang="en-US" sz="2800" dirty="0" smtClean="0"/>
              <a:t>Hypoxia</a:t>
            </a:r>
          </a:p>
          <a:p>
            <a:pPr marL="285750" indent="-285750">
              <a:buFont typeface="Wingdings" pitchFamily="2" charset="2"/>
              <a:buChar char="v"/>
            </a:pPr>
            <a:r>
              <a:rPr lang="en-US" sz="2800" dirty="0" smtClean="0"/>
              <a:t>Distended neck veins</a:t>
            </a:r>
            <a:endParaRPr lang="en-US" sz="2800" dirty="0"/>
          </a:p>
          <a:p>
            <a:pPr marL="285750" indent="-285750">
              <a:buFont typeface="Wingdings" pitchFamily="2" charset="2"/>
              <a:buChar char="v"/>
            </a:pPr>
            <a:r>
              <a:rPr lang="en-US" sz="2800" dirty="0" smtClean="0"/>
              <a:t>Abnormal heart sounds</a:t>
            </a:r>
          </a:p>
          <a:p>
            <a:pPr marL="285750" indent="-285750">
              <a:buFont typeface="Wingdings" pitchFamily="2" charset="2"/>
              <a:buChar char="v"/>
            </a:pPr>
            <a:r>
              <a:rPr lang="en-US" sz="2800" dirty="0" smtClean="0"/>
              <a:t>Cool extremities</a:t>
            </a:r>
          </a:p>
          <a:p>
            <a:pPr marL="285750" indent="-285750">
              <a:buFont typeface="Wingdings" pitchFamily="2" charset="2"/>
              <a:buChar char="v"/>
            </a:pPr>
            <a:r>
              <a:rPr lang="en-US" sz="2800" dirty="0" smtClean="0"/>
              <a:t>Pallor, clamminess</a:t>
            </a:r>
            <a:endParaRPr lang="en-US" sz="2800" dirty="0"/>
          </a:p>
        </p:txBody>
      </p:sp>
    </p:spTree>
    <p:extLst>
      <p:ext uri="{BB962C8B-B14F-4D97-AF65-F5344CB8AC3E}">
        <p14:creationId xmlns:p14="http://schemas.microsoft.com/office/powerpoint/2010/main" val="775075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Risk Factors</a:t>
            </a:r>
            <a:endParaRPr lang="en-US" dirty="0">
              <a:solidFill>
                <a:srgbClr val="FF0000"/>
              </a:solidFill>
            </a:endParaRPr>
          </a:p>
        </p:txBody>
      </p:sp>
      <p:sp>
        <p:nvSpPr>
          <p:cNvPr id="3" name="TextBox 2"/>
          <p:cNvSpPr txBox="1"/>
          <p:nvPr/>
        </p:nvSpPr>
        <p:spPr>
          <a:xfrm>
            <a:off x="762000" y="762000"/>
            <a:ext cx="4043094" cy="3108543"/>
          </a:xfrm>
          <a:prstGeom prst="rect">
            <a:avLst/>
          </a:prstGeom>
          <a:noFill/>
        </p:spPr>
        <p:txBody>
          <a:bodyPr wrap="none" rtlCol="0">
            <a:spAutoFit/>
          </a:bodyPr>
          <a:lstStyle/>
          <a:p>
            <a:pPr marL="514350" indent="-514350">
              <a:buFont typeface="Wingdings" pitchFamily="2" charset="2"/>
              <a:buChar char="v"/>
            </a:pPr>
            <a:r>
              <a:rPr lang="en-US" sz="2800" dirty="0" smtClean="0"/>
              <a:t>Immobility</a:t>
            </a:r>
          </a:p>
          <a:p>
            <a:endParaRPr lang="en-US" sz="2800" dirty="0" smtClean="0"/>
          </a:p>
          <a:p>
            <a:pPr marL="514350" indent="-514350">
              <a:buFont typeface="Wingdings" pitchFamily="2" charset="2"/>
              <a:buChar char="v"/>
            </a:pPr>
            <a:r>
              <a:rPr lang="en-US" sz="2800" dirty="0" smtClean="0"/>
              <a:t>Clotting disorders</a:t>
            </a:r>
          </a:p>
          <a:p>
            <a:pPr marL="514350" indent="-514350">
              <a:buFont typeface="Wingdings" pitchFamily="2" charset="2"/>
              <a:buChar char="v"/>
            </a:pPr>
            <a:endParaRPr lang="en-US" sz="2800" dirty="0"/>
          </a:p>
          <a:p>
            <a:pPr marL="514350" indent="-514350">
              <a:buFont typeface="Wingdings" pitchFamily="2" charset="2"/>
              <a:buChar char="v"/>
            </a:pPr>
            <a:r>
              <a:rPr lang="en-US" sz="2800" dirty="0" smtClean="0"/>
              <a:t>Severe chest injuries</a:t>
            </a:r>
          </a:p>
          <a:p>
            <a:pPr marL="514350" indent="-514350">
              <a:buFont typeface="Wingdings" pitchFamily="2" charset="2"/>
              <a:buChar char="v"/>
            </a:pPr>
            <a:endParaRPr lang="en-US" sz="2800" dirty="0"/>
          </a:p>
          <a:p>
            <a:pPr marL="514350" indent="-514350">
              <a:buFont typeface="Wingdings" pitchFamily="2" charset="2"/>
              <a:buChar char="v"/>
            </a:pPr>
            <a:r>
              <a:rPr lang="en-US" sz="2800" dirty="0" smtClean="0"/>
              <a:t>Plaque</a:t>
            </a:r>
            <a:endParaRPr lang="en-US" sz="2800" dirty="0"/>
          </a:p>
        </p:txBody>
      </p:sp>
    </p:spTree>
    <p:extLst>
      <p:ext uri="{BB962C8B-B14F-4D97-AF65-F5344CB8AC3E}">
        <p14:creationId xmlns:p14="http://schemas.microsoft.com/office/powerpoint/2010/main" val="20415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Pathophysiology</a:t>
            </a:r>
            <a:endParaRPr lang="en-US" sz="4400" dirty="0">
              <a:solidFill>
                <a:srgbClr val="FF0000"/>
              </a:solidFill>
            </a:endParaRPr>
          </a:p>
        </p:txBody>
      </p:sp>
      <p:sp>
        <p:nvSpPr>
          <p:cNvPr id="3" name="TextBox 2"/>
          <p:cNvSpPr txBox="1"/>
          <p:nvPr/>
        </p:nvSpPr>
        <p:spPr>
          <a:xfrm>
            <a:off x="228600" y="772180"/>
            <a:ext cx="3299301" cy="461665"/>
          </a:xfrm>
          <a:prstGeom prst="rect">
            <a:avLst/>
          </a:prstGeom>
          <a:noFill/>
          <a:ln w="12700">
            <a:solidFill>
              <a:schemeClr val="tx1"/>
            </a:solidFill>
          </a:ln>
        </p:spPr>
        <p:txBody>
          <a:bodyPr wrap="none" rtlCol="0">
            <a:spAutoFit/>
          </a:bodyPr>
          <a:lstStyle/>
          <a:p>
            <a:r>
              <a:rPr lang="en-US" sz="2400" dirty="0" smtClean="0"/>
              <a:t>Lack of oxygen to cells</a:t>
            </a:r>
            <a:endParaRPr lang="en-US" sz="2400" dirty="0"/>
          </a:p>
        </p:txBody>
      </p:sp>
      <p:cxnSp>
        <p:nvCxnSpPr>
          <p:cNvPr id="5" name="Straight Arrow Connector 4"/>
          <p:cNvCxnSpPr/>
          <p:nvPr/>
        </p:nvCxnSpPr>
        <p:spPr>
          <a:xfrm>
            <a:off x="3527901" y="1003012"/>
            <a:ext cx="57691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43400" y="772179"/>
            <a:ext cx="3199915" cy="461665"/>
          </a:xfrm>
          <a:prstGeom prst="rect">
            <a:avLst/>
          </a:prstGeom>
          <a:noFill/>
          <a:ln w="12700">
            <a:solidFill>
              <a:schemeClr val="tx1"/>
            </a:solidFill>
          </a:ln>
        </p:spPr>
        <p:txBody>
          <a:bodyPr wrap="none" rtlCol="0">
            <a:spAutoFit/>
          </a:bodyPr>
          <a:lstStyle/>
          <a:p>
            <a:r>
              <a:rPr lang="en-US" sz="2400" dirty="0" smtClean="0"/>
              <a:t>anaerobic metabolism</a:t>
            </a:r>
            <a:endParaRPr lang="en-US" sz="2400" dirty="0"/>
          </a:p>
        </p:txBody>
      </p:sp>
      <p:cxnSp>
        <p:nvCxnSpPr>
          <p:cNvPr id="9" name="Straight Arrow Connector 8"/>
          <p:cNvCxnSpPr/>
          <p:nvPr/>
        </p:nvCxnSpPr>
        <p:spPr>
          <a:xfrm>
            <a:off x="6477000" y="1295400"/>
            <a:ext cx="0" cy="40900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81496" y="1720783"/>
            <a:ext cx="3453189" cy="1200329"/>
          </a:xfrm>
          <a:prstGeom prst="rect">
            <a:avLst/>
          </a:prstGeom>
          <a:noFill/>
          <a:ln w="12700">
            <a:solidFill>
              <a:schemeClr val="tx1"/>
            </a:solidFill>
          </a:ln>
        </p:spPr>
        <p:txBody>
          <a:bodyPr wrap="none" rtlCol="0">
            <a:spAutoFit/>
          </a:bodyPr>
          <a:lstStyle/>
          <a:p>
            <a:r>
              <a:rPr lang="en-US" sz="2400" dirty="0" smtClean="0"/>
              <a:t>Accumulation of lactate,</a:t>
            </a:r>
          </a:p>
          <a:p>
            <a:r>
              <a:rPr lang="en-US" sz="2400" dirty="0" smtClean="0"/>
              <a:t>Hydrogen ions &amp; </a:t>
            </a:r>
          </a:p>
          <a:p>
            <a:r>
              <a:rPr lang="en-US" sz="2400" dirty="0" smtClean="0"/>
              <a:t>Phosphates in cells</a:t>
            </a:r>
            <a:endParaRPr lang="en-US" sz="2400" dirty="0"/>
          </a:p>
        </p:txBody>
      </p:sp>
      <p:cxnSp>
        <p:nvCxnSpPr>
          <p:cNvPr id="17" name="Straight Arrow Connector 16"/>
          <p:cNvCxnSpPr/>
          <p:nvPr/>
        </p:nvCxnSpPr>
        <p:spPr>
          <a:xfrm flipH="1">
            <a:off x="4276542" y="1981200"/>
            <a:ext cx="828857"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5829" y="1704404"/>
            <a:ext cx="3626314" cy="830997"/>
          </a:xfrm>
          <a:prstGeom prst="rect">
            <a:avLst/>
          </a:prstGeom>
          <a:noFill/>
          <a:ln w="12700">
            <a:solidFill>
              <a:schemeClr val="tx1"/>
            </a:solidFill>
          </a:ln>
        </p:spPr>
        <p:txBody>
          <a:bodyPr wrap="none" rtlCol="0">
            <a:spAutoFit/>
          </a:bodyPr>
          <a:lstStyle/>
          <a:p>
            <a:r>
              <a:rPr lang="en-US" sz="2400" dirty="0" smtClean="0"/>
              <a:t>Damage to mitochondria </a:t>
            </a:r>
          </a:p>
          <a:p>
            <a:r>
              <a:rPr lang="en-US" sz="2400" dirty="0"/>
              <a:t>o</a:t>
            </a:r>
            <a:r>
              <a:rPr lang="en-US" sz="2400" dirty="0" smtClean="0"/>
              <a:t>f cells</a:t>
            </a:r>
            <a:endParaRPr lang="en-US" sz="2400" dirty="0"/>
          </a:p>
        </p:txBody>
      </p:sp>
      <p:cxnSp>
        <p:nvCxnSpPr>
          <p:cNvPr id="23" name="Straight Arrow Connector 22"/>
          <p:cNvCxnSpPr/>
          <p:nvPr/>
        </p:nvCxnSpPr>
        <p:spPr>
          <a:xfrm>
            <a:off x="1813444" y="2508114"/>
            <a:ext cx="0" cy="39439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180" y="2902509"/>
            <a:ext cx="4515980" cy="830997"/>
          </a:xfrm>
          <a:prstGeom prst="rect">
            <a:avLst/>
          </a:prstGeom>
          <a:noFill/>
          <a:ln w="12700">
            <a:solidFill>
              <a:schemeClr val="tx1"/>
            </a:solidFill>
          </a:ln>
        </p:spPr>
        <p:txBody>
          <a:bodyPr wrap="none" rtlCol="0">
            <a:spAutoFit/>
          </a:bodyPr>
          <a:lstStyle/>
          <a:p>
            <a:r>
              <a:rPr lang="en-US" sz="2400" dirty="0" smtClean="0"/>
              <a:t>Dysfunctional electron transport</a:t>
            </a:r>
          </a:p>
          <a:p>
            <a:r>
              <a:rPr lang="en-US" sz="2400" dirty="0" smtClean="0"/>
              <a:t>&amp; cellular destruction</a:t>
            </a:r>
            <a:endParaRPr lang="en-US" sz="2400" dirty="0"/>
          </a:p>
        </p:txBody>
      </p:sp>
      <p:cxnSp>
        <p:nvCxnSpPr>
          <p:cNvPr id="26" name="Straight Arrow Connector 25"/>
          <p:cNvCxnSpPr/>
          <p:nvPr/>
        </p:nvCxnSpPr>
        <p:spPr>
          <a:xfrm>
            <a:off x="4595696" y="3213219"/>
            <a:ext cx="6858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10199" y="2971800"/>
            <a:ext cx="3026791" cy="830997"/>
          </a:xfrm>
          <a:prstGeom prst="rect">
            <a:avLst/>
          </a:prstGeom>
          <a:noFill/>
          <a:ln w="19050">
            <a:solidFill>
              <a:schemeClr val="tx1"/>
            </a:solidFill>
          </a:ln>
        </p:spPr>
        <p:txBody>
          <a:bodyPr wrap="none" rtlCol="0">
            <a:spAutoFit/>
          </a:bodyPr>
          <a:lstStyle/>
          <a:p>
            <a:r>
              <a:rPr lang="en-US" sz="2400" dirty="0" smtClean="0"/>
              <a:t>Na shifts into cell; </a:t>
            </a:r>
          </a:p>
          <a:p>
            <a:r>
              <a:rPr lang="en-US" sz="2400" dirty="0" smtClean="0"/>
              <a:t>forcing K outside cell</a:t>
            </a:r>
            <a:endParaRPr lang="en-US" sz="2400" dirty="0"/>
          </a:p>
        </p:txBody>
      </p:sp>
      <p:cxnSp>
        <p:nvCxnSpPr>
          <p:cNvPr id="32" name="Straight Arrow Connector 31"/>
          <p:cNvCxnSpPr/>
          <p:nvPr/>
        </p:nvCxnSpPr>
        <p:spPr>
          <a:xfrm>
            <a:off x="6923594" y="3958798"/>
            <a:ext cx="0" cy="31200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81496" y="4270801"/>
            <a:ext cx="3728906" cy="1200329"/>
          </a:xfrm>
          <a:prstGeom prst="rect">
            <a:avLst/>
          </a:prstGeom>
          <a:noFill/>
          <a:ln w="12700">
            <a:solidFill>
              <a:schemeClr val="tx1"/>
            </a:solidFill>
          </a:ln>
        </p:spPr>
        <p:txBody>
          <a:bodyPr wrap="none" rtlCol="0">
            <a:spAutoFit/>
          </a:bodyPr>
          <a:lstStyle/>
          <a:p>
            <a:r>
              <a:rPr lang="en-US" sz="2400" dirty="0" smtClean="0"/>
              <a:t>K changes interfere with</a:t>
            </a:r>
          </a:p>
          <a:p>
            <a:r>
              <a:rPr lang="en-US" sz="2400" dirty="0" smtClean="0"/>
              <a:t>nervous, cardiovascular &amp;</a:t>
            </a:r>
          </a:p>
          <a:p>
            <a:r>
              <a:rPr lang="en-US" sz="2400" dirty="0" smtClean="0"/>
              <a:t>muscular cell function</a:t>
            </a:r>
            <a:endParaRPr lang="en-US" sz="2400" dirty="0"/>
          </a:p>
        </p:txBody>
      </p:sp>
      <p:cxnSp>
        <p:nvCxnSpPr>
          <p:cNvPr id="35" name="Straight Arrow Connector 34"/>
          <p:cNvCxnSpPr/>
          <p:nvPr/>
        </p:nvCxnSpPr>
        <p:spPr>
          <a:xfrm flipH="1">
            <a:off x="4588931" y="4714963"/>
            <a:ext cx="609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458" y="4114799"/>
            <a:ext cx="4621778" cy="1200329"/>
          </a:xfrm>
          <a:prstGeom prst="rect">
            <a:avLst/>
          </a:prstGeom>
          <a:noFill/>
          <a:ln w="12700">
            <a:solidFill>
              <a:schemeClr val="tx1"/>
            </a:solidFill>
          </a:ln>
        </p:spPr>
        <p:txBody>
          <a:bodyPr wrap="none" rtlCol="0">
            <a:spAutoFit/>
          </a:bodyPr>
          <a:lstStyle/>
          <a:p>
            <a:r>
              <a:rPr lang="en-US" sz="2400" dirty="0" smtClean="0"/>
              <a:t>Swelling in capillary vasculature;</a:t>
            </a:r>
          </a:p>
          <a:p>
            <a:r>
              <a:rPr lang="en-US" sz="2400" dirty="0" smtClean="0"/>
              <a:t>arteriole dilation leading to </a:t>
            </a:r>
          </a:p>
          <a:p>
            <a:r>
              <a:rPr lang="en-US" sz="2400" dirty="0" smtClean="0"/>
              <a:t>uncompensated shock</a:t>
            </a:r>
            <a:endParaRPr lang="en-US" sz="2400" dirty="0"/>
          </a:p>
        </p:txBody>
      </p:sp>
      <p:sp>
        <p:nvSpPr>
          <p:cNvPr id="38" name="TextBox 37"/>
          <p:cNvSpPr txBox="1"/>
          <p:nvPr/>
        </p:nvSpPr>
        <p:spPr>
          <a:xfrm>
            <a:off x="8209129" y="6554577"/>
            <a:ext cx="934871" cy="230832"/>
          </a:xfrm>
          <a:prstGeom prst="rect">
            <a:avLst/>
          </a:prstGeom>
          <a:noFill/>
        </p:spPr>
        <p:txBody>
          <a:bodyPr wrap="none" rtlCol="0">
            <a:spAutoFit/>
          </a:bodyPr>
          <a:lstStyle/>
          <a:p>
            <a:r>
              <a:rPr lang="en-US" sz="900" dirty="0" err="1" smtClean="0"/>
              <a:t>Holleran</a:t>
            </a:r>
            <a:r>
              <a:rPr lang="en-US" sz="900" dirty="0" smtClean="0"/>
              <a:t>, 2010</a:t>
            </a:r>
            <a:endParaRPr lang="en-US" sz="900" dirty="0"/>
          </a:p>
        </p:txBody>
      </p:sp>
    </p:spTree>
    <p:extLst>
      <p:ext uri="{BB962C8B-B14F-4D97-AF65-F5344CB8AC3E}">
        <p14:creationId xmlns:p14="http://schemas.microsoft.com/office/powerpoint/2010/main" val="3490866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Treatment</a:t>
            </a:r>
            <a:endParaRPr lang="en-US" dirty="0">
              <a:solidFill>
                <a:srgbClr val="FF0000"/>
              </a:solidFill>
            </a:endParaRPr>
          </a:p>
        </p:txBody>
      </p:sp>
      <p:sp>
        <p:nvSpPr>
          <p:cNvPr id="3" name="TextBox 2"/>
          <p:cNvSpPr txBox="1"/>
          <p:nvPr/>
        </p:nvSpPr>
        <p:spPr>
          <a:xfrm>
            <a:off x="838200" y="685800"/>
            <a:ext cx="5583580" cy="4893647"/>
          </a:xfrm>
          <a:prstGeom prst="rect">
            <a:avLst/>
          </a:prstGeom>
          <a:noFill/>
        </p:spPr>
        <p:txBody>
          <a:bodyPr wrap="none" rtlCol="0">
            <a:spAutoFit/>
          </a:bodyPr>
          <a:lstStyle/>
          <a:p>
            <a:pPr marL="285750" indent="-285750">
              <a:lnSpc>
                <a:spcPct val="150000"/>
              </a:lnSpc>
              <a:buFont typeface="Wingdings" pitchFamily="2" charset="2"/>
              <a:buChar char="v"/>
            </a:pPr>
            <a:r>
              <a:rPr lang="en-US" sz="2800" dirty="0" smtClean="0"/>
              <a:t>Maintaining oxygen support</a:t>
            </a:r>
          </a:p>
          <a:p>
            <a:pPr marL="285750" indent="-285750">
              <a:lnSpc>
                <a:spcPct val="150000"/>
              </a:lnSpc>
              <a:buFont typeface="Wingdings" pitchFamily="2" charset="2"/>
              <a:buChar char="v"/>
            </a:pPr>
            <a:r>
              <a:rPr lang="en-US" sz="2800" dirty="0" smtClean="0"/>
              <a:t>Hemodynamic support</a:t>
            </a:r>
          </a:p>
          <a:p>
            <a:pPr marL="285750" indent="-285750">
              <a:lnSpc>
                <a:spcPct val="150000"/>
              </a:lnSpc>
              <a:buFont typeface="Wingdings" pitchFamily="2" charset="2"/>
              <a:buChar char="v"/>
            </a:pPr>
            <a:r>
              <a:rPr lang="en-US" sz="2800" dirty="0" smtClean="0"/>
              <a:t>Reversal of organ injury</a:t>
            </a:r>
          </a:p>
          <a:p>
            <a:pPr marL="285750" indent="-285750">
              <a:lnSpc>
                <a:spcPct val="150000"/>
              </a:lnSpc>
              <a:buFont typeface="Wingdings" pitchFamily="2" charset="2"/>
              <a:buChar char="v"/>
            </a:pPr>
            <a:r>
              <a:rPr lang="en-US" sz="2800" dirty="0" err="1" smtClean="0"/>
              <a:t>Pericardiocentesis</a:t>
            </a:r>
            <a:endParaRPr lang="en-US" sz="2800" dirty="0" smtClean="0"/>
          </a:p>
          <a:p>
            <a:pPr marL="285750" indent="-285750">
              <a:lnSpc>
                <a:spcPct val="150000"/>
              </a:lnSpc>
              <a:buFont typeface="Wingdings" pitchFamily="2" charset="2"/>
              <a:buChar char="v"/>
            </a:pPr>
            <a:r>
              <a:rPr lang="en-US" sz="2800" dirty="0" smtClean="0"/>
              <a:t>Needle thoracotomy/ chest tube</a:t>
            </a:r>
          </a:p>
          <a:p>
            <a:pPr marL="285750" indent="-285750">
              <a:lnSpc>
                <a:spcPct val="150000"/>
              </a:lnSpc>
              <a:buFont typeface="Wingdings" pitchFamily="2" charset="2"/>
              <a:buChar char="v"/>
            </a:pPr>
            <a:r>
              <a:rPr lang="en-US" sz="2800" dirty="0" smtClean="0"/>
              <a:t>Heparin</a:t>
            </a:r>
          </a:p>
          <a:p>
            <a:pPr marL="285750" indent="-285750">
              <a:lnSpc>
                <a:spcPct val="150000"/>
              </a:lnSpc>
              <a:buFont typeface="Wingdings" pitchFamily="2" charset="2"/>
              <a:buChar char="v"/>
            </a:pPr>
            <a:r>
              <a:rPr lang="en-US" sz="2800" dirty="0" smtClean="0"/>
              <a:t>Pulmonary </a:t>
            </a:r>
            <a:r>
              <a:rPr lang="en-US" sz="2800" dirty="0" err="1" smtClean="0"/>
              <a:t>embolectomy</a:t>
            </a:r>
            <a:r>
              <a:rPr lang="en-US" sz="2800" dirty="0" smtClean="0"/>
              <a:t>, </a:t>
            </a:r>
            <a:r>
              <a:rPr lang="en-US" sz="2800" dirty="0" err="1" smtClean="0"/>
              <a:t>tpa</a:t>
            </a:r>
            <a:endParaRPr lang="en-US" sz="2800"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229780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Distributive</a:t>
            </a:r>
            <a:endParaRPr lang="en-US" sz="8000" dirty="0">
              <a:solidFill>
                <a:srgbClr val="FF0000"/>
              </a:solidFill>
            </a:endParaRPr>
          </a:p>
        </p:txBody>
      </p:sp>
      <p:sp>
        <p:nvSpPr>
          <p:cNvPr id="4" name="TextBox 3"/>
          <p:cNvSpPr txBox="1"/>
          <p:nvPr/>
        </p:nvSpPr>
        <p:spPr>
          <a:xfrm>
            <a:off x="464016" y="1080700"/>
            <a:ext cx="8664551" cy="1384995"/>
          </a:xfrm>
          <a:prstGeom prst="rect">
            <a:avLst/>
          </a:prstGeom>
          <a:noFill/>
        </p:spPr>
        <p:txBody>
          <a:bodyPr wrap="none" rtlCol="0">
            <a:spAutoFit/>
          </a:bodyPr>
          <a:lstStyle/>
          <a:p>
            <a:r>
              <a:rPr lang="en-US" dirty="0" smtClean="0"/>
              <a:t>“</a:t>
            </a:r>
            <a:r>
              <a:rPr lang="en-US" sz="2800" dirty="0" smtClean="0"/>
              <a:t>distributive shock occurs because of either a </a:t>
            </a:r>
          </a:p>
          <a:p>
            <a:r>
              <a:rPr lang="en-US" sz="2800" dirty="0" smtClean="0"/>
              <a:t>mal-distribution of volume resulting from vasodilation </a:t>
            </a:r>
          </a:p>
          <a:p>
            <a:r>
              <a:rPr lang="en-US" sz="2800" dirty="0" smtClean="0"/>
              <a:t>or a loss of autonomic sympathetic functions.”</a:t>
            </a:r>
            <a:endParaRPr lang="en-US" sz="2800" dirty="0"/>
          </a:p>
        </p:txBody>
      </p:sp>
      <p:sp>
        <p:nvSpPr>
          <p:cNvPr id="5" name="TextBox 4"/>
          <p:cNvSpPr txBox="1"/>
          <p:nvPr/>
        </p:nvSpPr>
        <p:spPr>
          <a:xfrm>
            <a:off x="6440580" y="2465695"/>
            <a:ext cx="1649811" cy="276999"/>
          </a:xfrm>
          <a:prstGeom prst="rect">
            <a:avLst/>
          </a:prstGeom>
          <a:noFill/>
        </p:spPr>
        <p:txBody>
          <a:bodyPr wrap="none" rtlCol="0">
            <a:spAutoFit/>
          </a:bodyPr>
          <a:lstStyle/>
          <a:p>
            <a:r>
              <a:rPr lang="en-US" sz="1200" dirty="0" smtClean="0"/>
              <a:t>Halloran, 2007 p. 732</a:t>
            </a:r>
            <a:endParaRPr lang="en-US" sz="1200" dirty="0"/>
          </a:p>
        </p:txBody>
      </p:sp>
      <p:sp>
        <p:nvSpPr>
          <p:cNvPr id="6" name="TextBox 5"/>
          <p:cNvSpPr txBox="1"/>
          <p:nvPr/>
        </p:nvSpPr>
        <p:spPr>
          <a:xfrm>
            <a:off x="685800" y="3581400"/>
            <a:ext cx="7404591" cy="523220"/>
          </a:xfrm>
          <a:prstGeom prst="rect">
            <a:avLst/>
          </a:prstGeom>
          <a:noFill/>
        </p:spPr>
        <p:txBody>
          <a:bodyPr wrap="none" rtlCol="0">
            <a:spAutoFit/>
          </a:bodyPr>
          <a:lstStyle/>
          <a:p>
            <a:r>
              <a:rPr lang="en-US" sz="2800" dirty="0" smtClean="0"/>
              <a:t>Defining feature: loss of peripheral resistance</a:t>
            </a:r>
            <a:endParaRPr lang="en-US" sz="2800" dirty="0"/>
          </a:p>
        </p:txBody>
      </p:sp>
      <p:sp>
        <p:nvSpPr>
          <p:cNvPr id="7" name="TextBox 6"/>
          <p:cNvSpPr txBox="1"/>
          <p:nvPr/>
        </p:nvSpPr>
        <p:spPr>
          <a:xfrm>
            <a:off x="5893154" y="4077078"/>
            <a:ext cx="2744662" cy="276999"/>
          </a:xfrm>
          <a:prstGeom prst="rect">
            <a:avLst/>
          </a:prstGeom>
          <a:noFill/>
        </p:spPr>
        <p:txBody>
          <a:bodyPr wrap="none" rtlCol="0">
            <a:spAutoFit/>
          </a:bodyPr>
          <a:lstStyle/>
          <a:p>
            <a:r>
              <a:rPr lang="en-US" sz="1200" dirty="0" smtClean="0"/>
              <a:t>Society of Critical Care Medicine, </a:t>
            </a:r>
            <a:r>
              <a:rPr lang="en-US" sz="1200" dirty="0" err="1" smtClean="0"/>
              <a:t>n.d.</a:t>
            </a:r>
            <a:endParaRPr lang="en-US" sz="1200" dirty="0"/>
          </a:p>
        </p:txBody>
      </p:sp>
    </p:spTree>
    <p:extLst>
      <p:ext uri="{BB962C8B-B14F-4D97-AF65-F5344CB8AC3E}">
        <p14:creationId xmlns:p14="http://schemas.microsoft.com/office/powerpoint/2010/main" val="330873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800100"/>
            <a:ext cx="7010400" cy="5257800"/>
          </a:xfrm>
          <a:prstGeom prst="rect">
            <a:avLst/>
          </a:prstGeom>
        </p:spPr>
      </p:pic>
    </p:spTree>
    <p:extLst>
      <p:ext uri="{BB962C8B-B14F-4D97-AF65-F5344CB8AC3E}">
        <p14:creationId xmlns:p14="http://schemas.microsoft.com/office/powerpoint/2010/main" val="553433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Sub-types</a:t>
            </a:r>
            <a:endParaRPr lang="en-US" dirty="0">
              <a:solidFill>
                <a:srgbClr val="FF0000"/>
              </a:solidFill>
            </a:endParaRPr>
          </a:p>
        </p:txBody>
      </p:sp>
      <p:sp>
        <p:nvSpPr>
          <p:cNvPr id="3" name="TextBox 2"/>
          <p:cNvSpPr txBox="1"/>
          <p:nvPr/>
        </p:nvSpPr>
        <p:spPr>
          <a:xfrm>
            <a:off x="838200" y="914400"/>
            <a:ext cx="3889206" cy="3477875"/>
          </a:xfrm>
          <a:prstGeom prst="rect">
            <a:avLst/>
          </a:prstGeom>
          <a:noFill/>
        </p:spPr>
        <p:txBody>
          <a:bodyPr wrap="none" rtlCol="0">
            <a:spAutoFit/>
          </a:bodyPr>
          <a:lstStyle/>
          <a:p>
            <a:pPr marL="285750" indent="-285750">
              <a:buFont typeface="Wingdings" pitchFamily="2" charset="2"/>
              <a:buChar char="v"/>
            </a:pPr>
            <a:r>
              <a:rPr lang="en-US" sz="4400" dirty="0" smtClean="0"/>
              <a:t>Neurogenic</a:t>
            </a:r>
          </a:p>
          <a:p>
            <a:endParaRPr lang="en-US" sz="4400" dirty="0" smtClean="0"/>
          </a:p>
          <a:p>
            <a:pPr marL="285750" indent="-285750">
              <a:buFont typeface="Wingdings" pitchFamily="2" charset="2"/>
              <a:buChar char="v"/>
            </a:pPr>
            <a:r>
              <a:rPr lang="en-US" sz="4400" dirty="0" smtClean="0"/>
              <a:t>Anaphylactic</a:t>
            </a:r>
          </a:p>
          <a:p>
            <a:endParaRPr lang="en-US" sz="4400" dirty="0" smtClean="0"/>
          </a:p>
          <a:p>
            <a:pPr marL="285750" indent="-285750">
              <a:buFont typeface="Wingdings" pitchFamily="2" charset="2"/>
              <a:buChar char="v"/>
            </a:pPr>
            <a:r>
              <a:rPr lang="en-US" sz="4400" dirty="0" smtClean="0"/>
              <a:t>Septic</a:t>
            </a:r>
            <a:endParaRPr lang="en-US" sz="4400" dirty="0"/>
          </a:p>
        </p:txBody>
      </p:sp>
    </p:spTree>
    <p:extLst>
      <p:ext uri="{BB962C8B-B14F-4D97-AF65-F5344CB8AC3E}">
        <p14:creationId xmlns:p14="http://schemas.microsoft.com/office/powerpoint/2010/main" val="4103790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Septic </a:t>
            </a:r>
            <a:endParaRPr lang="en-US" sz="8000" dirty="0">
              <a:solidFill>
                <a:srgbClr val="FF0000"/>
              </a:solidFill>
            </a:endParaRPr>
          </a:p>
        </p:txBody>
      </p:sp>
      <p:sp>
        <p:nvSpPr>
          <p:cNvPr id="3" name="Rectangle 2"/>
          <p:cNvSpPr/>
          <p:nvPr/>
        </p:nvSpPr>
        <p:spPr>
          <a:xfrm>
            <a:off x="990600" y="1066800"/>
            <a:ext cx="7924800" cy="1938992"/>
          </a:xfrm>
          <a:prstGeom prst="rect">
            <a:avLst/>
          </a:prstGeom>
        </p:spPr>
        <p:txBody>
          <a:bodyPr wrap="square">
            <a:spAutoFit/>
          </a:bodyPr>
          <a:lstStyle/>
          <a:p>
            <a:r>
              <a:rPr lang="en-US" sz="4000" dirty="0" smtClean="0"/>
              <a:t>“sepsis-induced </a:t>
            </a:r>
            <a:r>
              <a:rPr lang="en-US" sz="4000" dirty="0"/>
              <a:t>hypotension persisting despite adequate </a:t>
            </a:r>
            <a:r>
              <a:rPr lang="en-US" sz="4000" dirty="0" smtClean="0"/>
              <a:t>fluid resuscitation”</a:t>
            </a:r>
            <a:endParaRPr lang="en-US" sz="4000" dirty="0"/>
          </a:p>
        </p:txBody>
      </p:sp>
      <p:sp>
        <p:nvSpPr>
          <p:cNvPr id="4" name="TextBox 3"/>
          <p:cNvSpPr txBox="1"/>
          <p:nvPr/>
        </p:nvSpPr>
        <p:spPr>
          <a:xfrm>
            <a:off x="7010400" y="6248400"/>
            <a:ext cx="1353256" cy="246221"/>
          </a:xfrm>
          <a:prstGeom prst="rect">
            <a:avLst/>
          </a:prstGeom>
          <a:noFill/>
        </p:spPr>
        <p:txBody>
          <a:bodyPr wrap="none" rtlCol="0">
            <a:spAutoFit/>
          </a:bodyPr>
          <a:lstStyle/>
          <a:p>
            <a:r>
              <a:rPr lang="en-US" sz="1000" dirty="0" smtClean="0"/>
              <a:t>Dellinger et al., 2012</a:t>
            </a:r>
            <a:endParaRPr lang="en-US" sz="1000" dirty="0"/>
          </a:p>
        </p:txBody>
      </p:sp>
    </p:spTree>
    <p:extLst>
      <p:ext uri="{BB962C8B-B14F-4D97-AF65-F5344CB8AC3E}">
        <p14:creationId xmlns:p14="http://schemas.microsoft.com/office/powerpoint/2010/main" val="1874863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685800"/>
            <a:ext cx="7315200" cy="5486400"/>
          </a:xfrm>
          <a:prstGeom prst="rect">
            <a:avLst/>
          </a:prstGeom>
        </p:spPr>
      </p:pic>
    </p:spTree>
    <p:extLst>
      <p:ext uri="{BB962C8B-B14F-4D97-AF65-F5344CB8AC3E}">
        <p14:creationId xmlns:p14="http://schemas.microsoft.com/office/powerpoint/2010/main" val="502305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Pathology</a:t>
            </a:r>
            <a:endParaRPr lang="en-US" dirty="0">
              <a:solidFill>
                <a:srgbClr val="FF0000"/>
              </a:solidFill>
            </a:endParaRPr>
          </a:p>
        </p:txBody>
      </p:sp>
      <p:sp>
        <p:nvSpPr>
          <p:cNvPr id="3" name="TextBox 2"/>
          <p:cNvSpPr txBox="1"/>
          <p:nvPr/>
        </p:nvSpPr>
        <p:spPr>
          <a:xfrm>
            <a:off x="3200400" y="598554"/>
            <a:ext cx="3145413" cy="523220"/>
          </a:xfrm>
          <a:prstGeom prst="rect">
            <a:avLst/>
          </a:prstGeom>
          <a:noFill/>
        </p:spPr>
        <p:txBody>
          <a:bodyPr wrap="none" rtlCol="0">
            <a:spAutoFit/>
          </a:bodyPr>
          <a:lstStyle/>
          <a:p>
            <a:r>
              <a:rPr lang="en-US" sz="2800" dirty="0" smtClean="0"/>
              <a:t>Localized infection</a:t>
            </a:r>
            <a:endParaRPr lang="en-US" sz="2800" dirty="0"/>
          </a:p>
        </p:txBody>
      </p:sp>
      <p:cxnSp>
        <p:nvCxnSpPr>
          <p:cNvPr id="5" name="Straight Arrow Connector 4"/>
          <p:cNvCxnSpPr/>
          <p:nvPr/>
        </p:nvCxnSpPr>
        <p:spPr>
          <a:xfrm>
            <a:off x="4764425" y="1121774"/>
            <a:ext cx="0" cy="50113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81200" y="1639840"/>
            <a:ext cx="6420347" cy="523220"/>
          </a:xfrm>
          <a:prstGeom prst="rect">
            <a:avLst/>
          </a:prstGeom>
          <a:noFill/>
        </p:spPr>
        <p:txBody>
          <a:bodyPr wrap="none" rtlCol="0">
            <a:spAutoFit/>
          </a:bodyPr>
          <a:lstStyle/>
          <a:p>
            <a:r>
              <a:rPr lang="en-US" sz="2800" dirty="0" smtClean="0"/>
              <a:t>Activation of host defense mechanisms</a:t>
            </a:r>
            <a:endParaRPr lang="en-US" sz="2800" dirty="0"/>
          </a:p>
        </p:txBody>
      </p:sp>
      <p:cxnSp>
        <p:nvCxnSpPr>
          <p:cNvPr id="9" name="Straight Arrow Connector 8"/>
          <p:cNvCxnSpPr/>
          <p:nvPr/>
        </p:nvCxnSpPr>
        <p:spPr>
          <a:xfrm>
            <a:off x="4814582" y="2095500"/>
            <a:ext cx="0" cy="533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1" y="2628900"/>
            <a:ext cx="8229600" cy="954107"/>
          </a:xfrm>
          <a:prstGeom prst="rect">
            <a:avLst/>
          </a:prstGeom>
          <a:noFill/>
        </p:spPr>
        <p:txBody>
          <a:bodyPr wrap="square" rtlCol="0">
            <a:spAutoFit/>
          </a:bodyPr>
          <a:lstStyle/>
          <a:p>
            <a:r>
              <a:rPr lang="en-US" sz="2800" dirty="0" smtClean="0"/>
              <a:t>Influx of neutrophils, monocytes &amp; inflammatory mediators</a:t>
            </a:r>
            <a:endParaRPr lang="en-US" sz="2800" dirty="0"/>
          </a:p>
        </p:txBody>
      </p:sp>
      <p:cxnSp>
        <p:nvCxnSpPr>
          <p:cNvPr id="12" name="Straight Arrow Connector 11"/>
          <p:cNvCxnSpPr/>
          <p:nvPr/>
        </p:nvCxnSpPr>
        <p:spPr>
          <a:xfrm>
            <a:off x="4764424" y="3755259"/>
            <a:ext cx="0" cy="493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4248953"/>
            <a:ext cx="8305800" cy="954107"/>
          </a:xfrm>
          <a:prstGeom prst="rect">
            <a:avLst/>
          </a:prstGeom>
          <a:noFill/>
        </p:spPr>
        <p:txBody>
          <a:bodyPr wrap="square" rtlCol="0">
            <a:spAutoFit/>
          </a:bodyPr>
          <a:lstStyle/>
          <a:p>
            <a:r>
              <a:rPr lang="en-US" sz="2800" dirty="0" smtClean="0"/>
              <a:t>Capillary vasodilation, increased vascular permeability,</a:t>
            </a:r>
            <a:r>
              <a:rPr lang="en-US" sz="2800" dirty="0"/>
              <a:t> activation of coagulation pathway</a:t>
            </a:r>
            <a:r>
              <a:rPr lang="en-US" sz="2800" dirty="0" smtClean="0"/>
              <a:t>  </a:t>
            </a:r>
            <a:endParaRPr lang="en-US" sz="2800" dirty="0"/>
          </a:p>
        </p:txBody>
      </p:sp>
      <p:sp>
        <p:nvSpPr>
          <p:cNvPr id="15" name="TextBox 14"/>
          <p:cNvSpPr txBox="1"/>
          <p:nvPr/>
        </p:nvSpPr>
        <p:spPr>
          <a:xfrm>
            <a:off x="7452061" y="6241036"/>
            <a:ext cx="822661" cy="246221"/>
          </a:xfrm>
          <a:prstGeom prst="rect">
            <a:avLst/>
          </a:prstGeom>
          <a:noFill/>
        </p:spPr>
        <p:txBody>
          <a:bodyPr wrap="none" rtlCol="0">
            <a:spAutoFit/>
          </a:bodyPr>
          <a:lstStyle/>
          <a:p>
            <a:r>
              <a:rPr lang="en-US" sz="1000" dirty="0" err="1" smtClean="0"/>
              <a:t>Kalil</a:t>
            </a:r>
            <a:r>
              <a:rPr lang="en-US" sz="1000" dirty="0" smtClean="0"/>
              <a:t>, 2014)</a:t>
            </a:r>
            <a:endParaRPr lang="en-US" sz="1000" dirty="0"/>
          </a:p>
        </p:txBody>
      </p:sp>
    </p:spTree>
    <p:extLst>
      <p:ext uri="{BB962C8B-B14F-4D97-AF65-F5344CB8AC3E}">
        <p14:creationId xmlns:p14="http://schemas.microsoft.com/office/powerpoint/2010/main" val="172296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8200"/>
            <a:ext cx="6781800" cy="1600200"/>
          </a:xfrm>
        </p:spPr>
        <p:txBody>
          <a:bodyPr/>
          <a:lstStyle/>
          <a:p>
            <a:r>
              <a:rPr lang="en-US" dirty="0" smtClean="0">
                <a:solidFill>
                  <a:srgbClr val="FF0000"/>
                </a:solidFill>
              </a:rPr>
              <a:t>Symptoms</a:t>
            </a:r>
            <a:endParaRPr lang="en-US" dirty="0">
              <a:solidFill>
                <a:srgbClr val="FF0000"/>
              </a:solidFill>
            </a:endParaRPr>
          </a:p>
        </p:txBody>
      </p:sp>
      <p:sp>
        <p:nvSpPr>
          <p:cNvPr id="3" name="TextBox 2"/>
          <p:cNvSpPr txBox="1"/>
          <p:nvPr/>
        </p:nvSpPr>
        <p:spPr>
          <a:xfrm>
            <a:off x="990600" y="685800"/>
            <a:ext cx="4304383" cy="3539430"/>
          </a:xfrm>
          <a:prstGeom prst="rect">
            <a:avLst/>
          </a:prstGeom>
          <a:noFill/>
        </p:spPr>
        <p:txBody>
          <a:bodyPr wrap="none" rtlCol="0">
            <a:spAutoFit/>
          </a:bodyPr>
          <a:lstStyle/>
          <a:p>
            <a:pPr marL="285750" indent="-285750">
              <a:buFont typeface="Wingdings" pitchFamily="2" charset="2"/>
              <a:buChar char="v"/>
            </a:pPr>
            <a:r>
              <a:rPr lang="en-US" sz="2800" dirty="0" smtClean="0"/>
              <a:t>SIRS criteria</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Infection </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Refractory hypotension </a:t>
            </a:r>
          </a:p>
          <a:p>
            <a:r>
              <a:rPr lang="en-US" sz="2800" dirty="0"/>
              <a:t> </a:t>
            </a:r>
            <a:r>
              <a:rPr lang="en-US" sz="2800" dirty="0" smtClean="0"/>
              <a:t>   (&lt;90 </a:t>
            </a:r>
            <a:r>
              <a:rPr lang="en-US" sz="2800" dirty="0" err="1" smtClean="0"/>
              <a:t>sBP</a:t>
            </a:r>
            <a:r>
              <a:rPr lang="en-US" sz="2800" dirty="0" smtClean="0"/>
              <a:t>, MAP &lt;65)</a:t>
            </a:r>
          </a:p>
          <a:p>
            <a:endParaRPr lang="en-US" sz="2800" dirty="0" smtClean="0"/>
          </a:p>
          <a:p>
            <a:pPr marL="285750" indent="-285750">
              <a:buFont typeface="Wingdings" pitchFamily="2" charset="2"/>
              <a:buChar char="v"/>
            </a:pPr>
            <a:r>
              <a:rPr lang="en-US" sz="2800" dirty="0" smtClean="0"/>
              <a:t>Serum lactate &gt; 4</a:t>
            </a:r>
            <a:endParaRPr lang="en-US" sz="2800" dirty="0"/>
          </a:p>
        </p:txBody>
      </p:sp>
    </p:spTree>
    <p:extLst>
      <p:ext uri="{BB962C8B-B14F-4D97-AF65-F5344CB8AC3E}">
        <p14:creationId xmlns:p14="http://schemas.microsoft.com/office/powerpoint/2010/main" val="28576986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ptic shock casca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4" y="762000"/>
            <a:ext cx="913052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41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Treatment</a:t>
            </a:r>
            <a:endParaRPr lang="en-US" dirty="0">
              <a:solidFill>
                <a:srgbClr val="FF0000"/>
              </a:solidFill>
            </a:endParaRPr>
          </a:p>
        </p:txBody>
      </p:sp>
      <p:sp>
        <p:nvSpPr>
          <p:cNvPr id="3" name="TextBox 2"/>
          <p:cNvSpPr txBox="1"/>
          <p:nvPr/>
        </p:nvSpPr>
        <p:spPr>
          <a:xfrm>
            <a:off x="685800" y="762000"/>
            <a:ext cx="7391400" cy="4247317"/>
          </a:xfrm>
          <a:prstGeom prst="rect">
            <a:avLst/>
          </a:prstGeom>
          <a:noFill/>
        </p:spPr>
        <p:txBody>
          <a:bodyPr wrap="square" rtlCol="0">
            <a:spAutoFit/>
          </a:bodyPr>
          <a:lstStyle/>
          <a:p>
            <a:pPr marL="457200" indent="-457200">
              <a:lnSpc>
                <a:spcPct val="150000"/>
              </a:lnSpc>
              <a:buFont typeface="Wingdings" pitchFamily="2" charset="2"/>
              <a:buChar char="v"/>
            </a:pPr>
            <a:r>
              <a:rPr lang="en-US" sz="3600" dirty="0" smtClean="0"/>
              <a:t>Early recognition</a:t>
            </a:r>
          </a:p>
          <a:p>
            <a:pPr marL="457200" indent="-457200">
              <a:lnSpc>
                <a:spcPct val="150000"/>
              </a:lnSpc>
              <a:buFont typeface="Wingdings" pitchFamily="2" charset="2"/>
              <a:buChar char="v"/>
            </a:pPr>
            <a:r>
              <a:rPr lang="en-US" sz="3600" dirty="0" smtClean="0"/>
              <a:t>IV fluids – aggressive Rx</a:t>
            </a:r>
          </a:p>
          <a:p>
            <a:pPr marL="457200" indent="-457200">
              <a:lnSpc>
                <a:spcPct val="150000"/>
              </a:lnSpc>
              <a:buFont typeface="Wingdings" pitchFamily="2" charset="2"/>
              <a:buChar char="v"/>
            </a:pPr>
            <a:r>
              <a:rPr lang="en-US" sz="3600" dirty="0" smtClean="0"/>
              <a:t>Antibiotics within one hour</a:t>
            </a:r>
          </a:p>
          <a:p>
            <a:pPr marL="457200" indent="-457200">
              <a:lnSpc>
                <a:spcPct val="150000"/>
              </a:lnSpc>
              <a:buFont typeface="Wingdings" pitchFamily="2" charset="2"/>
              <a:buChar char="v"/>
            </a:pPr>
            <a:r>
              <a:rPr lang="en-US" sz="3600" dirty="0" smtClean="0"/>
              <a:t>Monitor organ perfusion: vital signs, urine output, LOC</a:t>
            </a:r>
            <a:endParaRPr lang="en-US" sz="3600" dirty="0"/>
          </a:p>
        </p:txBody>
      </p:sp>
    </p:spTree>
    <p:extLst>
      <p:ext uri="{BB962C8B-B14F-4D97-AF65-F5344CB8AC3E}">
        <p14:creationId xmlns:p14="http://schemas.microsoft.com/office/powerpoint/2010/main" val="328779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Immune Response</a:t>
            </a:r>
            <a:endParaRPr lang="en-US" dirty="0">
              <a:solidFill>
                <a:srgbClr val="FF0000"/>
              </a:solidFill>
            </a:endParaRPr>
          </a:p>
        </p:txBody>
      </p:sp>
      <p:sp>
        <p:nvSpPr>
          <p:cNvPr id="3" name="TextBox 2"/>
          <p:cNvSpPr txBox="1"/>
          <p:nvPr/>
        </p:nvSpPr>
        <p:spPr>
          <a:xfrm>
            <a:off x="685800" y="1143000"/>
            <a:ext cx="6505307" cy="954107"/>
          </a:xfrm>
          <a:prstGeom prst="rect">
            <a:avLst/>
          </a:prstGeom>
          <a:noFill/>
        </p:spPr>
        <p:txBody>
          <a:bodyPr wrap="none" rtlCol="0">
            <a:spAutoFit/>
          </a:bodyPr>
          <a:lstStyle/>
          <a:p>
            <a:r>
              <a:rPr lang="en-US" sz="2800" dirty="0" smtClean="0"/>
              <a:t>Release of cytokines and phospholipids</a:t>
            </a:r>
          </a:p>
          <a:p>
            <a:pPr marL="457200" indent="-457200">
              <a:buFont typeface="Wingdings" pitchFamily="2" charset="2"/>
              <a:buChar char="v"/>
            </a:pPr>
            <a:endParaRPr lang="en-US" sz="2800" dirty="0"/>
          </a:p>
        </p:txBody>
      </p:sp>
      <p:cxnSp>
        <p:nvCxnSpPr>
          <p:cNvPr id="5" name="Straight Arrow Connector 4"/>
          <p:cNvCxnSpPr/>
          <p:nvPr/>
        </p:nvCxnSpPr>
        <p:spPr>
          <a:xfrm>
            <a:off x="4038600" y="1752600"/>
            <a:ext cx="0" cy="533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9200" y="2438400"/>
            <a:ext cx="5881738" cy="523220"/>
          </a:xfrm>
          <a:prstGeom prst="rect">
            <a:avLst/>
          </a:prstGeom>
          <a:noFill/>
        </p:spPr>
        <p:txBody>
          <a:bodyPr wrap="none" rtlCol="0">
            <a:spAutoFit/>
          </a:bodyPr>
          <a:lstStyle/>
          <a:p>
            <a:r>
              <a:rPr lang="en-US" sz="2800" dirty="0" smtClean="0"/>
              <a:t>Activation of inflammatory response</a:t>
            </a:r>
            <a:endParaRPr lang="en-US" sz="2800" dirty="0"/>
          </a:p>
        </p:txBody>
      </p:sp>
      <p:cxnSp>
        <p:nvCxnSpPr>
          <p:cNvPr id="8" name="Straight Arrow Connector 7"/>
          <p:cNvCxnSpPr/>
          <p:nvPr/>
        </p:nvCxnSpPr>
        <p:spPr>
          <a:xfrm>
            <a:off x="4038600" y="3048000"/>
            <a:ext cx="0" cy="457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0"/>
            <a:ext cx="8456161" cy="523220"/>
          </a:xfrm>
          <a:prstGeom prst="rect">
            <a:avLst/>
          </a:prstGeom>
          <a:noFill/>
        </p:spPr>
        <p:txBody>
          <a:bodyPr wrap="none" rtlCol="0">
            <a:spAutoFit/>
          </a:bodyPr>
          <a:lstStyle/>
          <a:p>
            <a:r>
              <a:rPr lang="en-US" sz="2800" dirty="0" smtClean="0"/>
              <a:t>SIRS (Systemic Inflammatory Response </a:t>
            </a:r>
            <a:r>
              <a:rPr lang="en-US" sz="2800" dirty="0" smtClean="0"/>
              <a:t>Syndrome)</a:t>
            </a:r>
            <a:endParaRPr lang="en-US" sz="2800" dirty="0"/>
          </a:p>
        </p:txBody>
      </p:sp>
    </p:spTree>
    <p:extLst>
      <p:ext uri="{BB962C8B-B14F-4D97-AF65-F5344CB8AC3E}">
        <p14:creationId xmlns:p14="http://schemas.microsoft.com/office/powerpoint/2010/main" val="2310644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S6382_May2015: ED Sepsis Screening Tool - Adobe Reader"/>
          <p:cNvPicPr>
            <a:picLocks noChangeAspect="1"/>
          </p:cNvPicPr>
          <p:nvPr/>
        </p:nvPicPr>
        <p:blipFill rotWithShape="1">
          <a:blip r:embed="rId3">
            <a:extLst>
              <a:ext uri="{28A0092B-C50C-407E-A947-70E740481C1C}">
                <a14:useLocalDpi xmlns:a14="http://schemas.microsoft.com/office/drawing/2010/main" val="0"/>
              </a:ext>
            </a:extLst>
          </a:blip>
          <a:srcRect l="5327" t="6202" r="4236" b="1646"/>
          <a:stretch/>
        </p:blipFill>
        <p:spPr>
          <a:xfrm>
            <a:off x="1905000" y="18061"/>
            <a:ext cx="5257799" cy="6917487"/>
          </a:xfrm>
          <a:prstGeom prst="rect">
            <a:avLst/>
          </a:prstGeom>
        </p:spPr>
      </p:pic>
    </p:spTree>
    <p:extLst>
      <p:ext uri="{BB962C8B-B14F-4D97-AF65-F5344CB8AC3E}">
        <p14:creationId xmlns:p14="http://schemas.microsoft.com/office/powerpoint/2010/main" val="2306040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Vasopressors</a:t>
            </a:r>
            <a:endParaRPr lang="en-US" dirty="0">
              <a:solidFill>
                <a:srgbClr val="FF0000"/>
              </a:solidFill>
            </a:endParaRPr>
          </a:p>
        </p:txBody>
      </p:sp>
      <p:sp>
        <p:nvSpPr>
          <p:cNvPr id="3" name="TextBox 2"/>
          <p:cNvSpPr txBox="1"/>
          <p:nvPr/>
        </p:nvSpPr>
        <p:spPr>
          <a:xfrm>
            <a:off x="762000" y="990600"/>
            <a:ext cx="7007046" cy="3108543"/>
          </a:xfrm>
          <a:prstGeom prst="rect">
            <a:avLst/>
          </a:prstGeom>
          <a:noFill/>
        </p:spPr>
        <p:txBody>
          <a:bodyPr wrap="none" rtlCol="0">
            <a:spAutoFit/>
          </a:bodyPr>
          <a:lstStyle/>
          <a:p>
            <a:pPr marL="285750" indent="-285750">
              <a:buFont typeface="Wingdings" pitchFamily="2" charset="2"/>
              <a:buChar char="v"/>
            </a:pPr>
            <a:r>
              <a:rPr lang="en-US" sz="2800" dirty="0" smtClean="0"/>
              <a:t>Indicated with refractory hypotension</a:t>
            </a:r>
          </a:p>
          <a:p>
            <a:endParaRPr lang="en-US" sz="2800" dirty="0" smtClean="0"/>
          </a:p>
          <a:p>
            <a:pPr marL="285750" indent="-285750">
              <a:buFont typeface="Wingdings" pitchFamily="2" charset="2"/>
              <a:buChar char="v"/>
            </a:pPr>
            <a:r>
              <a:rPr lang="en-US" sz="2800" dirty="0" smtClean="0"/>
              <a:t>Target MAP 65</a:t>
            </a:r>
          </a:p>
          <a:p>
            <a:endParaRPr lang="en-US" sz="2800" dirty="0" smtClean="0"/>
          </a:p>
          <a:p>
            <a:pPr marL="285750" indent="-285750">
              <a:buFont typeface="Wingdings" pitchFamily="2" charset="2"/>
              <a:buChar char="v"/>
            </a:pPr>
            <a:r>
              <a:rPr lang="en-US" sz="2800" dirty="0" smtClean="0"/>
              <a:t>Norepinephrine is considered first choice</a:t>
            </a:r>
          </a:p>
          <a:p>
            <a:endParaRPr lang="en-US" sz="2800" dirty="0" smtClean="0"/>
          </a:p>
          <a:p>
            <a:pPr marL="285750" indent="-285750">
              <a:buFont typeface="Wingdings" pitchFamily="2" charset="2"/>
              <a:buChar char="v"/>
            </a:pPr>
            <a:r>
              <a:rPr lang="en-US" sz="2800" dirty="0" smtClean="0"/>
              <a:t>Epinephrine is next best choice</a:t>
            </a:r>
            <a:endParaRPr lang="en-US" sz="2800" dirty="0"/>
          </a:p>
        </p:txBody>
      </p:sp>
      <p:sp>
        <p:nvSpPr>
          <p:cNvPr id="4" name="TextBox 3"/>
          <p:cNvSpPr txBox="1"/>
          <p:nvPr/>
        </p:nvSpPr>
        <p:spPr>
          <a:xfrm>
            <a:off x="7186194" y="6217886"/>
            <a:ext cx="1165704" cy="246221"/>
          </a:xfrm>
          <a:prstGeom prst="rect">
            <a:avLst/>
          </a:prstGeom>
          <a:noFill/>
        </p:spPr>
        <p:txBody>
          <a:bodyPr wrap="none" rtlCol="0">
            <a:spAutoFit/>
          </a:bodyPr>
          <a:lstStyle/>
          <a:p>
            <a:r>
              <a:rPr lang="en-US" sz="1000" dirty="0" err="1" smtClean="0"/>
              <a:t>PulmCCM</a:t>
            </a:r>
            <a:r>
              <a:rPr lang="en-US" sz="1000" dirty="0" smtClean="0"/>
              <a:t>, 2013</a:t>
            </a:r>
            <a:endParaRPr lang="en-US" sz="1000" dirty="0"/>
          </a:p>
        </p:txBody>
      </p:sp>
    </p:spTree>
    <p:extLst>
      <p:ext uri="{BB962C8B-B14F-4D97-AF65-F5344CB8AC3E}">
        <p14:creationId xmlns:p14="http://schemas.microsoft.com/office/powerpoint/2010/main" val="927559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Neurogenic</a:t>
            </a:r>
            <a:endParaRPr lang="en-US" dirty="0">
              <a:solidFill>
                <a:srgbClr val="FF0000"/>
              </a:solidFill>
            </a:endParaRPr>
          </a:p>
        </p:txBody>
      </p:sp>
      <p:sp>
        <p:nvSpPr>
          <p:cNvPr id="3" name="TextBox 2"/>
          <p:cNvSpPr txBox="1"/>
          <p:nvPr/>
        </p:nvSpPr>
        <p:spPr>
          <a:xfrm>
            <a:off x="228600" y="1143000"/>
            <a:ext cx="9033242" cy="1754326"/>
          </a:xfrm>
          <a:prstGeom prst="rect">
            <a:avLst/>
          </a:prstGeom>
          <a:noFill/>
        </p:spPr>
        <p:txBody>
          <a:bodyPr wrap="none" rtlCol="0">
            <a:spAutoFit/>
          </a:bodyPr>
          <a:lstStyle/>
          <a:p>
            <a:r>
              <a:rPr lang="en-US" sz="3600" dirty="0" smtClean="0"/>
              <a:t>“results from an imbalance between the </a:t>
            </a:r>
          </a:p>
          <a:p>
            <a:r>
              <a:rPr lang="en-US" sz="3600" dirty="0" smtClean="0"/>
              <a:t>sympathetic and parasympathetic </a:t>
            </a:r>
          </a:p>
          <a:p>
            <a:r>
              <a:rPr lang="en-US" sz="3600" dirty="0" smtClean="0"/>
              <a:t>stimulation of the vascular smooth muscle.”</a:t>
            </a:r>
            <a:endParaRPr lang="en-US" sz="3600" dirty="0"/>
          </a:p>
        </p:txBody>
      </p:sp>
      <p:sp>
        <p:nvSpPr>
          <p:cNvPr id="4" name="TextBox 3"/>
          <p:cNvSpPr txBox="1"/>
          <p:nvPr/>
        </p:nvSpPr>
        <p:spPr>
          <a:xfrm>
            <a:off x="7103164" y="6186100"/>
            <a:ext cx="2133600" cy="276999"/>
          </a:xfrm>
          <a:prstGeom prst="rect">
            <a:avLst/>
          </a:prstGeom>
          <a:noFill/>
        </p:spPr>
        <p:txBody>
          <a:bodyPr wrap="square" rtlCol="0">
            <a:spAutoFit/>
          </a:bodyPr>
          <a:lstStyle/>
          <a:p>
            <a:r>
              <a:rPr lang="en-US" sz="1200" dirty="0" smtClean="0"/>
              <a:t>Halloran, 2007 p. 732</a:t>
            </a:r>
            <a:endParaRPr lang="en-US" sz="1200" dirty="0"/>
          </a:p>
        </p:txBody>
      </p:sp>
    </p:spTree>
    <p:extLst>
      <p:ext uri="{BB962C8B-B14F-4D97-AF65-F5344CB8AC3E}">
        <p14:creationId xmlns:p14="http://schemas.microsoft.com/office/powerpoint/2010/main" val="279280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33400"/>
            <a:ext cx="2146742" cy="369332"/>
          </a:xfrm>
          <a:prstGeom prst="rect">
            <a:avLst/>
          </a:prstGeom>
          <a:noFill/>
        </p:spPr>
        <p:txBody>
          <a:bodyPr wrap="none" rtlCol="0">
            <a:spAutoFit/>
          </a:bodyPr>
          <a:lstStyle/>
          <a:p>
            <a:r>
              <a:rPr lang="en-US" dirty="0" smtClean="0"/>
              <a:t>Medulla is inhibited</a:t>
            </a:r>
            <a:endParaRPr lang="en-US" dirty="0"/>
          </a:p>
        </p:txBody>
      </p:sp>
      <p:cxnSp>
        <p:nvCxnSpPr>
          <p:cNvPr id="4" name="Straight Arrow Connector 3"/>
          <p:cNvCxnSpPr>
            <a:stCxn id="2" idx="2"/>
          </p:cNvCxnSpPr>
          <p:nvPr/>
        </p:nvCxnSpPr>
        <p:spPr>
          <a:xfrm>
            <a:off x="2368771" y="902732"/>
            <a:ext cx="0" cy="54506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66800" y="1447800"/>
            <a:ext cx="3031599" cy="646331"/>
          </a:xfrm>
          <a:prstGeom prst="rect">
            <a:avLst/>
          </a:prstGeom>
          <a:noFill/>
        </p:spPr>
        <p:txBody>
          <a:bodyPr wrap="none" rtlCol="0">
            <a:spAutoFit/>
          </a:bodyPr>
          <a:lstStyle/>
          <a:p>
            <a:r>
              <a:rPr lang="en-US" dirty="0" smtClean="0"/>
              <a:t>Dec. sympathetic regulation</a:t>
            </a:r>
          </a:p>
          <a:p>
            <a:r>
              <a:rPr lang="en-US" dirty="0" smtClean="0"/>
              <a:t>of vasculature</a:t>
            </a:r>
            <a:endParaRPr lang="en-US" dirty="0"/>
          </a:p>
        </p:txBody>
      </p:sp>
      <p:cxnSp>
        <p:nvCxnSpPr>
          <p:cNvPr id="8" name="Straight Arrow Connector 7"/>
          <p:cNvCxnSpPr/>
          <p:nvPr/>
        </p:nvCxnSpPr>
        <p:spPr>
          <a:xfrm>
            <a:off x="2368771" y="2094131"/>
            <a:ext cx="0" cy="34426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2911" y="2895599"/>
            <a:ext cx="2890535" cy="646331"/>
          </a:xfrm>
          <a:prstGeom prst="rect">
            <a:avLst/>
          </a:prstGeom>
          <a:noFill/>
        </p:spPr>
        <p:txBody>
          <a:bodyPr wrap="none" rtlCol="0">
            <a:spAutoFit/>
          </a:bodyPr>
          <a:lstStyle/>
          <a:p>
            <a:r>
              <a:rPr lang="en-US" dirty="0" smtClean="0"/>
              <a:t>Loss of sympathetic tone:</a:t>
            </a:r>
          </a:p>
          <a:p>
            <a:r>
              <a:rPr lang="en-US" dirty="0" smtClean="0"/>
              <a:t>vasodilation &amp; bradycardia</a:t>
            </a:r>
            <a:endParaRPr lang="en-US" dirty="0"/>
          </a:p>
        </p:txBody>
      </p:sp>
      <p:cxnSp>
        <p:nvCxnSpPr>
          <p:cNvPr id="11" name="Straight Arrow Connector 10"/>
          <p:cNvCxnSpPr/>
          <p:nvPr/>
        </p:nvCxnSpPr>
        <p:spPr>
          <a:xfrm>
            <a:off x="2421162" y="3684608"/>
            <a:ext cx="0" cy="457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3000" y="4267200"/>
            <a:ext cx="2903359" cy="923330"/>
          </a:xfrm>
          <a:prstGeom prst="rect">
            <a:avLst/>
          </a:prstGeom>
          <a:noFill/>
        </p:spPr>
        <p:txBody>
          <a:bodyPr wrap="none" rtlCol="0">
            <a:spAutoFit/>
          </a:bodyPr>
          <a:lstStyle/>
          <a:p>
            <a:r>
              <a:rPr lang="en-US" dirty="0" smtClean="0"/>
              <a:t>Decreased venous return, </a:t>
            </a:r>
          </a:p>
          <a:p>
            <a:r>
              <a:rPr lang="en-US" dirty="0" smtClean="0"/>
              <a:t>decreased cardiac output,</a:t>
            </a:r>
          </a:p>
          <a:p>
            <a:r>
              <a:rPr lang="en-US" dirty="0" smtClean="0"/>
              <a:t>hypotension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709" y="0"/>
            <a:ext cx="4619292" cy="6605587"/>
          </a:xfrm>
          <a:prstGeom prst="rect">
            <a:avLst/>
          </a:prstGeom>
        </p:spPr>
      </p:pic>
      <p:cxnSp>
        <p:nvCxnSpPr>
          <p:cNvPr id="15" name="Straight Arrow Connector 14"/>
          <p:cNvCxnSpPr/>
          <p:nvPr/>
        </p:nvCxnSpPr>
        <p:spPr>
          <a:xfrm>
            <a:off x="2582599" y="5218331"/>
            <a:ext cx="0" cy="34426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73215" y="5562600"/>
            <a:ext cx="2339102" cy="369332"/>
          </a:xfrm>
          <a:prstGeom prst="rect">
            <a:avLst/>
          </a:prstGeom>
          <a:noFill/>
        </p:spPr>
        <p:txBody>
          <a:bodyPr wrap="none" rtlCol="0">
            <a:spAutoFit/>
          </a:bodyPr>
          <a:lstStyle/>
          <a:p>
            <a:r>
              <a:rPr lang="en-US" dirty="0" smtClean="0"/>
              <a:t>Dec. tissue perfusion</a:t>
            </a:r>
            <a:endParaRPr lang="en-US" dirty="0"/>
          </a:p>
        </p:txBody>
      </p:sp>
    </p:spTree>
    <p:extLst>
      <p:ext uri="{BB962C8B-B14F-4D97-AF65-F5344CB8AC3E}">
        <p14:creationId xmlns:p14="http://schemas.microsoft.com/office/powerpoint/2010/main" val="4156924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Causes</a:t>
            </a:r>
            <a:endParaRPr lang="en-US" dirty="0">
              <a:solidFill>
                <a:srgbClr val="FF0000"/>
              </a:solidFill>
            </a:endParaRPr>
          </a:p>
        </p:txBody>
      </p:sp>
      <p:sp>
        <p:nvSpPr>
          <p:cNvPr id="3" name="TextBox 2"/>
          <p:cNvSpPr txBox="1"/>
          <p:nvPr/>
        </p:nvSpPr>
        <p:spPr>
          <a:xfrm>
            <a:off x="152400" y="685800"/>
            <a:ext cx="6303329" cy="2677656"/>
          </a:xfrm>
          <a:prstGeom prst="rect">
            <a:avLst/>
          </a:prstGeom>
          <a:noFill/>
        </p:spPr>
        <p:txBody>
          <a:bodyPr wrap="none" rtlCol="0">
            <a:spAutoFit/>
          </a:bodyPr>
          <a:lstStyle/>
          <a:p>
            <a:pPr marL="285750" indent="-285750">
              <a:buFont typeface="Wingdings" pitchFamily="2" charset="2"/>
              <a:buChar char="v"/>
            </a:pPr>
            <a:r>
              <a:rPr lang="en-US" sz="2800" dirty="0" smtClean="0"/>
              <a:t> Injury to CNS (T6 or higher) or</a:t>
            </a:r>
          </a:p>
          <a:p>
            <a:r>
              <a:rPr lang="en-US" sz="2800" dirty="0"/>
              <a:t> </a:t>
            </a:r>
            <a:r>
              <a:rPr lang="en-US" sz="2800" dirty="0" smtClean="0"/>
              <a:t>   damage to brain (vasomotor </a:t>
            </a:r>
            <a:r>
              <a:rPr lang="en-US" sz="2800" dirty="0" err="1" smtClean="0"/>
              <a:t>centre</a:t>
            </a:r>
            <a:r>
              <a:rPr lang="en-US" sz="2800" dirty="0" smtClean="0"/>
              <a:t>)</a:t>
            </a:r>
          </a:p>
          <a:p>
            <a:pPr marL="457200" indent="-457200">
              <a:buFont typeface="Wingdings" pitchFamily="2" charset="2"/>
              <a:buChar char="v"/>
            </a:pPr>
            <a:r>
              <a:rPr lang="en-US" sz="2800" dirty="0" smtClean="0"/>
              <a:t>Intense emotional trauma/stress</a:t>
            </a:r>
          </a:p>
          <a:p>
            <a:r>
              <a:rPr lang="en-US" sz="2800" dirty="0"/>
              <a:t> </a:t>
            </a:r>
            <a:r>
              <a:rPr lang="en-US" sz="2800" dirty="0" smtClean="0"/>
              <a:t>    causing sudden loss of ANS</a:t>
            </a:r>
          </a:p>
          <a:p>
            <a:r>
              <a:rPr lang="en-US" sz="2800" dirty="0"/>
              <a:t> </a:t>
            </a:r>
            <a:r>
              <a:rPr lang="en-US" sz="2800" dirty="0" smtClean="0"/>
              <a:t>    control</a:t>
            </a:r>
          </a:p>
          <a:p>
            <a:pPr marL="457200" indent="-457200">
              <a:buFont typeface="Wingdings" pitchFamily="2" charset="2"/>
              <a:buChar char="v"/>
            </a:pPr>
            <a:r>
              <a:rPr lang="en-US" sz="2800" dirty="0" smtClean="0"/>
              <a:t>Vagus nerve stimulation</a:t>
            </a:r>
          </a:p>
        </p:txBody>
      </p:sp>
      <p:pic>
        <p:nvPicPr>
          <p:cNvPr id="1026" name="Picture 2" descr="http://www.spinalhub.com.au/admin-resources/image-tools.php?src=/diagrams/1-ANS-Spinal-illust-G11100.jpg&amp;w=250&amp;q=98&amp;c=false&amp;e=false&amp;p=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295400"/>
            <a:ext cx="238125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90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Symptoms</a:t>
            </a:r>
            <a:endParaRPr lang="en-US" dirty="0">
              <a:solidFill>
                <a:srgbClr val="FF0000"/>
              </a:solidFill>
            </a:endParaRPr>
          </a:p>
        </p:txBody>
      </p:sp>
      <p:sp>
        <p:nvSpPr>
          <p:cNvPr id="3" name="TextBox 2"/>
          <p:cNvSpPr txBox="1"/>
          <p:nvPr/>
        </p:nvSpPr>
        <p:spPr>
          <a:xfrm>
            <a:off x="381000" y="762000"/>
            <a:ext cx="8244565" cy="3970318"/>
          </a:xfrm>
          <a:prstGeom prst="rect">
            <a:avLst/>
          </a:prstGeom>
          <a:noFill/>
        </p:spPr>
        <p:txBody>
          <a:bodyPr wrap="none" rtlCol="0">
            <a:spAutoFit/>
          </a:bodyPr>
          <a:lstStyle/>
          <a:p>
            <a:pPr marL="457200" indent="-457200">
              <a:buFont typeface="Wingdings" pitchFamily="2" charset="2"/>
              <a:buChar char="v"/>
            </a:pPr>
            <a:r>
              <a:rPr lang="en-US" sz="2800" dirty="0" smtClean="0"/>
              <a:t>Hypotension</a:t>
            </a:r>
          </a:p>
          <a:p>
            <a:pPr marL="457200" indent="-457200">
              <a:buFont typeface="Wingdings" pitchFamily="2" charset="2"/>
              <a:buChar char="v"/>
            </a:pPr>
            <a:r>
              <a:rPr lang="en-US" sz="2800" dirty="0" smtClean="0"/>
              <a:t>Bradycardia</a:t>
            </a:r>
          </a:p>
          <a:p>
            <a:pPr marL="457200" indent="-457200">
              <a:buFont typeface="Wingdings" pitchFamily="2" charset="2"/>
              <a:buChar char="v"/>
            </a:pPr>
            <a:r>
              <a:rPr lang="en-US" sz="2800" dirty="0" smtClean="0"/>
              <a:t>Flaccid paralysis below injury level</a:t>
            </a:r>
          </a:p>
          <a:p>
            <a:pPr marL="457200" indent="-457200">
              <a:buFont typeface="Wingdings" pitchFamily="2" charset="2"/>
              <a:buChar char="v"/>
            </a:pPr>
            <a:r>
              <a:rPr lang="en-US" sz="2800" dirty="0" smtClean="0"/>
              <a:t>Hypothermia or warm dry skin from vasodilation</a:t>
            </a:r>
          </a:p>
          <a:p>
            <a:pPr marL="457200" indent="-457200">
              <a:buFont typeface="Wingdings" pitchFamily="2" charset="2"/>
              <a:buChar char="v"/>
            </a:pPr>
            <a:r>
              <a:rPr lang="en-US" sz="2800" dirty="0" smtClean="0"/>
              <a:t>Absence of jugular vein distention</a:t>
            </a:r>
          </a:p>
          <a:p>
            <a:pPr marL="457200" indent="-457200">
              <a:buFont typeface="Wingdings" pitchFamily="2" charset="2"/>
              <a:buChar char="v"/>
            </a:pPr>
            <a:r>
              <a:rPr lang="en-US" sz="2800" dirty="0" smtClean="0"/>
              <a:t>Acidosis</a:t>
            </a:r>
          </a:p>
          <a:p>
            <a:pPr marL="457200" indent="-457200">
              <a:buFont typeface="Wingdings" pitchFamily="2" charset="2"/>
              <a:buChar char="v"/>
            </a:pPr>
            <a:r>
              <a:rPr lang="en-US" sz="2800" dirty="0" smtClean="0"/>
              <a:t>Altered mental status</a:t>
            </a:r>
          </a:p>
          <a:p>
            <a:pPr marL="457200" indent="-457200">
              <a:buFont typeface="Wingdings" pitchFamily="2" charset="2"/>
              <a:buChar char="v"/>
            </a:pPr>
            <a:r>
              <a:rPr lang="en-US" sz="2800" dirty="0" smtClean="0"/>
              <a:t>Diminished or absent bowel sounds (shunting)</a:t>
            </a:r>
          </a:p>
          <a:p>
            <a:pPr marL="457200" indent="-457200">
              <a:buFont typeface="Wingdings" pitchFamily="2" charset="2"/>
              <a:buChar char="v"/>
            </a:pPr>
            <a:endParaRPr lang="en-US" sz="2800" dirty="0"/>
          </a:p>
        </p:txBody>
      </p:sp>
    </p:spTree>
    <p:extLst>
      <p:ext uri="{BB962C8B-B14F-4D97-AF65-F5344CB8AC3E}">
        <p14:creationId xmlns:p14="http://schemas.microsoft.com/office/powerpoint/2010/main" val="2838421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Treatment</a:t>
            </a:r>
            <a:endParaRPr lang="en-US" dirty="0">
              <a:solidFill>
                <a:srgbClr val="FF0000"/>
              </a:solidFill>
            </a:endParaRPr>
          </a:p>
        </p:txBody>
      </p:sp>
      <p:sp>
        <p:nvSpPr>
          <p:cNvPr id="3" name="Rectangle 2"/>
          <p:cNvSpPr/>
          <p:nvPr/>
        </p:nvSpPr>
        <p:spPr>
          <a:xfrm>
            <a:off x="609600" y="838200"/>
            <a:ext cx="7315200" cy="954107"/>
          </a:xfrm>
          <a:prstGeom prst="rect">
            <a:avLst/>
          </a:prstGeom>
        </p:spPr>
        <p:txBody>
          <a:bodyPr wrap="square">
            <a:spAutoFit/>
          </a:bodyPr>
          <a:lstStyle/>
          <a:p>
            <a:r>
              <a:rPr lang="en-US" sz="2800" dirty="0" smtClean="0"/>
              <a:t>“</a:t>
            </a:r>
            <a:r>
              <a:rPr lang="en-US" sz="2800" i="1" dirty="0" smtClean="0"/>
              <a:t>restore </a:t>
            </a:r>
            <a:r>
              <a:rPr lang="en-US" sz="2800" i="1" dirty="0"/>
              <a:t>adequate oxygenation to vital</a:t>
            </a:r>
          </a:p>
          <a:p>
            <a:r>
              <a:rPr lang="en-US" sz="2800" i="1" dirty="0"/>
              <a:t>tissues and limit cellular </a:t>
            </a:r>
            <a:r>
              <a:rPr lang="en-US" sz="2800" i="1" dirty="0" smtClean="0"/>
              <a:t>damage</a:t>
            </a:r>
            <a:r>
              <a:rPr lang="en-US" sz="2800" dirty="0" smtClean="0"/>
              <a:t>” </a:t>
            </a:r>
            <a:r>
              <a:rPr lang="en-US" sz="1000" dirty="0" smtClean="0"/>
              <a:t>(King &amp; Olson, 2007)</a:t>
            </a:r>
            <a:endParaRPr lang="en-US" sz="2800" dirty="0"/>
          </a:p>
        </p:txBody>
      </p:sp>
      <p:sp>
        <p:nvSpPr>
          <p:cNvPr id="4" name="TextBox 3"/>
          <p:cNvSpPr txBox="1"/>
          <p:nvPr/>
        </p:nvSpPr>
        <p:spPr>
          <a:xfrm>
            <a:off x="287990" y="2438400"/>
            <a:ext cx="7600157" cy="2677656"/>
          </a:xfrm>
          <a:prstGeom prst="rect">
            <a:avLst/>
          </a:prstGeom>
          <a:noFill/>
        </p:spPr>
        <p:txBody>
          <a:bodyPr wrap="none" rtlCol="0">
            <a:spAutoFit/>
          </a:bodyPr>
          <a:lstStyle/>
          <a:p>
            <a:r>
              <a:rPr lang="en-US" sz="2800" dirty="0" smtClean="0"/>
              <a:t>Close cardiac monitoring, FP</a:t>
            </a:r>
          </a:p>
          <a:p>
            <a:r>
              <a:rPr lang="en-US" sz="2800" dirty="0" smtClean="0"/>
              <a:t>Fluid status monitoring (incl. output; assess for</a:t>
            </a:r>
          </a:p>
          <a:p>
            <a:r>
              <a:rPr lang="en-US" sz="2800" dirty="0"/>
              <a:t> </a:t>
            </a:r>
            <a:r>
              <a:rPr lang="en-US" sz="2800" dirty="0" smtClean="0"/>
              <a:t> possible bladder distention)</a:t>
            </a:r>
          </a:p>
          <a:p>
            <a:r>
              <a:rPr lang="en-US" sz="2800" dirty="0" smtClean="0"/>
              <a:t>Slow warming if hypothermic</a:t>
            </a:r>
          </a:p>
          <a:p>
            <a:r>
              <a:rPr lang="en-US" sz="2800" dirty="0" smtClean="0"/>
              <a:t>IV fluids</a:t>
            </a:r>
          </a:p>
          <a:p>
            <a:r>
              <a:rPr lang="en-US" sz="2800" dirty="0" smtClean="0"/>
              <a:t>Pacing</a:t>
            </a:r>
            <a:endParaRPr lang="en-US" sz="2800" dirty="0"/>
          </a:p>
        </p:txBody>
      </p:sp>
    </p:spTree>
    <p:extLst>
      <p:ext uri="{BB962C8B-B14F-4D97-AF65-F5344CB8AC3E}">
        <p14:creationId xmlns:p14="http://schemas.microsoft.com/office/powerpoint/2010/main" val="1932227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Anaphylactic</a:t>
            </a:r>
            <a:endParaRPr lang="en-US" dirty="0">
              <a:solidFill>
                <a:srgbClr val="FF0000"/>
              </a:solidFill>
            </a:endParaRPr>
          </a:p>
        </p:txBody>
      </p:sp>
      <p:sp>
        <p:nvSpPr>
          <p:cNvPr id="3" name="Rectangle 2"/>
          <p:cNvSpPr/>
          <p:nvPr/>
        </p:nvSpPr>
        <p:spPr>
          <a:xfrm>
            <a:off x="609600" y="1582340"/>
            <a:ext cx="7543800" cy="1384995"/>
          </a:xfrm>
          <a:prstGeom prst="rect">
            <a:avLst/>
          </a:prstGeom>
        </p:spPr>
        <p:txBody>
          <a:bodyPr wrap="square">
            <a:spAutoFit/>
          </a:bodyPr>
          <a:lstStyle/>
          <a:p>
            <a:r>
              <a:rPr lang="en-US" sz="2800" dirty="0"/>
              <a:t>A</a:t>
            </a:r>
            <a:r>
              <a:rPr lang="en-US" sz="2800" dirty="0" smtClean="0"/>
              <a:t>n extreme</a:t>
            </a:r>
            <a:r>
              <a:rPr lang="en-US" sz="2800" dirty="0"/>
              <a:t>,</a:t>
            </a:r>
            <a:r>
              <a:rPr lang="en-US" sz="2800" dirty="0" smtClean="0"/>
              <a:t> </a:t>
            </a:r>
            <a:r>
              <a:rPr lang="en-US" sz="2800" dirty="0"/>
              <a:t>life-threatening allergic reaction to an antigen to which the body has become hypersensitive</a:t>
            </a:r>
          </a:p>
        </p:txBody>
      </p:sp>
    </p:spTree>
    <p:extLst>
      <p:ext uri="{BB962C8B-B14F-4D97-AF65-F5344CB8AC3E}">
        <p14:creationId xmlns:p14="http://schemas.microsoft.com/office/powerpoint/2010/main" val="3624909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Pathophysiology</a:t>
            </a:r>
            <a:endParaRPr lang="en-US" dirty="0">
              <a:solidFill>
                <a:srgbClr val="FF0000"/>
              </a:solidFill>
            </a:endParaRPr>
          </a:p>
        </p:txBody>
      </p:sp>
      <p:sp>
        <p:nvSpPr>
          <p:cNvPr id="3" name="TextBox 2"/>
          <p:cNvSpPr txBox="1"/>
          <p:nvPr/>
        </p:nvSpPr>
        <p:spPr>
          <a:xfrm>
            <a:off x="2895600" y="685800"/>
            <a:ext cx="3485249" cy="523220"/>
          </a:xfrm>
          <a:prstGeom prst="rect">
            <a:avLst/>
          </a:prstGeom>
          <a:noFill/>
        </p:spPr>
        <p:txBody>
          <a:bodyPr wrap="none" rtlCol="0">
            <a:spAutoFit/>
          </a:bodyPr>
          <a:lstStyle/>
          <a:p>
            <a:r>
              <a:rPr lang="en-US" sz="2800" smtClean="0"/>
              <a:t>exposure </a:t>
            </a:r>
            <a:r>
              <a:rPr lang="en-US" sz="2800" dirty="0" smtClean="0"/>
              <a:t>to allergen</a:t>
            </a:r>
            <a:endParaRPr lang="en-US" sz="2800" dirty="0"/>
          </a:p>
        </p:txBody>
      </p:sp>
      <p:cxnSp>
        <p:nvCxnSpPr>
          <p:cNvPr id="5" name="Straight Arrow Connector 4"/>
          <p:cNvCxnSpPr/>
          <p:nvPr/>
        </p:nvCxnSpPr>
        <p:spPr>
          <a:xfrm>
            <a:off x="4638224" y="1209020"/>
            <a:ext cx="0" cy="5435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5000" y="1900177"/>
            <a:ext cx="5665333" cy="1384995"/>
          </a:xfrm>
          <a:prstGeom prst="rect">
            <a:avLst/>
          </a:prstGeom>
          <a:noFill/>
        </p:spPr>
        <p:txBody>
          <a:bodyPr wrap="none" rtlCol="0">
            <a:spAutoFit/>
          </a:bodyPr>
          <a:lstStyle/>
          <a:p>
            <a:pPr algn="ctr"/>
            <a:r>
              <a:rPr lang="en-US" sz="2800" dirty="0" smtClean="0"/>
              <a:t>Profound reduction in venous tone</a:t>
            </a:r>
          </a:p>
          <a:p>
            <a:pPr algn="ctr"/>
            <a:r>
              <a:rPr lang="en-US" sz="2800" dirty="0" smtClean="0"/>
              <a:t>&amp; extravasation of fluids</a:t>
            </a:r>
          </a:p>
          <a:p>
            <a:endParaRPr lang="en-US" sz="2800" dirty="0"/>
          </a:p>
        </p:txBody>
      </p:sp>
      <p:cxnSp>
        <p:nvCxnSpPr>
          <p:cNvPr id="8" name="Straight Arrow Connector 7"/>
          <p:cNvCxnSpPr/>
          <p:nvPr/>
        </p:nvCxnSpPr>
        <p:spPr>
          <a:xfrm>
            <a:off x="4638224" y="2895600"/>
            <a:ext cx="0" cy="38957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95600" y="3505200"/>
            <a:ext cx="3926075" cy="523220"/>
          </a:xfrm>
          <a:prstGeom prst="rect">
            <a:avLst/>
          </a:prstGeom>
          <a:noFill/>
        </p:spPr>
        <p:txBody>
          <a:bodyPr wrap="none" rtlCol="0">
            <a:spAutoFit/>
          </a:bodyPr>
          <a:lstStyle/>
          <a:p>
            <a:r>
              <a:rPr lang="en-US" sz="2800" dirty="0" smtClean="0"/>
              <a:t>Reduced venous return</a:t>
            </a:r>
            <a:endParaRPr lang="en-US" sz="2800" dirty="0"/>
          </a:p>
        </p:txBody>
      </p:sp>
      <p:cxnSp>
        <p:nvCxnSpPr>
          <p:cNvPr id="11" name="Straight Arrow Connector 10"/>
          <p:cNvCxnSpPr/>
          <p:nvPr/>
        </p:nvCxnSpPr>
        <p:spPr>
          <a:xfrm>
            <a:off x="4638224" y="4028420"/>
            <a:ext cx="0" cy="3149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48000" y="4495800"/>
            <a:ext cx="3025187" cy="523220"/>
          </a:xfrm>
          <a:prstGeom prst="rect">
            <a:avLst/>
          </a:prstGeom>
          <a:noFill/>
        </p:spPr>
        <p:txBody>
          <a:bodyPr wrap="none" rtlCol="0">
            <a:spAutoFit/>
          </a:bodyPr>
          <a:lstStyle/>
          <a:p>
            <a:r>
              <a:rPr lang="en-US" sz="2800" dirty="0" smtClean="0"/>
              <a:t>Decreased output</a:t>
            </a:r>
            <a:endParaRPr lang="en-US" sz="2800" dirty="0"/>
          </a:p>
        </p:txBody>
      </p:sp>
      <p:sp>
        <p:nvSpPr>
          <p:cNvPr id="13" name="TextBox 12"/>
          <p:cNvSpPr txBox="1"/>
          <p:nvPr/>
        </p:nvSpPr>
        <p:spPr>
          <a:xfrm>
            <a:off x="7315200" y="6324599"/>
            <a:ext cx="1013419" cy="246221"/>
          </a:xfrm>
          <a:prstGeom prst="rect">
            <a:avLst/>
          </a:prstGeom>
          <a:noFill/>
        </p:spPr>
        <p:txBody>
          <a:bodyPr wrap="none" rtlCol="0">
            <a:spAutoFit/>
          </a:bodyPr>
          <a:lstStyle/>
          <a:p>
            <a:r>
              <a:rPr lang="en-US" sz="1000" dirty="0" smtClean="0"/>
              <a:t>Halloran, 2010</a:t>
            </a:r>
            <a:endParaRPr lang="en-US" sz="1000" dirty="0"/>
          </a:p>
        </p:txBody>
      </p:sp>
    </p:spTree>
    <p:extLst>
      <p:ext uri="{BB962C8B-B14F-4D97-AF65-F5344CB8AC3E}">
        <p14:creationId xmlns:p14="http://schemas.microsoft.com/office/powerpoint/2010/main" val="35918038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Symptoms</a:t>
            </a:r>
            <a:endParaRPr lang="en-US" dirty="0">
              <a:solidFill>
                <a:srgbClr val="FF0000"/>
              </a:solidFill>
            </a:endParaRPr>
          </a:p>
        </p:txBody>
      </p:sp>
      <p:sp>
        <p:nvSpPr>
          <p:cNvPr id="3" name="TextBox 2"/>
          <p:cNvSpPr txBox="1"/>
          <p:nvPr/>
        </p:nvSpPr>
        <p:spPr>
          <a:xfrm>
            <a:off x="990600" y="1371600"/>
            <a:ext cx="4607352" cy="3539430"/>
          </a:xfrm>
          <a:prstGeom prst="rect">
            <a:avLst/>
          </a:prstGeom>
          <a:noFill/>
        </p:spPr>
        <p:txBody>
          <a:bodyPr wrap="none" rtlCol="0">
            <a:spAutoFit/>
          </a:bodyPr>
          <a:lstStyle/>
          <a:p>
            <a:pPr marL="285750" indent="-285750">
              <a:buFont typeface="Wingdings" pitchFamily="2" charset="2"/>
              <a:buChar char="v"/>
            </a:pPr>
            <a:r>
              <a:rPr lang="en-US" sz="2800" dirty="0" smtClean="0"/>
              <a:t>Airway tightness</a:t>
            </a:r>
          </a:p>
          <a:p>
            <a:pPr marL="285750" indent="-285750">
              <a:buFont typeface="Wingdings" pitchFamily="2" charset="2"/>
              <a:buChar char="v"/>
            </a:pPr>
            <a:r>
              <a:rPr lang="en-US" sz="2800" dirty="0" smtClean="0"/>
              <a:t>SOB</a:t>
            </a:r>
          </a:p>
          <a:p>
            <a:pPr marL="285750" indent="-285750">
              <a:buFont typeface="Wingdings" pitchFamily="2" charset="2"/>
              <a:buChar char="v"/>
            </a:pPr>
            <a:r>
              <a:rPr lang="en-US" sz="2800" dirty="0" smtClean="0"/>
              <a:t>Skin flushing</a:t>
            </a:r>
          </a:p>
          <a:p>
            <a:pPr marL="285750" indent="-285750">
              <a:buFont typeface="Wingdings" pitchFamily="2" charset="2"/>
              <a:buChar char="v"/>
            </a:pPr>
            <a:r>
              <a:rPr lang="en-US" sz="2800" dirty="0" smtClean="0"/>
              <a:t>Hypotension</a:t>
            </a:r>
          </a:p>
          <a:p>
            <a:pPr marL="285750" indent="-285750">
              <a:buFont typeface="Wingdings" pitchFamily="2" charset="2"/>
              <a:buChar char="v"/>
            </a:pPr>
            <a:r>
              <a:rPr lang="en-US" sz="2800" dirty="0" smtClean="0"/>
              <a:t>Tachycardia</a:t>
            </a:r>
          </a:p>
          <a:p>
            <a:pPr marL="285750" indent="-285750">
              <a:buFont typeface="Wingdings" pitchFamily="2" charset="2"/>
              <a:buChar char="v"/>
            </a:pPr>
            <a:r>
              <a:rPr lang="en-US" sz="2800" dirty="0" smtClean="0"/>
              <a:t>Hives/</a:t>
            </a:r>
            <a:r>
              <a:rPr lang="en-US" sz="2800" dirty="0" err="1" smtClean="0"/>
              <a:t>urticaria</a:t>
            </a:r>
            <a:endParaRPr lang="en-US" sz="2800" dirty="0" smtClean="0"/>
          </a:p>
          <a:p>
            <a:pPr marL="285750" indent="-285750">
              <a:buFont typeface="Wingdings" pitchFamily="2" charset="2"/>
              <a:buChar char="v"/>
            </a:pPr>
            <a:r>
              <a:rPr lang="en-US" sz="2800" dirty="0" smtClean="0"/>
              <a:t>Nausea/vomiting/diarrhea</a:t>
            </a:r>
          </a:p>
          <a:p>
            <a:pPr marL="285750" indent="-285750">
              <a:buFont typeface="Wingdings" pitchFamily="2" charset="2"/>
              <a:buChar char="v"/>
            </a:pPr>
            <a:endParaRPr lang="en-US" sz="2800" dirty="0"/>
          </a:p>
        </p:txBody>
      </p:sp>
    </p:spTree>
    <p:extLst>
      <p:ext uri="{BB962C8B-B14F-4D97-AF65-F5344CB8AC3E}">
        <p14:creationId xmlns:p14="http://schemas.microsoft.com/office/powerpoint/2010/main" val="12738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600200"/>
            <a:ext cx="5606022" cy="3539430"/>
          </a:xfrm>
          <a:prstGeom prst="rect">
            <a:avLst/>
          </a:prstGeom>
          <a:noFill/>
        </p:spPr>
        <p:txBody>
          <a:bodyPr wrap="none" rtlCol="0">
            <a:spAutoFit/>
          </a:bodyPr>
          <a:lstStyle/>
          <a:p>
            <a:pPr marL="285750" indent="-285750">
              <a:buFont typeface="Wingdings" pitchFamily="2" charset="2"/>
              <a:buChar char="v"/>
            </a:pPr>
            <a:r>
              <a:rPr lang="en-US" sz="2800" dirty="0"/>
              <a:t>Increased production of </a:t>
            </a:r>
            <a:r>
              <a:rPr lang="en-US" sz="2800" dirty="0" smtClean="0"/>
              <a:t>glucose</a:t>
            </a:r>
          </a:p>
          <a:p>
            <a:pPr marL="285750" indent="-285750">
              <a:buFont typeface="Wingdings" pitchFamily="2" charset="2"/>
              <a:buChar char="v"/>
            </a:pPr>
            <a:endParaRPr lang="en-US" sz="2800" dirty="0"/>
          </a:p>
          <a:p>
            <a:pPr marL="285750" indent="-285750">
              <a:buFont typeface="Wingdings" pitchFamily="2" charset="2"/>
              <a:buChar char="v"/>
            </a:pPr>
            <a:r>
              <a:rPr lang="en-US" sz="2800" dirty="0" smtClean="0"/>
              <a:t>Impaired glucose metabolism</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a:t>Increased insulin </a:t>
            </a:r>
            <a:r>
              <a:rPr lang="en-US" sz="2800" dirty="0" smtClean="0"/>
              <a:t>resistance</a:t>
            </a:r>
          </a:p>
          <a:p>
            <a:pPr marL="285750" indent="-285750">
              <a:buFont typeface="Wingdings" pitchFamily="2" charset="2"/>
              <a:buChar char="v"/>
            </a:pPr>
            <a:endParaRPr lang="en-US" sz="2800" dirty="0"/>
          </a:p>
          <a:p>
            <a:pPr marL="285750" indent="-285750">
              <a:buFont typeface="Wingdings" pitchFamily="2" charset="2"/>
              <a:buChar char="v"/>
            </a:pPr>
            <a:r>
              <a:rPr lang="en-US" sz="2800" dirty="0" smtClean="0"/>
              <a:t>Coagulopathies (i.e. DIC)</a:t>
            </a:r>
          </a:p>
          <a:p>
            <a:pPr marL="285750" indent="-285750">
              <a:buFont typeface="Wingdings" pitchFamily="2" charset="2"/>
              <a:buChar char="v"/>
            </a:pPr>
            <a:endParaRPr lang="en-US" sz="2800" dirty="0" smtClean="0"/>
          </a:p>
        </p:txBody>
      </p:sp>
      <p:cxnSp>
        <p:nvCxnSpPr>
          <p:cNvPr id="6" name="Straight Arrow Connector 5"/>
          <p:cNvCxnSpPr/>
          <p:nvPr/>
        </p:nvCxnSpPr>
        <p:spPr>
          <a:xfrm>
            <a:off x="6139422" y="2057400"/>
            <a:ext cx="566178"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935054" y="2743200"/>
            <a:ext cx="7620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583599" y="2895600"/>
            <a:ext cx="106680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34200" y="2364336"/>
            <a:ext cx="1863011" cy="954107"/>
          </a:xfrm>
          <a:prstGeom prst="rect">
            <a:avLst/>
          </a:prstGeom>
          <a:noFill/>
        </p:spPr>
        <p:txBody>
          <a:bodyPr wrap="none" rtlCol="0">
            <a:spAutoFit/>
          </a:bodyPr>
          <a:lstStyle/>
          <a:p>
            <a:r>
              <a:rPr lang="en-US" sz="2800" dirty="0" smtClean="0"/>
              <a:t>Inc. serum</a:t>
            </a:r>
          </a:p>
          <a:p>
            <a:r>
              <a:rPr lang="en-US" sz="2800" dirty="0" smtClean="0"/>
              <a:t>glucose</a:t>
            </a:r>
            <a:endParaRPr lang="en-US" sz="2800" dirty="0"/>
          </a:p>
        </p:txBody>
      </p:sp>
    </p:spTree>
    <p:extLst>
      <p:ext uri="{BB962C8B-B14F-4D97-AF65-F5344CB8AC3E}">
        <p14:creationId xmlns:p14="http://schemas.microsoft.com/office/powerpoint/2010/main" val="26847619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Treatment</a:t>
            </a:r>
            <a:endParaRPr lang="en-US" dirty="0">
              <a:solidFill>
                <a:srgbClr val="FF0000"/>
              </a:solidFill>
            </a:endParaRPr>
          </a:p>
        </p:txBody>
      </p:sp>
      <p:sp>
        <p:nvSpPr>
          <p:cNvPr id="3" name="TextBox 2"/>
          <p:cNvSpPr txBox="1"/>
          <p:nvPr/>
        </p:nvSpPr>
        <p:spPr>
          <a:xfrm>
            <a:off x="914400" y="990600"/>
            <a:ext cx="7167731" cy="4647426"/>
          </a:xfrm>
          <a:prstGeom prst="rect">
            <a:avLst/>
          </a:prstGeom>
          <a:noFill/>
        </p:spPr>
        <p:txBody>
          <a:bodyPr wrap="none" rtlCol="0">
            <a:spAutoFit/>
          </a:bodyPr>
          <a:lstStyle/>
          <a:p>
            <a:pPr marL="457200" indent="-457200">
              <a:buFont typeface="Wingdings" pitchFamily="2" charset="2"/>
              <a:buChar char="v"/>
            </a:pPr>
            <a:r>
              <a:rPr lang="en-US" sz="4000" dirty="0" smtClean="0"/>
              <a:t>Airway, breathing, circulation</a:t>
            </a:r>
          </a:p>
          <a:p>
            <a:pPr marL="457200" indent="-457200">
              <a:buFont typeface="Wingdings" pitchFamily="2" charset="2"/>
              <a:buChar char="v"/>
            </a:pPr>
            <a:r>
              <a:rPr lang="en-US" sz="4000" dirty="0" smtClean="0"/>
              <a:t>Epinephrine</a:t>
            </a:r>
          </a:p>
          <a:p>
            <a:pPr marL="457200" indent="-457200">
              <a:buFont typeface="Wingdings" pitchFamily="2" charset="2"/>
              <a:buChar char="v"/>
            </a:pPr>
            <a:r>
              <a:rPr lang="en-US" sz="4000" dirty="0" smtClean="0"/>
              <a:t>Antihistamines</a:t>
            </a:r>
          </a:p>
          <a:p>
            <a:pPr marL="457200" indent="-457200">
              <a:buFont typeface="Wingdings" pitchFamily="2" charset="2"/>
              <a:buChar char="v"/>
            </a:pPr>
            <a:r>
              <a:rPr lang="en-US" sz="4000" dirty="0" smtClean="0"/>
              <a:t>Steroids</a:t>
            </a:r>
          </a:p>
          <a:p>
            <a:pPr marL="457200" indent="-457200">
              <a:buFont typeface="Wingdings" pitchFamily="2" charset="2"/>
              <a:buChar char="v"/>
            </a:pPr>
            <a:r>
              <a:rPr lang="en-US" sz="4000" dirty="0" smtClean="0"/>
              <a:t>Bronchodilators</a:t>
            </a:r>
          </a:p>
          <a:p>
            <a:pPr marL="457200" indent="-457200">
              <a:buFont typeface="Wingdings" pitchFamily="2" charset="2"/>
              <a:buChar char="v"/>
            </a:pPr>
            <a:r>
              <a:rPr lang="en-US" sz="4000" dirty="0" err="1" smtClean="0"/>
              <a:t>Epi</a:t>
            </a:r>
            <a:r>
              <a:rPr lang="en-US" sz="4000" dirty="0" smtClean="0"/>
              <a:t> infusion</a:t>
            </a:r>
          </a:p>
          <a:p>
            <a:pPr marL="457200" indent="-457200">
              <a:buFont typeface="Wingdings" pitchFamily="2" charset="2"/>
              <a:buChar char="v"/>
            </a:pPr>
            <a:endParaRPr lang="en-US" sz="2800" dirty="0" smtClean="0"/>
          </a:p>
          <a:p>
            <a:endParaRPr lang="en-US" sz="2800" dirty="0"/>
          </a:p>
        </p:txBody>
      </p:sp>
    </p:spTree>
    <p:extLst>
      <p:ext uri="{BB962C8B-B14F-4D97-AF65-F5344CB8AC3E}">
        <p14:creationId xmlns:p14="http://schemas.microsoft.com/office/powerpoint/2010/main" val="23475161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Case Scenarios</a:t>
            </a:r>
            <a:endParaRPr lang="en-US" dirty="0">
              <a:solidFill>
                <a:srgbClr val="FF0000"/>
              </a:solidFill>
            </a:endParaRPr>
          </a:p>
        </p:txBody>
      </p:sp>
      <p:sp>
        <p:nvSpPr>
          <p:cNvPr id="3" name="Text Placeholder 2"/>
          <p:cNvSpPr>
            <a:spLocks noGrp="1"/>
          </p:cNvSpPr>
          <p:nvPr>
            <p:ph type="body" idx="1"/>
          </p:nvPr>
        </p:nvSpPr>
        <p:spPr/>
        <p:txBody>
          <a:bodyPr>
            <a:normAutofit/>
          </a:bodyPr>
          <a:lstStyle/>
          <a:p>
            <a:r>
              <a:rPr lang="en-US" sz="3200" dirty="0" smtClean="0"/>
              <a:t>Common ED Shock Presentations</a:t>
            </a:r>
            <a:endParaRPr lang="en-US" sz="3200" dirty="0"/>
          </a:p>
        </p:txBody>
      </p:sp>
    </p:spTree>
    <p:extLst>
      <p:ext uri="{BB962C8B-B14F-4D97-AF65-F5344CB8AC3E}">
        <p14:creationId xmlns:p14="http://schemas.microsoft.com/office/powerpoint/2010/main" val="3082810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42999"/>
            <a:ext cx="8415894" cy="2246769"/>
          </a:xfrm>
          <a:prstGeom prst="rect">
            <a:avLst/>
          </a:prstGeom>
          <a:noFill/>
        </p:spPr>
        <p:txBody>
          <a:bodyPr wrap="none" rtlCol="0">
            <a:spAutoFit/>
          </a:bodyPr>
          <a:lstStyle/>
          <a:p>
            <a:r>
              <a:rPr lang="en-US" sz="2800" dirty="0" smtClean="0"/>
              <a:t>A 25 year old female presents via EMS with</a:t>
            </a:r>
          </a:p>
          <a:p>
            <a:r>
              <a:rPr lang="en-US" sz="2800" dirty="0" smtClean="0"/>
              <a:t>decreased LOC, BP 80/58, RR 24, T 36.0 SpO2 94,</a:t>
            </a:r>
          </a:p>
          <a:p>
            <a:r>
              <a:rPr lang="en-US" sz="2800" dirty="0" smtClean="0"/>
              <a:t>HR 122. No past medical history; woke up with</a:t>
            </a:r>
          </a:p>
          <a:p>
            <a:r>
              <a:rPr lang="en-US" sz="2800" dirty="0" smtClean="0"/>
              <a:t>abdominal pain this morning.</a:t>
            </a:r>
          </a:p>
          <a:p>
            <a:endParaRPr lang="en-US" sz="2800" dirty="0"/>
          </a:p>
        </p:txBody>
      </p:sp>
    </p:spTree>
    <p:extLst>
      <p:ext uri="{BB962C8B-B14F-4D97-AF65-F5344CB8AC3E}">
        <p14:creationId xmlns:p14="http://schemas.microsoft.com/office/powerpoint/2010/main" val="4055626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066800"/>
            <a:ext cx="7772064" cy="1815882"/>
          </a:xfrm>
          <a:prstGeom prst="rect">
            <a:avLst/>
          </a:prstGeom>
          <a:noFill/>
        </p:spPr>
        <p:txBody>
          <a:bodyPr wrap="none" rtlCol="0">
            <a:spAutoFit/>
          </a:bodyPr>
          <a:lstStyle/>
          <a:p>
            <a:r>
              <a:rPr lang="en-US" sz="2800" dirty="0" smtClean="0"/>
              <a:t>A 46 year old man presents with chills, feeling</a:t>
            </a:r>
          </a:p>
          <a:p>
            <a:r>
              <a:rPr lang="en-US" sz="2800" dirty="0" smtClean="0"/>
              <a:t>unwell today. Vitals at triage are: T 37.5, HR 89,</a:t>
            </a:r>
          </a:p>
          <a:p>
            <a:r>
              <a:rPr lang="en-US" sz="2800" dirty="0" smtClean="0"/>
              <a:t>RR 20, BP 118/76.</a:t>
            </a:r>
          </a:p>
          <a:p>
            <a:r>
              <a:rPr lang="en-US" sz="2800" dirty="0" smtClean="0"/>
              <a:t>Past history: lung CA, on chemo</a:t>
            </a:r>
            <a:endParaRPr lang="en-US" sz="2800" dirty="0"/>
          </a:p>
        </p:txBody>
      </p:sp>
    </p:spTree>
    <p:extLst>
      <p:ext uri="{BB962C8B-B14F-4D97-AF65-F5344CB8AC3E}">
        <p14:creationId xmlns:p14="http://schemas.microsoft.com/office/powerpoint/2010/main" val="4006622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7779694" cy="1384995"/>
          </a:xfrm>
          <a:prstGeom prst="rect">
            <a:avLst/>
          </a:prstGeom>
          <a:noFill/>
        </p:spPr>
        <p:txBody>
          <a:bodyPr wrap="none" rtlCol="0">
            <a:spAutoFit/>
          </a:bodyPr>
          <a:lstStyle/>
          <a:p>
            <a:r>
              <a:rPr lang="en-US" sz="2800" dirty="0" smtClean="0"/>
              <a:t>An 18 year old man presents to ED, involved in </a:t>
            </a:r>
          </a:p>
          <a:p>
            <a:r>
              <a:rPr lang="en-US" sz="2800" dirty="0" smtClean="0"/>
              <a:t>MVC rollover; </a:t>
            </a:r>
            <a:r>
              <a:rPr lang="en-US" sz="2800" dirty="0" err="1" smtClean="0"/>
              <a:t>dec.</a:t>
            </a:r>
            <a:r>
              <a:rPr lang="en-US" sz="2800" dirty="0" smtClean="0"/>
              <a:t> LOC, very restless; </a:t>
            </a:r>
          </a:p>
          <a:p>
            <a:r>
              <a:rPr lang="en-US" sz="2800" dirty="0" smtClean="0"/>
              <a:t>HR 150 BP 86/56, RR 28.</a:t>
            </a:r>
            <a:endParaRPr lang="en-US" sz="2800" dirty="0"/>
          </a:p>
        </p:txBody>
      </p:sp>
    </p:spTree>
    <p:extLst>
      <p:ext uri="{BB962C8B-B14F-4D97-AF65-F5344CB8AC3E}">
        <p14:creationId xmlns:p14="http://schemas.microsoft.com/office/powerpoint/2010/main" val="1339955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43000"/>
            <a:ext cx="7844904" cy="1384995"/>
          </a:xfrm>
          <a:prstGeom prst="rect">
            <a:avLst/>
          </a:prstGeom>
          <a:noFill/>
        </p:spPr>
        <p:txBody>
          <a:bodyPr wrap="none" rtlCol="0">
            <a:spAutoFit/>
          </a:bodyPr>
          <a:lstStyle/>
          <a:p>
            <a:r>
              <a:rPr lang="en-US" sz="2800" dirty="0" smtClean="0"/>
              <a:t>A 24 year old woman presents to ED with</a:t>
            </a:r>
          </a:p>
          <a:p>
            <a:r>
              <a:rPr lang="en-US" sz="2800" dirty="0" smtClean="0"/>
              <a:t>suspected neck injury after MVC. Was unbelted.</a:t>
            </a:r>
          </a:p>
          <a:p>
            <a:r>
              <a:rPr lang="en-US" sz="2800" dirty="0" smtClean="0"/>
              <a:t>HR 106 RR 20 BP 96/60 SpO2 94% RA</a:t>
            </a:r>
            <a:endParaRPr lang="en-US" sz="2800" dirty="0"/>
          </a:p>
        </p:txBody>
      </p:sp>
    </p:spTree>
    <p:extLst>
      <p:ext uri="{BB962C8B-B14F-4D97-AF65-F5344CB8AC3E}">
        <p14:creationId xmlns:p14="http://schemas.microsoft.com/office/powerpoint/2010/main" val="12088771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95400"/>
            <a:ext cx="8598701" cy="1815882"/>
          </a:xfrm>
          <a:prstGeom prst="rect">
            <a:avLst/>
          </a:prstGeom>
          <a:noFill/>
        </p:spPr>
        <p:txBody>
          <a:bodyPr wrap="none" rtlCol="0">
            <a:spAutoFit/>
          </a:bodyPr>
          <a:lstStyle/>
          <a:p>
            <a:r>
              <a:rPr lang="en-US" sz="2800" dirty="0" smtClean="0"/>
              <a:t>A 76 year old woman presents to the ED with</a:t>
            </a:r>
          </a:p>
          <a:p>
            <a:r>
              <a:rPr lang="en-US" sz="2800" dirty="0" smtClean="0"/>
              <a:t>decreased LOC, SOB.</a:t>
            </a:r>
          </a:p>
          <a:p>
            <a:r>
              <a:rPr lang="en-US" sz="2800" dirty="0" smtClean="0"/>
              <a:t>History of CAD. Vital signs: HR 124, RR 28 BP 84/64</a:t>
            </a:r>
          </a:p>
          <a:p>
            <a:r>
              <a:rPr lang="en-US" sz="2800" dirty="0" smtClean="0"/>
              <a:t>SpO2 92% RA, afebrile</a:t>
            </a:r>
            <a:endParaRPr lang="en-US" sz="2800" dirty="0"/>
          </a:p>
        </p:txBody>
      </p:sp>
    </p:spTree>
    <p:extLst>
      <p:ext uri="{BB962C8B-B14F-4D97-AF65-F5344CB8AC3E}">
        <p14:creationId xmlns:p14="http://schemas.microsoft.com/office/powerpoint/2010/main" val="157820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References</a:t>
            </a:r>
            <a:endParaRPr lang="en-US" dirty="0">
              <a:solidFill>
                <a:srgbClr val="FF0000"/>
              </a:solidFill>
            </a:endParaRPr>
          </a:p>
        </p:txBody>
      </p:sp>
      <p:sp>
        <p:nvSpPr>
          <p:cNvPr id="3" name="TextBox 2"/>
          <p:cNvSpPr txBox="1"/>
          <p:nvPr/>
        </p:nvSpPr>
        <p:spPr>
          <a:xfrm>
            <a:off x="609600" y="874853"/>
            <a:ext cx="8305800" cy="3785652"/>
          </a:xfrm>
          <a:prstGeom prst="rect">
            <a:avLst/>
          </a:prstGeom>
          <a:noFill/>
        </p:spPr>
        <p:txBody>
          <a:bodyPr wrap="square" rtlCol="0">
            <a:spAutoFit/>
          </a:bodyPr>
          <a:lstStyle/>
          <a:p>
            <a:r>
              <a:rPr lang="en-US" sz="1200" dirty="0" smtClean="0"/>
              <a:t>Dellinger, R.P. et al. (2013). Surviving Sepsis Campaign: International </a:t>
            </a:r>
          </a:p>
          <a:p>
            <a:r>
              <a:rPr lang="en-US" sz="1200" dirty="0"/>
              <a:t> </a:t>
            </a:r>
            <a:r>
              <a:rPr lang="en-US" sz="1200" dirty="0" smtClean="0"/>
              <a:t>    Guidelines for Management of Severe Sepsis and Septic Shock 2012</a:t>
            </a:r>
          </a:p>
          <a:p>
            <a:r>
              <a:rPr lang="en-US" sz="1200" dirty="0"/>
              <a:t> </a:t>
            </a:r>
            <a:r>
              <a:rPr lang="en-US" sz="1200" dirty="0" smtClean="0"/>
              <a:t>    Retrieved April 13, 2015 from </a:t>
            </a:r>
          </a:p>
          <a:p>
            <a:r>
              <a:rPr lang="en-US" sz="1200" dirty="0"/>
              <a:t>    </a:t>
            </a:r>
            <a:r>
              <a:rPr lang="en-US" sz="1200" dirty="0" smtClean="0"/>
              <a:t> http</a:t>
            </a:r>
            <a:r>
              <a:rPr lang="en-US" sz="1200" dirty="0"/>
              <a:t>://</a:t>
            </a:r>
            <a:r>
              <a:rPr lang="en-US" sz="1200" dirty="0" smtClean="0"/>
              <a:t>www.idsociety.org/uploadedfiles/idsa/guidelines- </a:t>
            </a:r>
          </a:p>
          <a:p>
            <a:r>
              <a:rPr lang="en-US" sz="1200" dirty="0"/>
              <a:t> </a:t>
            </a:r>
            <a:r>
              <a:rPr lang="en-US" sz="1200" dirty="0" smtClean="0"/>
              <a:t>    </a:t>
            </a:r>
            <a:r>
              <a:rPr lang="en-US" sz="1200" dirty="0" err="1" smtClean="0"/>
              <a:t>patient_care</a:t>
            </a:r>
            <a:r>
              <a:rPr lang="en-US" sz="1200" dirty="0" smtClean="0"/>
              <a:t>/</a:t>
            </a:r>
            <a:r>
              <a:rPr lang="en-US" sz="1200" dirty="0" err="1" smtClean="0"/>
              <a:t>idsa_practice_guidelines</a:t>
            </a:r>
            <a:r>
              <a:rPr lang="en-US" sz="1200" dirty="0" smtClean="0"/>
              <a:t>/</a:t>
            </a:r>
            <a:r>
              <a:rPr lang="en-US" sz="1200" dirty="0" err="1" smtClean="0"/>
              <a:t>fever_and_infections</a:t>
            </a:r>
            <a:r>
              <a:rPr lang="en-US" sz="1200" dirty="0" smtClean="0"/>
              <a:t>/2013%20sepsis%20guidelines.pdf</a:t>
            </a:r>
          </a:p>
          <a:p>
            <a:endParaRPr lang="en-US" sz="1200" dirty="0"/>
          </a:p>
          <a:p>
            <a:r>
              <a:rPr lang="en-US" sz="1200" dirty="0" smtClean="0"/>
              <a:t>Department of Medicine, University of California, Irvine (</a:t>
            </a:r>
            <a:r>
              <a:rPr lang="en-US" sz="1200" dirty="0" err="1" smtClean="0"/>
              <a:t>n.d.</a:t>
            </a:r>
            <a:r>
              <a:rPr lang="en-US" sz="1200" dirty="0" smtClean="0"/>
              <a:t>) </a:t>
            </a:r>
            <a:r>
              <a:rPr lang="en-US" sz="1200" i="1" dirty="0" smtClean="0"/>
              <a:t>Vasopressors and Inotropic Agents. </a:t>
            </a:r>
            <a:r>
              <a:rPr lang="en-US" sz="1200" dirty="0" smtClean="0"/>
              <a:t> Retrieved</a:t>
            </a:r>
          </a:p>
          <a:p>
            <a:r>
              <a:rPr lang="en-US" sz="1200" dirty="0"/>
              <a:t>     April 14, 2015 from https://www.google.ca/url?url=https://www.medicine.uci</a:t>
            </a:r>
            <a:r>
              <a:rPr lang="en-US" sz="1200" dirty="0" smtClean="0"/>
              <a:t> </a:t>
            </a:r>
          </a:p>
          <a:p>
            <a:r>
              <a:rPr lang="en-US" sz="1200" dirty="0"/>
              <a:t> </a:t>
            </a:r>
            <a:r>
              <a:rPr lang="en-US" sz="1200" dirty="0" smtClean="0"/>
              <a:t>   </a:t>
            </a:r>
            <a:r>
              <a:rPr lang="en-US" sz="1200" dirty="0" err="1"/>
              <a:t>edu</a:t>
            </a:r>
            <a:r>
              <a:rPr lang="en-US" sz="1200" dirty="0"/>
              <a:t>/residency/</a:t>
            </a:r>
            <a:r>
              <a:rPr lang="en-US" sz="1200" dirty="0" err="1"/>
              <a:t>powerpoint</a:t>
            </a:r>
            <a:r>
              <a:rPr lang="en-US" sz="1200" dirty="0"/>
              <a:t>/</a:t>
            </a:r>
            <a:r>
              <a:rPr lang="en-US" sz="1200" dirty="0" err="1"/>
              <a:t>VasopressorsandInotropes.ppt&amp;rct</a:t>
            </a:r>
            <a:r>
              <a:rPr lang="en-US" sz="1200" dirty="0"/>
              <a:t>=</a:t>
            </a:r>
            <a:r>
              <a:rPr lang="en-US" sz="1200" dirty="0" err="1"/>
              <a:t>j&amp;frm</a:t>
            </a:r>
            <a:r>
              <a:rPr lang="en-US" sz="1200" dirty="0"/>
              <a:t>=1&amp;q=&amp;</a:t>
            </a:r>
            <a:r>
              <a:rPr lang="en-US" sz="1200" dirty="0" err="1"/>
              <a:t>esrc</a:t>
            </a:r>
            <a:r>
              <a:rPr lang="en-US" sz="1200" dirty="0"/>
              <a:t>=</a:t>
            </a:r>
            <a:r>
              <a:rPr lang="en-US" sz="1200" dirty="0" err="1"/>
              <a:t>s&amp;sa</a:t>
            </a:r>
            <a:r>
              <a:rPr lang="en-US" sz="1200" dirty="0"/>
              <a:t>=</a:t>
            </a:r>
            <a:r>
              <a:rPr lang="en-US" sz="1200" dirty="0" err="1"/>
              <a:t>U&amp;ei</a:t>
            </a:r>
            <a:r>
              <a:rPr lang="en-US" sz="1200" dirty="0"/>
              <a:t>=</a:t>
            </a:r>
            <a:r>
              <a:rPr lang="en-US" sz="1200" dirty="0" smtClean="0"/>
              <a:t> </a:t>
            </a:r>
          </a:p>
          <a:p>
            <a:r>
              <a:rPr lang="en-US" sz="1200" dirty="0" smtClean="0"/>
              <a:t>    11ktVZ2HN5L9yQSn8YH4Aw&amp;ved=0CCUQFjAD&amp;usg=AFQjCNHZ0_nFjCt-wwLCrct0mTtXTmx2BA</a:t>
            </a:r>
          </a:p>
          <a:p>
            <a:endParaRPr lang="en-US" sz="1200" dirty="0"/>
          </a:p>
          <a:p>
            <a:r>
              <a:rPr lang="en-US" sz="1200" dirty="0"/>
              <a:t>Emergency Nurses Association (2007). </a:t>
            </a:r>
            <a:r>
              <a:rPr lang="en-US" sz="1200" i="1" dirty="0"/>
              <a:t>Trauma Nursing Core Course, Provider Manual, 6</a:t>
            </a:r>
            <a:r>
              <a:rPr lang="en-US" sz="1200" i="1" baseline="30000" dirty="0"/>
              <a:t>th</a:t>
            </a:r>
            <a:r>
              <a:rPr lang="en-US" sz="1200" i="1" dirty="0"/>
              <a:t> ed. </a:t>
            </a:r>
            <a:r>
              <a:rPr lang="en-US" sz="1200" dirty="0"/>
              <a:t> Des Plaines, IL:  </a:t>
            </a:r>
          </a:p>
          <a:p>
            <a:r>
              <a:rPr lang="en-US" sz="1200" dirty="0"/>
              <a:t>     Emergency Nurses Association. </a:t>
            </a:r>
          </a:p>
          <a:p>
            <a:endParaRPr lang="en-US" sz="1200" dirty="0"/>
          </a:p>
          <a:p>
            <a:r>
              <a:rPr lang="en-US" sz="1200" dirty="0" err="1"/>
              <a:t>Holleran</a:t>
            </a:r>
            <a:r>
              <a:rPr lang="en-US" sz="1200" dirty="0"/>
              <a:t>, R. S. (2007). Shock Emergencies. In </a:t>
            </a:r>
            <a:r>
              <a:rPr lang="en-US" sz="1200" i="1" dirty="0"/>
              <a:t>Emergency Nursing Core Curriculum, 6</a:t>
            </a:r>
            <a:r>
              <a:rPr lang="en-US" sz="1200" i="1" baseline="30000" dirty="0"/>
              <a:t>th</a:t>
            </a:r>
            <a:r>
              <a:rPr lang="en-US" sz="1200" i="1" dirty="0"/>
              <a:t> ed. </a:t>
            </a:r>
            <a:r>
              <a:rPr lang="en-US" sz="1200" dirty="0"/>
              <a:t>(Hoyt &amp; Selfridge-</a:t>
            </a:r>
          </a:p>
          <a:p>
            <a:r>
              <a:rPr lang="en-US" sz="1200" dirty="0"/>
              <a:t>     Thomas, eds.) Missouri: Saunders Elsevier </a:t>
            </a:r>
            <a:endParaRPr lang="en-US" sz="1200" dirty="0" smtClean="0"/>
          </a:p>
          <a:p>
            <a:endParaRPr lang="en-US" sz="1200" dirty="0"/>
          </a:p>
          <a:p>
            <a:r>
              <a:rPr lang="en-US" sz="1200" dirty="0" err="1" smtClean="0"/>
              <a:t>Kalil</a:t>
            </a:r>
            <a:r>
              <a:rPr lang="en-US" sz="1200" dirty="0" smtClean="0"/>
              <a:t>, A. (2014). Septic Shock. Retrieved April 13, </a:t>
            </a:r>
            <a:r>
              <a:rPr lang="en-US" sz="1200" dirty="0"/>
              <a:t>2015 from http://</a:t>
            </a:r>
            <a:r>
              <a:rPr lang="en-US" sz="1200" dirty="0" smtClean="0"/>
              <a:t>emedicine.medscape.com/article/168402-</a:t>
            </a:r>
          </a:p>
          <a:p>
            <a:r>
              <a:rPr lang="en-US" sz="1200" dirty="0"/>
              <a:t> </a:t>
            </a:r>
            <a:r>
              <a:rPr lang="en-US" sz="1200" dirty="0" smtClean="0"/>
              <a:t>    overview#aw2aab6b2b2</a:t>
            </a:r>
            <a:endParaRPr lang="en-US" sz="1200" dirty="0"/>
          </a:p>
          <a:p>
            <a:endParaRPr lang="en-US" sz="1200" dirty="0"/>
          </a:p>
        </p:txBody>
      </p:sp>
    </p:spTree>
    <p:extLst>
      <p:ext uri="{BB962C8B-B14F-4D97-AF65-F5344CB8AC3E}">
        <p14:creationId xmlns:p14="http://schemas.microsoft.com/office/powerpoint/2010/main" val="3863583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81600"/>
            <a:ext cx="6781800" cy="990600"/>
          </a:xfrm>
        </p:spPr>
        <p:txBody>
          <a:bodyPr/>
          <a:lstStyle/>
          <a:p>
            <a:r>
              <a:rPr lang="en-US" dirty="0" smtClean="0">
                <a:solidFill>
                  <a:srgbClr val="FF0000"/>
                </a:solidFill>
              </a:rPr>
              <a:t>References</a:t>
            </a:r>
            <a:endParaRPr lang="en-US" dirty="0">
              <a:solidFill>
                <a:srgbClr val="FF0000"/>
              </a:solidFill>
            </a:endParaRPr>
          </a:p>
        </p:txBody>
      </p:sp>
      <p:sp>
        <p:nvSpPr>
          <p:cNvPr id="3" name="TextBox 2"/>
          <p:cNvSpPr txBox="1"/>
          <p:nvPr/>
        </p:nvSpPr>
        <p:spPr>
          <a:xfrm>
            <a:off x="762000" y="990600"/>
            <a:ext cx="7772400" cy="4339650"/>
          </a:xfrm>
          <a:prstGeom prst="rect">
            <a:avLst/>
          </a:prstGeom>
          <a:noFill/>
        </p:spPr>
        <p:txBody>
          <a:bodyPr wrap="square" rtlCol="0">
            <a:spAutoFit/>
          </a:bodyPr>
          <a:lstStyle/>
          <a:p>
            <a:endParaRPr lang="en-US" sz="1200" dirty="0"/>
          </a:p>
          <a:p>
            <a:r>
              <a:rPr lang="en-US" sz="1200" dirty="0"/>
              <a:t>King, K. &amp; Olson, D. (2007). What you should know about neurogenic shock.  </a:t>
            </a:r>
            <a:r>
              <a:rPr lang="en-US" sz="1200" i="1" dirty="0"/>
              <a:t>American Nurse Today</a:t>
            </a:r>
            <a:r>
              <a:rPr lang="en-US" sz="1200" dirty="0"/>
              <a:t>. Retrieved</a:t>
            </a:r>
          </a:p>
          <a:p>
            <a:r>
              <a:rPr lang="en-US" sz="1200" dirty="0"/>
              <a:t>     April 13, 2015 from  </a:t>
            </a:r>
          </a:p>
          <a:p>
            <a:r>
              <a:rPr lang="en-US" sz="1200" dirty="0"/>
              <a:t>     https://www.americannursetoday.com/assets/0/434/436/440/4172/4174/4208/4210/256f41df-38e7-4bb1- </a:t>
            </a:r>
          </a:p>
          <a:p>
            <a:r>
              <a:rPr lang="en-US" sz="1200" dirty="0"/>
              <a:t>     </a:t>
            </a:r>
            <a:r>
              <a:rPr lang="en-US" sz="1200" dirty="0" smtClean="0"/>
              <a:t>9771-a4c73f49102a.pdf</a:t>
            </a:r>
          </a:p>
          <a:p>
            <a:endParaRPr lang="en-US" sz="1200" dirty="0"/>
          </a:p>
          <a:p>
            <a:r>
              <a:rPr lang="en-US" sz="1200" dirty="0"/>
              <a:t>Mount Sinai Emergency Medical </a:t>
            </a:r>
            <a:r>
              <a:rPr lang="en-US" sz="1200" dirty="0" smtClean="0"/>
              <a:t>Residency  (2013). </a:t>
            </a:r>
            <a:r>
              <a:rPr lang="en-US" sz="1200" i="1" dirty="0"/>
              <a:t>Vasopressors and Inotropes in the Critically Ill </a:t>
            </a:r>
            <a:r>
              <a:rPr lang="en-US" sz="1200" i="1" dirty="0" smtClean="0"/>
              <a:t>Patient.</a:t>
            </a:r>
          </a:p>
          <a:p>
            <a:r>
              <a:rPr lang="en-US" sz="1200" i="1" dirty="0"/>
              <a:t> </a:t>
            </a:r>
            <a:r>
              <a:rPr lang="en-US" sz="1200" i="1" dirty="0" smtClean="0"/>
              <a:t>    </a:t>
            </a:r>
            <a:r>
              <a:rPr lang="en-US" sz="1200" dirty="0" smtClean="0"/>
              <a:t>Retrieved April 14, </a:t>
            </a:r>
            <a:r>
              <a:rPr lang="en-US" sz="1200" dirty="0"/>
              <a:t>2015 from http://www.sinaiem.org/pearls/2013/04/04/sinai-empearl-4413/</a:t>
            </a:r>
            <a:endParaRPr lang="en-US" sz="1200" i="1" dirty="0"/>
          </a:p>
          <a:p>
            <a:endParaRPr lang="en-US" sz="1200" i="1" dirty="0"/>
          </a:p>
          <a:p>
            <a:r>
              <a:rPr lang="en-US" sz="1200" dirty="0" err="1" smtClean="0"/>
              <a:t>PulmCCM</a:t>
            </a:r>
            <a:r>
              <a:rPr lang="en-US" sz="1200" dirty="0" smtClean="0"/>
              <a:t> </a:t>
            </a:r>
            <a:r>
              <a:rPr lang="en-US" sz="1200" dirty="0"/>
              <a:t>(2013). </a:t>
            </a:r>
            <a:r>
              <a:rPr lang="en-US" sz="1200" i="1" dirty="0"/>
              <a:t>Surviving Sepsis Guidelines 2013 – Review &amp; Update. </a:t>
            </a:r>
            <a:r>
              <a:rPr lang="en-US" sz="1200" dirty="0"/>
              <a:t>Retrieved April 14, 2015 from</a:t>
            </a:r>
          </a:p>
          <a:p>
            <a:r>
              <a:rPr lang="en-US" sz="1200" dirty="0"/>
              <a:t>     http://pulmccm.org/2013/review-articles/surviving-sepsis-guidelines-2013-review-update</a:t>
            </a:r>
            <a:r>
              <a:rPr lang="en-US" sz="1200" dirty="0" smtClean="0"/>
              <a:t>/</a:t>
            </a:r>
          </a:p>
          <a:p>
            <a:endParaRPr lang="en-US" sz="1200" dirty="0"/>
          </a:p>
          <a:p>
            <a:r>
              <a:rPr lang="en-US" sz="1200" dirty="0" err="1" smtClean="0"/>
              <a:t>Ren</a:t>
            </a:r>
            <a:r>
              <a:rPr lang="en-US" sz="1200" dirty="0"/>
              <a:t>, X., </a:t>
            </a:r>
            <a:r>
              <a:rPr lang="en-US" sz="1200" dirty="0" err="1"/>
              <a:t>Lenneman</a:t>
            </a:r>
            <a:r>
              <a:rPr lang="en-US" sz="1200" dirty="0"/>
              <a:t>, A. &amp;  </a:t>
            </a:r>
            <a:r>
              <a:rPr lang="en-US" sz="1200" dirty="0" err="1"/>
              <a:t>Ooi</a:t>
            </a:r>
            <a:r>
              <a:rPr lang="en-US" sz="1200" dirty="0"/>
              <a:t>, H. (2014). Cardiogenic Shock Treatment and Management. </a:t>
            </a:r>
            <a:r>
              <a:rPr lang="en-US" sz="1200" i="1" dirty="0"/>
              <a:t>Medscape. </a:t>
            </a:r>
            <a:r>
              <a:rPr lang="en-US" sz="1200" dirty="0"/>
              <a:t>Retrieved</a:t>
            </a:r>
          </a:p>
          <a:p>
            <a:r>
              <a:rPr lang="en-US" sz="1200" dirty="0"/>
              <a:t>     April 9, 2015 from http://emedicine.medscape.com/article/152191-overview</a:t>
            </a:r>
          </a:p>
          <a:p>
            <a:r>
              <a:rPr lang="en-US" sz="1200" dirty="0"/>
              <a:t> </a:t>
            </a:r>
          </a:p>
          <a:p>
            <a:r>
              <a:rPr lang="en-US" sz="1200" dirty="0" smtClean="0"/>
              <a:t>Reynolds, H.R. &amp; </a:t>
            </a:r>
            <a:r>
              <a:rPr lang="en-US" sz="1200" dirty="0" err="1" smtClean="0"/>
              <a:t>Hochman</a:t>
            </a:r>
            <a:r>
              <a:rPr lang="en-US" sz="1200" dirty="0" smtClean="0"/>
              <a:t>, J. S. (2008). Contemporary Reviews in Cardiac Medicine. Cardiogenic Shock:</a:t>
            </a:r>
          </a:p>
          <a:p>
            <a:r>
              <a:rPr lang="en-US" sz="1200" dirty="0"/>
              <a:t> </a:t>
            </a:r>
            <a:r>
              <a:rPr lang="en-US" sz="1200" dirty="0" smtClean="0"/>
              <a:t>    Current Concepts and Improving Outcomes. </a:t>
            </a:r>
            <a:r>
              <a:rPr lang="en-US" sz="1200" i="1" dirty="0" smtClean="0"/>
              <a:t>Circulation (117), </a:t>
            </a:r>
            <a:r>
              <a:rPr lang="en-US" sz="1200" dirty="0" smtClean="0"/>
              <a:t>p. 686-697</a:t>
            </a:r>
            <a:r>
              <a:rPr lang="en-US" sz="1200" i="1" dirty="0" smtClean="0"/>
              <a:t>.  </a:t>
            </a:r>
          </a:p>
          <a:p>
            <a:r>
              <a:rPr lang="en-US" sz="1200" i="1" dirty="0"/>
              <a:t> </a:t>
            </a:r>
            <a:r>
              <a:rPr lang="en-US" sz="1200" i="1" dirty="0" smtClean="0"/>
              <a:t>    </a:t>
            </a:r>
            <a:r>
              <a:rPr lang="en-US" sz="1200" dirty="0" smtClean="0"/>
              <a:t>10.1161/CIRCULATIONAHA.106.613596 </a:t>
            </a:r>
          </a:p>
          <a:p>
            <a:endParaRPr lang="en-US" sz="1200" dirty="0"/>
          </a:p>
          <a:p>
            <a:r>
              <a:rPr lang="en-US" sz="1200" dirty="0" smtClean="0"/>
              <a:t>Society of Critical Care Medicine (</a:t>
            </a:r>
            <a:r>
              <a:rPr lang="en-US" sz="1200" dirty="0" err="1" smtClean="0"/>
              <a:t>n.d.</a:t>
            </a:r>
            <a:r>
              <a:rPr lang="en-US" sz="1200" dirty="0" smtClean="0"/>
              <a:t>). </a:t>
            </a:r>
            <a:r>
              <a:rPr lang="en-US" sz="1200" i="1" dirty="0" smtClean="0"/>
              <a:t>Shock, Pathophysiology, Classification and Approach to Management. </a:t>
            </a:r>
          </a:p>
          <a:p>
            <a:r>
              <a:rPr lang="en-US" sz="1200" i="1" dirty="0"/>
              <a:t> </a:t>
            </a:r>
            <a:r>
              <a:rPr lang="en-US" sz="1200" i="1" dirty="0" smtClean="0"/>
              <a:t>    </a:t>
            </a:r>
            <a:r>
              <a:rPr lang="en-US" sz="1200" dirty="0" smtClean="0"/>
              <a:t>Retrieved on April 13, </a:t>
            </a:r>
            <a:r>
              <a:rPr lang="en-US" sz="1200" dirty="0"/>
              <a:t>2015 from </a:t>
            </a:r>
            <a:r>
              <a:rPr lang="en-US" sz="1200" dirty="0" smtClean="0"/>
              <a:t> </a:t>
            </a:r>
          </a:p>
          <a:p>
            <a:r>
              <a:rPr lang="en-US" sz="1200" dirty="0"/>
              <a:t> </a:t>
            </a:r>
            <a:r>
              <a:rPr lang="en-US" sz="1200" dirty="0" smtClean="0"/>
              <a:t>    http</a:t>
            </a:r>
            <a:r>
              <a:rPr lang="en-US" sz="1200" dirty="0"/>
              <a:t>://www.uphs.upenn.edu/surgery/Education/trauma/SCCS/curriculum/Shock.pdf</a:t>
            </a:r>
            <a:endParaRPr lang="en-US" sz="1200" i="1" dirty="0" smtClean="0"/>
          </a:p>
          <a:p>
            <a:endParaRPr lang="en-US" sz="1200" dirty="0"/>
          </a:p>
        </p:txBody>
      </p:sp>
    </p:spTree>
    <p:extLst>
      <p:ext uri="{BB962C8B-B14F-4D97-AF65-F5344CB8AC3E}">
        <p14:creationId xmlns:p14="http://schemas.microsoft.com/office/powerpoint/2010/main" val="284259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5245347" cy="5262979"/>
          </a:xfrm>
          <a:prstGeom prst="rect">
            <a:avLst/>
          </a:prstGeom>
          <a:noFill/>
        </p:spPr>
        <p:txBody>
          <a:bodyPr wrap="none" rtlCol="0">
            <a:spAutoFit/>
          </a:bodyPr>
          <a:lstStyle/>
          <a:p>
            <a:pPr marL="285750" indent="-285750">
              <a:buFont typeface="Wingdings" pitchFamily="2" charset="2"/>
              <a:buChar char="v"/>
            </a:pPr>
            <a:r>
              <a:rPr lang="en-US" sz="2800" dirty="0" smtClean="0"/>
              <a:t>Impaired oxygen use</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Anaerobic metabolism</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Increased lactate</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Metabolic acidosis</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Damaged Na/K pump</a:t>
            </a:r>
          </a:p>
          <a:p>
            <a:pPr marL="285750" indent="-285750">
              <a:buFont typeface="Wingdings" pitchFamily="2" charset="2"/>
              <a:buChar char="v"/>
            </a:pPr>
            <a:endParaRPr lang="en-US" sz="2800" dirty="0" smtClean="0"/>
          </a:p>
          <a:p>
            <a:pPr marL="285750" indent="-285750">
              <a:buFont typeface="Wingdings" pitchFamily="2" charset="2"/>
              <a:buChar char="v"/>
            </a:pPr>
            <a:r>
              <a:rPr lang="en-US" sz="2800" dirty="0" smtClean="0"/>
              <a:t>Decreased circulatory volume</a:t>
            </a:r>
          </a:p>
          <a:p>
            <a:pPr marL="285750" indent="-285750">
              <a:buFont typeface="Wingdings" pitchFamily="2" charset="2"/>
              <a:buChar char="v"/>
            </a:pPr>
            <a:endParaRPr lang="en-US" sz="2800" dirty="0"/>
          </a:p>
        </p:txBody>
      </p:sp>
    </p:spTree>
    <p:extLst>
      <p:ext uri="{BB962C8B-B14F-4D97-AF65-F5344CB8AC3E}">
        <p14:creationId xmlns:p14="http://schemas.microsoft.com/office/powerpoint/2010/main" val="306912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34148"/>
            <a:ext cx="7924800" cy="1600200"/>
          </a:xfrm>
        </p:spPr>
        <p:txBody>
          <a:bodyPr>
            <a:normAutofit/>
          </a:bodyPr>
          <a:lstStyle/>
          <a:p>
            <a:r>
              <a:rPr lang="en-US" sz="4800" dirty="0" smtClean="0">
                <a:solidFill>
                  <a:srgbClr val="FF0000"/>
                </a:solidFill>
              </a:rPr>
              <a:t>Acid-Base Imbalance</a:t>
            </a:r>
            <a:endParaRPr lang="en-US" sz="4800" dirty="0">
              <a:solidFill>
                <a:srgbClr val="FF0000"/>
              </a:solidFill>
            </a:endParaRPr>
          </a:p>
        </p:txBody>
      </p:sp>
      <p:sp>
        <p:nvSpPr>
          <p:cNvPr id="3" name="TextBox 2"/>
          <p:cNvSpPr txBox="1"/>
          <p:nvPr/>
        </p:nvSpPr>
        <p:spPr>
          <a:xfrm>
            <a:off x="838200" y="762000"/>
            <a:ext cx="3918060" cy="3785652"/>
          </a:xfrm>
          <a:prstGeom prst="rect">
            <a:avLst/>
          </a:prstGeom>
          <a:noFill/>
        </p:spPr>
        <p:txBody>
          <a:bodyPr wrap="none" rtlCol="0">
            <a:spAutoFit/>
          </a:bodyPr>
          <a:lstStyle/>
          <a:p>
            <a:pPr marL="285750" indent="-285750">
              <a:buFont typeface="Wingdings" pitchFamily="2" charset="2"/>
              <a:buChar char="v"/>
            </a:pPr>
            <a:r>
              <a:rPr lang="en-US" sz="4800" dirty="0" smtClean="0"/>
              <a:t>Lactate</a:t>
            </a:r>
          </a:p>
          <a:p>
            <a:pPr marL="285750" indent="-285750">
              <a:buFont typeface="Wingdings" pitchFamily="2" charset="2"/>
              <a:buChar char="v"/>
            </a:pPr>
            <a:endParaRPr lang="en-US" sz="4800" dirty="0"/>
          </a:p>
          <a:p>
            <a:pPr marL="285750" indent="-285750">
              <a:buFont typeface="Wingdings" pitchFamily="2" charset="2"/>
              <a:buChar char="v"/>
            </a:pPr>
            <a:r>
              <a:rPr lang="en-US" sz="4800" dirty="0" smtClean="0"/>
              <a:t>Base deficit</a:t>
            </a:r>
          </a:p>
          <a:p>
            <a:pPr marL="285750" indent="-285750">
              <a:buFont typeface="Wingdings" pitchFamily="2" charset="2"/>
              <a:buChar char="v"/>
            </a:pPr>
            <a:endParaRPr lang="en-US" sz="4800" dirty="0"/>
          </a:p>
          <a:p>
            <a:pPr marL="285750" indent="-285750">
              <a:buFont typeface="Wingdings" pitchFamily="2" charset="2"/>
              <a:buChar char="v"/>
            </a:pPr>
            <a:r>
              <a:rPr lang="en-US" sz="4800" dirty="0" smtClean="0"/>
              <a:t>Low pH</a:t>
            </a:r>
            <a:endParaRPr lang="en-US" sz="4800" dirty="0"/>
          </a:p>
        </p:txBody>
      </p:sp>
    </p:spTree>
    <p:extLst>
      <p:ext uri="{BB962C8B-B14F-4D97-AF65-F5344CB8AC3E}">
        <p14:creationId xmlns:p14="http://schemas.microsoft.com/office/powerpoint/2010/main" val="2036732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2084</TotalTime>
  <Words>5073</Words>
  <Application>Microsoft Office PowerPoint</Application>
  <PresentationFormat>On-screen Show (4:3)</PresentationFormat>
  <Paragraphs>811</Paragraphs>
  <Slides>78</Slides>
  <Notes>78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NewsPrint</vt:lpstr>
      <vt:lpstr>Shock</vt:lpstr>
      <vt:lpstr>Definition</vt:lpstr>
      <vt:lpstr>PowerPoint Presentation</vt:lpstr>
      <vt:lpstr>Goal</vt:lpstr>
      <vt:lpstr>Pathophysiology</vt:lpstr>
      <vt:lpstr>Immune Response</vt:lpstr>
      <vt:lpstr>PowerPoint Presentation</vt:lpstr>
      <vt:lpstr>PowerPoint Presentation</vt:lpstr>
      <vt:lpstr>Acid-Base Imbalance</vt:lpstr>
      <vt:lpstr>Assessment</vt:lpstr>
      <vt:lpstr>History</vt:lpstr>
      <vt:lpstr>Stages of Shock</vt:lpstr>
      <vt:lpstr>Compensated</vt:lpstr>
      <vt:lpstr>PowerPoint Presentation</vt:lpstr>
      <vt:lpstr>Decompensated</vt:lpstr>
      <vt:lpstr>PowerPoint Presentation</vt:lpstr>
      <vt:lpstr>Irreversible</vt:lpstr>
      <vt:lpstr>PowerPoint Presentation</vt:lpstr>
      <vt:lpstr>Normotensive Shock</vt:lpstr>
      <vt:lpstr>General Treatment</vt:lpstr>
      <vt:lpstr>Monitor</vt:lpstr>
      <vt:lpstr>Adrenergic Receptor Sites</vt:lpstr>
      <vt:lpstr>Receptor Sites</vt:lpstr>
      <vt:lpstr>Vasopressors &amp; Receptor Sites</vt:lpstr>
      <vt:lpstr>PowerPoint Presentation</vt:lpstr>
      <vt:lpstr>Types of Shock</vt:lpstr>
      <vt:lpstr>Hypovolemic</vt:lpstr>
      <vt:lpstr>Causes</vt:lpstr>
      <vt:lpstr>PowerPoint Presentation</vt:lpstr>
      <vt:lpstr>PowerPoint Presentation</vt:lpstr>
      <vt:lpstr>PowerPoint Presentation</vt:lpstr>
      <vt:lpstr>Treatment for Hypovolemic Shock</vt:lpstr>
      <vt:lpstr>Treatment</vt:lpstr>
      <vt:lpstr>PowerPoint Presentation</vt:lpstr>
      <vt:lpstr>Cardiogenic</vt:lpstr>
      <vt:lpstr>PowerPoint Presentation</vt:lpstr>
      <vt:lpstr>Causes</vt:lpstr>
      <vt:lpstr>PowerPoint Presentation</vt:lpstr>
      <vt:lpstr>PowerPoint Presentation</vt:lpstr>
      <vt:lpstr>PowerPoint Presentation</vt:lpstr>
      <vt:lpstr>PowerPoint Presentation</vt:lpstr>
      <vt:lpstr>Symptoms</vt:lpstr>
      <vt:lpstr>PowerPoint Presentation</vt:lpstr>
      <vt:lpstr>Treatment</vt:lpstr>
      <vt:lpstr>Obstructive</vt:lpstr>
      <vt:lpstr>Causes</vt:lpstr>
      <vt:lpstr>PowerPoint Presentation</vt:lpstr>
      <vt:lpstr>Symptoms</vt:lpstr>
      <vt:lpstr>Risk Factors</vt:lpstr>
      <vt:lpstr>Treatment</vt:lpstr>
      <vt:lpstr>Distributive</vt:lpstr>
      <vt:lpstr>PowerPoint Presentation</vt:lpstr>
      <vt:lpstr>Sub-types</vt:lpstr>
      <vt:lpstr>Septic </vt:lpstr>
      <vt:lpstr>PowerPoint Presentation</vt:lpstr>
      <vt:lpstr>Pathology</vt:lpstr>
      <vt:lpstr>Symptoms</vt:lpstr>
      <vt:lpstr>PowerPoint Presentation</vt:lpstr>
      <vt:lpstr>Treatment</vt:lpstr>
      <vt:lpstr>PowerPoint Presentation</vt:lpstr>
      <vt:lpstr>Vasopressors</vt:lpstr>
      <vt:lpstr>Neurogenic</vt:lpstr>
      <vt:lpstr>PowerPoint Presentation</vt:lpstr>
      <vt:lpstr>Causes</vt:lpstr>
      <vt:lpstr>Symptoms</vt:lpstr>
      <vt:lpstr>Treatment</vt:lpstr>
      <vt:lpstr>Anaphylactic</vt:lpstr>
      <vt:lpstr>Pathophysiology</vt:lpstr>
      <vt:lpstr>Symptoms</vt:lpstr>
      <vt:lpstr>Treatment</vt:lpstr>
      <vt:lpstr>Case Scenarios</vt:lpstr>
      <vt:lpstr>PowerPoint Presentation</vt:lpstr>
      <vt:lpstr>PowerPoint Presentation</vt:lpstr>
      <vt:lpstr>PowerPoint Presentation</vt:lpstr>
      <vt:lpstr>PowerPoint Presentation</vt:lpstr>
      <vt:lpstr>PowerPoint Presentation</vt:lpstr>
      <vt:lpstr>References</vt:lpstr>
      <vt:lpstr>References</vt:lpstr>
    </vt:vector>
  </TitlesOfParts>
  <Company>London hospitals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Shock</dc:title>
  <dc:creator>Lucia Vermeulen</dc:creator>
  <cp:lastModifiedBy>Lucia Vermeulen</cp:lastModifiedBy>
  <cp:revision>85</cp:revision>
  <cp:lastPrinted>2015-05-07T13:32:34Z</cp:lastPrinted>
  <dcterms:created xsi:type="dcterms:W3CDTF">2015-04-01T13:30:05Z</dcterms:created>
  <dcterms:modified xsi:type="dcterms:W3CDTF">2015-05-07T13:32:37Z</dcterms:modified>
</cp:coreProperties>
</file>