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6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562A4-DE5E-43F5-9882-3786E60BFD98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4F360-3F5C-4FF1-BCEE-F8787631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8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4F360-3F5C-4FF1-BCEE-F878763178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8A8B-A045-4E32-BB6F-B42FB64EEB82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F306-6E5F-43FA-8336-3726F32F21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8A8B-A045-4E32-BB6F-B42FB64EEB82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F306-6E5F-43FA-8336-3726F32F21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8A8B-A045-4E32-BB6F-B42FB64EEB82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F306-6E5F-43FA-8336-3726F32F21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8A8B-A045-4E32-BB6F-B42FB64EEB82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F306-6E5F-43FA-8336-3726F32F21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8A8B-A045-4E32-BB6F-B42FB64EEB82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F306-6E5F-43FA-8336-3726F32F21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8A8B-A045-4E32-BB6F-B42FB64EEB82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F306-6E5F-43FA-8336-3726F32F21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8A8B-A045-4E32-BB6F-B42FB64EEB82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F306-6E5F-43FA-8336-3726F32F21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8A8B-A045-4E32-BB6F-B42FB64EEB82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F306-6E5F-43FA-8336-3726F32F21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8A8B-A045-4E32-BB6F-B42FB64EEB82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F306-6E5F-43FA-8336-3726F32F21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8A8B-A045-4E32-BB6F-B42FB64EEB82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F306-6E5F-43FA-8336-3726F32F21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8A8B-A045-4E32-BB6F-B42FB64EEB82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E5F306-6E5F-43FA-8336-3726F32F21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BE5F306-6E5F-43FA-8336-3726F32F21E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58E8A8B-A045-4E32-BB6F-B42FB64EEB82}" type="datetimeFigureOut">
              <a:rPr lang="en-US" smtClean="0"/>
              <a:t>2015/05/22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590412"/>
              </p:ext>
            </p:extLst>
          </p:nvPr>
        </p:nvGraphicFramePr>
        <p:xfrm>
          <a:off x="76200" y="1524000"/>
          <a:ext cx="8077200" cy="475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70353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Age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Awake HR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Sleeping HR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Resp. Rate</a:t>
                      </a:r>
                      <a:endParaRPr lang="en-US" sz="3200" dirty="0"/>
                    </a:p>
                  </a:txBody>
                  <a:tcPr/>
                </a:tc>
              </a:tr>
              <a:tr h="70353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0-3 months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85-205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80-160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30-60</a:t>
                      </a:r>
                      <a:endParaRPr lang="en-US" sz="3200" dirty="0"/>
                    </a:p>
                  </a:txBody>
                  <a:tcPr/>
                </a:tc>
              </a:tr>
              <a:tr h="121431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 months-2 yrs.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100-190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75-160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24-40</a:t>
                      </a:r>
                      <a:endParaRPr lang="en-US" sz="3200" dirty="0"/>
                    </a:p>
                  </a:txBody>
                  <a:tcPr/>
                </a:tc>
              </a:tr>
              <a:tr h="70353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2-10 yrs.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60-140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60-90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18-30</a:t>
                      </a:r>
                      <a:endParaRPr lang="en-US" sz="3200" dirty="0"/>
                    </a:p>
                  </a:txBody>
                  <a:tcPr/>
                </a:tc>
              </a:tr>
              <a:tr h="70353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&gt;10 yrs.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60-100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50-90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12-16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Vital Signs: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4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Pressure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25058"/>
              </p:ext>
            </p:extLst>
          </p:nvPr>
        </p:nvGraphicFramePr>
        <p:xfrm>
          <a:off x="381000" y="1397000"/>
          <a:ext cx="77724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97028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Age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Minimum </a:t>
                      </a:r>
                      <a:r>
                        <a:rPr lang="en-US" sz="2800" dirty="0" err="1" smtClean="0"/>
                        <a:t>sBP</a:t>
                      </a:r>
                      <a:r>
                        <a:rPr lang="en-US" sz="2800" dirty="0" smtClean="0"/>
                        <a:t>  (</a:t>
                      </a:r>
                      <a:r>
                        <a:rPr lang="en-US" sz="2800" dirty="0" err="1" smtClean="0"/>
                        <a:t>mmHG</a:t>
                      </a:r>
                      <a:r>
                        <a:rPr lang="en-US" sz="2800" dirty="0" smtClean="0"/>
                        <a:t>)</a:t>
                      </a:r>
                      <a:endParaRPr lang="en-US" sz="2800" dirty="0"/>
                    </a:p>
                  </a:txBody>
                  <a:tcPr/>
                </a:tc>
              </a:tr>
              <a:tr h="97028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0-30 days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60</a:t>
                      </a:r>
                      <a:endParaRPr lang="en-US" sz="2800" dirty="0"/>
                    </a:p>
                  </a:txBody>
                  <a:tcPr/>
                </a:tc>
              </a:tr>
              <a:tr h="97028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 month-</a:t>
                      </a:r>
                      <a:r>
                        <a:rPr lang="en-US" sz="2800" baseline="0" dirty="0" smtClean="0"/>
                        <a:t> 1 year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70</a:t>
                      </a:r>
                      <a:endParaRPr lang="en-US" sz="2800" dirty="0"/>
                    </a:p>
                  </a:txBody>
                  <a:tcPr/>
                </a:tc>
              </a:tr>
              <a:tr h="97028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1-10 years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70 + 2x age (in years)</a:t>
                      </a:r>
                      <a:endParaRPr lang="en-US" sz="2800" dirty="0"/>
                    </a:p>
                  </a:txBody>
                  <a:tcPr/>
                </a:tc>
              </a:tr>
              <a:tr h="97028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&gt;10 years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89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143000"/>
            <a:ext cx="7848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Fluid Resuscitation:</a:t>
            </a:r>
          </a:p>
          <a:p>
            <a:r>
              <a:rPr lang="en-US" sz="5400" dirty="0"/>
              <a:t> </a:t>
            </a:r>
            <a:r>
              <a:rPr lang="en-US" sz="5400" dirty="0" smtClean="0"/>
              <a:t>    20 mL/kg/hr.</a:t>
            </a:r>
          </a:p>
          <a:p>
            <a:endParaRPr lang="en-US" sz="5400" dirty="0"/>
          </a:p>
          <a:p>
            <a:r>
              <a:rPr lang="en-US" sz="5400" dirty="0" smtClean="0"/>
              <a:t>Maintenance:</a:t>
            </a:r>
          </a:p>
          <a:p>
            <a:r>
              <a:rPr lang="en-US" sz="5400" dirty="0"/>
              <a:t> </a:t>
            </a:r>
            <a:r>
              <a:rPr lang="en-US" sz="5400" dirty="0" smtClean="0"/>
              <a:t>    10 mL/kg/hr.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8673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circ.ahajournals.org/content/122/18_suppl_3/S876/F1.large.jpg - Windows Internet Explor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" t="13872" r="50000" b="2492"/>
          <a:stretch/>
        </p:blipFill>
        <p:spPr>
          <a:xfrm>
            <a:off x="23090" y="0"/>
            <a:ext cx="9120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52600"/>
            <a:ext cx="757111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Epinephrine 1:10,000 </a:t>
            </a:r>
            <a:r>
              <a:rPr lang="en-US" sz="2800" dirty="0" smtClean="0"/>
              <a:t>– 0.1mL/kg (0.01mg/kg)</a:t>
            </a:r>
          </a:p>
          <a:p>
            <a:r>
              <a:rPr lang="en-US" sz="2800" dirty="0" smtClean="0"/>
              <a:t>Repeat every 3-5 minutes</a:t>
            </a:r>
          </a:p>
          <a:p>
            <a:r>
              <a:rPr lang="en-US" sz="2800" b="1" dirty="0" err="1" smtClean="0"/>
              <a:t>Amiodarone</a:t>
            </a:r>
            <a:r>
              <a:rPr lang="en-US" sz="2800" dirty="0"/>
              <a:t> </a:t>
            </a:r>
            <a:r>
              <a:rPr lang="en-US" sz="2800" dirty="0" smtClean="0"/>
              <a:t>– 5 mg/kg bolus during cardiac arrest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in patient with shockable rhythm</a:t>
            </a:r>
          </a:p>
          <a:p>
            <a:r>
              <a:rPr lang="en-US" sz="2800" b="1" dirty="0" smtClean="0"/>
              <a:t>Atropine</a:t>
            </a:r>
            <a:r>
              <a:rPr lang="en-US" sz="2800" dirty="0" smtClean="0"/>
              <a:t> – 0.02mg/kg for primary AV block or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increased vagal tone in patient with bradycardia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and poor perfusion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664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H’s and 5T’s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7200" dirty="0" smtClean="0"/>
              <a:t>H’s</a:t>
            </a:r>
            <a:endParaRPr lang="en-US" sz="7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7000"/>
            <a:ext cx="3657600" cy="3951288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Hypovolemia</a:t>
            </a:r>
            <a:endParaRPr lang="en-US" sz="2800" dirty="0" smtClean="0"/>
          </a:p>
          <a:p>
            <a:r>
              <a:rPr lang="en-US" sz="2800" dirty="0" smtClean="0"/>
              <a:t>Hypoxia</a:t>
            </a:r>
          </a:p>
          <a:p>
            <a:r>
              <a:rPr lang="en-US" sz="2800" dirty="0" smtClean="0"/>
              <a:t>Hydrogen ion</a:t>
            </a:r>
          </a:p>
          <a:p>
            <a:r>
              <a:rPr lang="en-US" sz="2800" dirty="0" smtClean="0"/>
              <a:t>Hypo/hyperkalemia</a:t>
            </a:r>
          </a:p>
          <a:p>
            <a:r>
              <a:rPr lang="en-US" sz="2800" dirty="0" smtClean="0"/>
              <a:t>Hypothermia</a:t>
            </a:r>
          </a:p>
          <a:p>
            <a:r>
              <a:rPr lang="en-US" sz="2800" dirty="0" smtClean="0"/>
              <a:t>Hypoglycemia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7200" dirty="0" smtClean="0"/>
              <a:t>T’s</a:t>
            </a:r>
            <a:endParaRPr lang="en-US" sz="7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590800"/>
            <a:ext cx="3657600" cy="39512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Tension pneumothorax</a:t>
            </a:r>
          </a:p>
          <a:p>
            <a:r>
              <a:rPr lang="en-US" sz="2800" dirty="0" err="1" smtClean="0"/>
              <a:t>Tamponade</a:t>
            </a:r>
            <a:endParaRPr lang="en-US" sz="2800" dirty="0" smtClean="0"/>
          </a:p>
          <a:p>
            <a:r>
              <a:rPr lang="en-US" sz="2800" dirty="0" smtClean="0"/>
              <a:t>Toxins</a:t>
            </a:r>
          </a:p>
          <a:p>
            <a:r>
              <a:rPr lang="en-US" sz="2800" dirty="0" smtClean="0"/>
              <a:t>Thrombosis (cardiac)</a:t>
            </a:r>
          </a:p>
          <a:p>
            <a:r>
              <a:rPr lang="en-US" sz="2800" dirty="0" smtClean="0"/>
              <a:t>Thrombosis (pulmonary)</a:t>
            </a:r>
          </a:p>
          <a:p>
            <a:pPr marL="11430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401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</TotalTime>
  <Words>151</Words>
  <Application>Microsoft Office PowerPoint</Application>
  <PresentationFormat>On-screen Show (4:3)</PresentationFormat>
  <Paragraphs>60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Vital Signs: Range</vt:lpstr>
      <vt:lpstr>Blood Pressure</vt:lpstr>
      <vt:lpstr>PowerPoint Presentation</vt:lpstr>
      <vt:lpstr>PowerPoint Presentation</vt:lpstr>
      <vt:lpstr>Medications</vt:lpstr>
      <vt:lpstr>H’s and 5T’s</vt:lpstr>
    </vt:vector>
  </TitlesOfParts>
  <Company>London hospitals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Vital Signs: Range</dc:title>
  <dc:creator>Lucia Vermeulen</dc:creator>
  <cp:lastModifiedBy>Lucia Vermeulen</cp:lastModifiedBy>
  <cp:revision>6</cp:revision>
  <dcterms:created xsi:type="dcterms:W3CDTF">2014-09-19T18:14:26Z</dcterms:created>
  <dcterms:modified xsi:type="dcterms:W3CDTF">2015-05-22T13:39:17Z</dcterms:modified>
</cp:coreProperties>
</file>