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67"/>
  </p:notesMasterIdLst>
  <p:handoutMasterIdLst>
    <p:handoutMasterId r:id="rId68"/>
  </p:handoutMasterIdLst>
  <p:sldIdLst>
    <p:sldId id="256" r:id="rId2"/>
    <p:sldId id="32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93" r:id="rId25"/>
    <p:sldId id="294" r:id="rId26"/>
    <p:sldId id="325" r:id="rId27"/>
    <p:sldId id="326" r:id="rId28"/>
    <p:sldId id="322" r:id="rId29"/>
    <p:sldId id="280" r:id="rId30"/>
    <p:sldId id="281" r:id="rId31"/>
    <p:sldId id="283" r:id="rId32"/>
    <p:sldId id="284" r:id="rId33"/>
    <p:sldId id="286" r:id="rId34"/>
    <p:sldId id="329" r:id="rId35"/>
    <p:sldId id="330" r:id="rId36"/>
    <p:sldId id="324" r:id="rId37"/>
    <p:sldId id="296" r:id="rId38"/>
    <p:sldId id="297" r:id="rId39"/>
    <p:sldId id="298" r:id="rId40"/>
    <p:sldId id="300" r:id="rId41"/>
    <p:sldId id="323" r:id="rId42"/>
    <p:sldId id="333" r:id="rId43"/>
    <p:sldId id="295" r:id="rId44"/>
    <p:sldId id="301" r:id="rId45"/>
    <p:sldId id="302" r:id="rId46"/>
    <p:sldId id="305" r:id="rId47"/>
    <p:sldId id="303" r:id="rId48"/>
    <p:sldId id="304" r:id="rId49"/>
    <p:sldId id="306" r:id="rId50"/>
    <p:sldId id="307" r:id="rId51"/>
    <p:sldId id="310" r:id="rId52"/>
    <p:sldId id="327" r:id="rId53"/>
    <p:sldId id="311" r:id="rId54"/>
    <p:sldId id="312" r:id="rId55"/>
    <p:sldId id="313" r:id="rId56"/>
    <p:sldId id="314" r:id="rId57"/>
    <p:sldId id="315" r:id="rId58"/>
    <p:sldId id="316" r:id="rId59"/>
    <p:sldId id="317" r:id="rId60"/>
    <p:sldId id="334" r:id="rId61"/>
    <p:sldId id="318" r:id="rId62"/>
    <p:sldId id="319" r:id="rId63"/>
    <p:sldId id="320" r:id="rId64"/>
    <p:sldId id="321" r:id="rId65"/>
    <p:sldId id="332" r:id="rId66"/>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60"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D2D6C7-3D3F-4D80-86B7-47CB6C82B9B6}"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8D820953-B0DD-4EF8-917B-FFE99D75B794}">
      <dgm:prSet/>
      <dgm:spPr/>
      <dgm:t>
        <a:bodyPr/>
        <a:lstStyle/>
        <a:p>
          <a:pPr rtl="0"/>
          <a:r>
            <a:rPr lang="en-US" dirty="0" smtClean="0"/>
            <a:t>Prior tubal infection</a:t>
          </a:r>
          <a:endParaRPr lang="en-US" dirty="0"/>
        </a:p>
      </dgm:t>
    </dgm:pt>
    <dgm:pt modelId="{1D36EEEE-9BF2-4C8A-B16F-3FEFE315ED9A}" type="parTrans" cxnId="{C4FFF798-4715-450E-BB26-0466957B310A}">
      <dgm:prSet/>
      <dgm:spPr/>
      <dgm:t>
        <a:bodyPr/>
        <a:lstStyle/>
        <a:p>
          <a:endParaRPr lang="en-US"/>
        </a:p>
      </dgm:t>
    </dgm:pt>
    <dgm:pt modelId="{9DA38832-D584-410F-A4F2-5639865AF46E}" type="sibTrans" cxnId="{C4FFF798-4715-450E-BB26-0466957B310A}">
      <dgm:prSet/>
      <dgm:spPr/>
      <dgm:t>
        <a:bodyPr/>
        <a:lstStyle/>
        <a:p>
          <a:endParaRPr lang="en-US"/>
        </a:p>
      </dgm:t>
    </dgm:pt>
    <dgm:pt modelId="{103A8B23-3608-457E-983B-7EAD143C09E6}">
      <dgm:prSet/>
      <dgm:spPr/>
      <dgm:t>
        <a:bodyPr/>
        <a:lstStyle/>
        <a:p>
          <a:pPr rtl="0"/>
          <a:r>
            <a:rPr lang="en-US" smtClean="0"/>
            <a:t>Congenital tubal abnormality</a:t>
          </a:r>
          <a:endParaRPr lang="en-US" dirty="0"/>
        </a:p>
      </dgm:t>
    </dgm:pt>
    <dgm:pt modelId="{FEDDF69D-66A8-483A-8C55-95F249723DAB}" type="parTrans" cxnId="{A6A2A66D-AAFA-4CB2-9C24-0EC1E202697B}">
      <dgm:prSet/>
      <dgm:spPr/>
      <dgm:t>
        <a:bodyPr/>
        <a:lstStyle/>
        <a:p>
          <a:endParaRPr lang="en-US"/>
        </a:p>
      </dgm:t>
    </dgm:pt>
    <dgm:pt modelId="{5788EEE6-D92D-44EE-A9C3-3A3FEBEE7AFC}" type="sibTrans" cxnId="{A6A2A66D-AAFA-4CB2-9C24-0EC1E202697B}">
      <dgm:prSet/>
      <dgm:spPr/>
      <dgm:t>
        <a:bodyPr/>
        <a:lstStyle/>
        <a:p>
          <a:endParaRPr lang="en-US"/>
        </a:p>
      </dgm:t>
    </dgm:pt>
    <dgm:pt modelId="{B6BBFBFE-C91A-493A-8A80-B2D3AC8E3E77}">
      <dgm:prSet/>
      <dgm:spPr/>
      <dgm:t>
        <a:bodyPr/>
        <a:lstStyle/>
        <a:p>
          <a:pPr rtl="0"/>
          <a:r>
            <a:rPr lang="en-US" smtClean="0"/>
            <a:t>IUD’s</a:t>
          </a:r>
          <a:endParaRPr lang="en-US" dirty="0"/>
        </a:p>
      </dgm:t>
    </dgm:pt>
    <dgm:pt modelId="{DA26298F-A242-4440-9956-6927A8763FA8}" type="parTrans" cxnId="{4B0FEBD7-E76A-4568-A4F8-6D7275F85415}">
      <dgm:prSet/>
      <dgm:spPr/>
      <dgm:t>
        <a:bodyPr/>
        <a:lstStyle/>
        <a:p>
          <a:endParaRPr lang="en-US"/>
        </a:p>
      </dgm:t>
    </dgm:pt>
    <dgm:pt modelId="{DE5B171C-BA49-4866-9A26-DA7E9834B4B0}" type="sibTrans" cxnId="{4B0FEBD7-E76A-4568-A4F8-6D7275F85415}">
      <dgm:prSet/>
      <dgm:spPr/>
      <dgm:t>
        <a:bodyPr/>
        <a:lstStyle/>
        <a:p>
          <a:endParaRPr lang="en-US"/>
        </a:p>
      </dgm:t>
    </dgm:pt>
    <dgm:pt modelId="{B47CE05A-AC03-4AE8-8524-D9A7ACC4EA78}">
      <dgm:prSet/>
      <dgm:spPr/>
      <dgm:t>
        <a:bodyPr/>
        <a:lstStyle/>
        <a:p>
          <a:pPr rtl="0"/>
          <a:r>
            <a:rPr lang="en-US" smtClean="0"/>
            <a:t>Previous abdominal surgeries with adhesions</a:t>
          </a:r>
          <a:endParaRPr lang="en-US" dirty="0"/>
        </a:p>
      </dgm:t>
    </dgm:pt>
    <dgm:pt modelId="{6D8F3F46-C43C-4848-941C-61FFF96DD016}" type="parTrans" cxnId="{C21BFE5F-90D7-4AC1-8FD2-800098A4219B}">
      <dgm:prSet/>
      <dgm:spPr/>
      <dgm:t>
        <a:bodyPr/>
        <a:lstStyle/>
        <a:p>
          <a:endParaRPr lang="en-US"/>
        </a:p>
      </dgm:t>
    </dgm:pt>
    <dgm:pt modelId="{DF6FE9BE-6DB1-4200-AA06-396785808F70}" type="sibTrans" cxnId="{C21BFE5F-90D7-4AC1-8FD2-800098A4219B}">
      <dgm:prSet/>
      <dgm:spPr/>
      <dgm:t>
        <a:bodyPr/>
        <a:lstStyle/>
        <a:p>
          <a:endParaRPr lang="en-US"/>
        </a:p>
      </dgm:t>
    </dgm:pt>
    <dgm:pt modelId="{0F44F5F0-DB5C-490B-8534-E2124A2D710B}">
      <dgm:prSet/>
      <dgm:spPr/>
      <dgm:t>
        <a:bodyPr/>
        <a:lstStyle/>
        <a:p>
          <a:pPr rtl="0"/>
          <a:r>
            <a:rPr lang="en-US" smtClean="0"/>
            <a:t>Fluctuations in regular cycle </a:t>
          </a:r>
          <a:endParaRPr lang="en-US" dirty="0"/>
        </a:p>
      </dgm:t>
    </dgm:pt>
    <dgm:pt modelId="{E9B6C082-35F8-4104-9F7F-A48ACC1260E9}" type="parTrans" cxnId="{4DAA3A85-3F84-4ADE-876F-2559130B886F}">
      <dgm:prSet/>
      <dgm:spPr/>
      <dgm:t>
        <a:bodyPr/>
        <a:lstStyle/>
        <a:p>
          <a:endParaRPr lang="en-US"/>
        </a:p>
      </dgm:t>
    </dgm:pt>
    <dgm:pt modelId="{7B02135C-01E1-472C-A444-B88B883BCA2E}" type="sibTrans" cxnId="{4DAA3A85-3F84-4ADE-876F-2559130B886F}">
      <dgm:prSet/>
      <dgm:spPr/>
      <dgm:t>
        <a:bodyPr/>
        <a:lstStyle/>
        <a:p>
          <a:endParaRPr lang="en-US"/>
        </a:p>
      </dgm:t>
    </dgm:pt>
    <dgm:pt modelId="{61498A43-B412-446E-8CC9-39504B3C2FA1}">
      <dgm:prSet/>
      <dgm:spPr/>
      <dgm:t>
        <a:bodyPr/>
        <a:lstStyle/>
        <a:p>
          <a:pPr rtl="0"/>
          <a:r>
            <a:rPr lang="en-US" smtClean="0"/>
            <a:t>Tubal ligations</a:t>
          </a:r>
          <a:endParaRPr lang="en-US" dirty="0"/>
        </a:p>
      </dgm:t>
    </dgm:pt>
    <dgm:pt modelId="{622FCB09-29B5-48FA-86FE-95EB3186F51E}" type="parTrans" cxnId="{6E3F75C8-CDA1-42DD-A5D6-74CE1B276177}">
      <dgm:prSet/>
      <dgm:spPr/>
      <dgm:t>
        <a:bodyPr/>
        <a:lstStyle/>
        <a:p>
          <a:endParaRPr lang="en-US"/>
        </a:p>
      </dgm:t>
    </dgm:pt>
    <dgm:pt modelId="{B8B17E3A-E93C-43DD-ABE0-37FDEFD2632F}" type="sibTrans" cxnId="{6E3F75C8-CDA1-42DD-A5D6-74CE1B276177}">
      <dgm:prSet/>
      <dgm:spPr/>
      <dgm:t>
        <a:bodyPr/>
        <a:lstStyle/>
        <a:p>
          <a:endParaRPr lang="en-US"/>
        </a:p>
      </dgm:t>
    </dgm:pt>
    <dgm:pt modelId="{C75088C4-6BEA-445F-8727-8F080E052700}" type="pres">
      <dgm:prSet presAssocID="{98D2D6C7-3D3F-4D80-86B7-47CB6C82B9B6}" presName="cycle" presStyleCnt="0">
        <dgm:presLayoutVars>
          <dgm:dir/>
          <dgm:resizeHandles val="exact"/>
        </dgm:presLayoutVars>
      </dgm:prSet>
      <dgm:spPr/>
      <dgm:t>
        <a:bodyPr/>
        <a:lstStyle/>
        <a:p>
          <a:endParaRPr lang="en-US"/>
        </a:p>
      </dgm:t>
    </dgm:pt>
    <dgm:pt modelId="{031BB78B-7716-444C-B57A-C8303BDA8E2D}" type="pres">
      <dgm:prSet presAssocID="{8D820953-B0DD-4EF8-917B-FFE99D75B794}" presName="node" presStyleLbl="node1" presStyleIdx="0" presStyleCnt="6" custScaleX="120537" custScaleY="113369">
        <dgm:presLayoutVars>
          <dgm:bulletEnabled val="1"/>
        </dgm:presLayoutVars>
      </dgm:prSet>
      <dgm:spPr/>
      <dgm:t>
        <a:bodyPr/>
        <a:lstStyle/>
        <a:p>
          <a:endParaRPr lang="en-US"/>
        </a:p>
      </dgm:t>
    </dgm:pt>
    <dgm:pt modelId="{8E5118E2-B840-467C-A15A-EFB4F768D0D2}" type="pres">
      <dgm:prSet presAssocID="{9DA38832-D584-410F-A4F2-5639865AF46E}" presName="sibTrans" presStyleLbl="sibTrans2D1" presStyleIdx="0" presStyleCnt="6"/>
      <dgm:spPr/>
      <dgm:t>
        <a:bodyPr/>
        <a:lstStyle/>
        <a:p>
          <a:endParaRPr lang="en-US"/>
        </a:p>
      </dgm:t>
    </dgm:pt>
    <dgm:pt modelId="{B1CDB15A-105F-4D24-8A62-C17C96CF97B9}" type="pres">
      <dgm:prSet presAssocID="{9DA38832-D584-410F-A4F2-5639865AF46E}" presName="connectorText" presStyleLbl="sibTrans2D1" presStyleIdx="0" presStyleCnt="6"/>
      <dgm:spPr/>
      <dgm:t>
        <a:bodyPr/>
        <a:lstStyle/>
        <a:p>
          <a:endParaRPr lang="en-US"/>
        </a:p>
      </dgm:t>
    </dgm:pt>
    <dgm:pt modelId="{19068A0D-0A32-4E2C-B758-E7B3C3E077AE}" type="pres">
      <dgm:prSet presAssocID="{103A8B23-3608-457E-983B-7EAD143C09E6}" presName="node" presStyleLbl="node1" presStyleIdx="1" presStyleCnt="6" custScaleX="124220" custScaleY="122029">
        <dgm:presLayoutVars>
          <dgm:bulletEnabled val="1"/>
        </dgm:presLayoutVars>
      </dgm:prSet>
      <dgm:spPr/>
      <dgm:t>
        <a:bodyPr/>
        <a:lstStyle/>
        <a:p>
          <a:endParaRPr lang="en-US"/>
        </a:p>
      </dgm:t>
    </dgm:pt>
    <dgm:pt modelId="{C68AF508-4639-42BB-878F-8CE7B464C7C1}" type="pres">
      <dgm:prSet presAssocID="{5788EEE6-D92D-44EE-A9C3-3A3FEBEE7AFC}" presName="sibTrans" presStyleLbl="sibTrans2D1" presStyleIdx="1" presStyleCnt="6"/>
      <dgm:spPr/>
      <dgm:t>
        <a:bodyPr/>
        <a:lstStyle/>
        <a:p>
          <a:endParaRPr lang="en-US"/>
        </a:p>
      </dgm:t>
    </dgm:pt>
    <dgm:pt modelId="{285EF7FE-128E-411E-8EA8-5C0ADE7049F7}" type="pres">
      <dgm:prSet presAssocID="{5788EEE6-D92D-44EE-A9C3-3A3FEBEE7AFC}" presName="connectorText" presStyleLbl="sibTrans2D1" presStyleIdx="1" presStyleCnt="6"/>
      <dgm:spPr/>
      <dgm:t>
        <a:bodyPr/>
        <a:lstStyle/>
        <a:p>
          <a:endParaRPr lang="en-US"/>
        </a:p>
      </dgm:t>
    </dgm:pt>
    <dgm:pt modelId="{97D9289B-A317-4CD0-AA78-67FDEE7B8923}" type="pres">
      <dgm:prSet presAssocID="{B6BBFBFE-C91A-493A-8A80-B2D3AC8E3E77}" presName="node" presStyleLbl="node1" presStyleIdx="2" presStyleCnt="6" custScaleX="121046" custScaleY="108714">
        <dgm:presLayoutVars>
          <dgm:bulletEnabled val="1"/>
        </dgm:presLayoutVars>
      </dgm:prSet>
      <dgm:spPr/>
      <dgm:t>
        <a:bodyPr/>
        <a:lstStyle/>
        <a:p>
          <a:endParaRPr lang="en-US"/>
        </a:p>
      </dgm:t>
    </dgm:pt>
    <dgm:pt modelId="{98A82643-FBBD-4A0F-8666-FC1FF2C9030A}" type="pres">
      <dgm:prSet presAssocID="{DE5B171C-BA49-4866-9A26-DA7E9834B4B0}" presName="sibTrans" presStyleLbl="sibTrans2D1" presStyleIdx="2" presStyleCnt="6"/>
      <dgm:spPr/>
      <dgm:t>
        <a:bodyPr/>
        <a:lstStyle/>
        <a:p>
          <a:endParaRPr lang="en-US"/>
        </a:p>
      </dgm:t>
    </dgm:pt>
    <dgm:pt modelId="{33E710E2-EFCC-4F4A-8A94-7BFBE7108171}" type="pres">
      <dgm:prSet presAssocID="{DE5B171C-BA49-4866-9A26-DA7E9834B4B0}" presName="connectorText" presStyleLbl="sibTrans2D1" presStyleIdx="2" presStyleCnt="6"/>
      <dgm:spPr/>
      <dgm:t>
        <a:bodyPr/>
        <a:lstStyle/>
        <a:p>
          <a:endParaRPr lang="en-US"/>
        </a:p>
      </dgm:t>
    </dgm:pt>
    <dgm:pt modelId="{D68FF11F-4557-4262-A3A5-4858C1FD4FA3}" type="pres">
      <dgm:prSet presAssocID="{B47CE05A-AC03-4AE8-8524-D9A7ACC4EA78}" presName="node" presStyleLbl="node1" presStyleIdx="3" presStyleCnt="6" custScaleX="120537" custScaleY="120053">
        <dgm:presLayoutVars>
          <dgm:bulletEnabled val="1"/>
        </dgm:presLayoutVars>
      </dgm:prSet>
      <dgm:spPr/>
      <dgm:t>
        <a:bodyPr/>
        <a:lstStyle/>
        <a:p>
          <a:endParaRPr lang="en-US"/>
        </a:p>
      </dgm:t>
    </dgm:pt>
    <dgm:pt modelId="{54EEB65C-DCB7-45B4-9F39-29ED32619DB3}" type="pres">
      <dgm:prSet presAssocID="{DF6FE9BE-6DB1-4200-AA06-396785808F70}" presName="sibTrans" presStyleLbl="sibTrans2D1" presStyleIdx="3" presStyleCnt="6"/>
      <dgm:spPr/>
      <dgm:t>
        <a:bodyPr/>
        <a:lstStyle/>
        <a:p>
          <a:endParaRPr lang="en-US"/>
        </a:p>
      </dgm:t>
    </dgm:pt>
    <dgm:pt modelId="{AF95126F-FDD6-40D6-B39E-5F62E680AD8A}" type="pres">
      <dgm:prSet presAssocID="{DF6FE9BE-6DB1-4200-AA06-396785808F70}" presName="connectorText" presStyleLbl="sibTrans2D1" presStyleIdx="3" presStyleCnt="6"/>
      <dgm:spPr/>
      <dgm:t>
        <a:bodyPr/>
        <a:lstStyle/>
        <a:p>
          <a:endParaRPr lang="en-US"/>
        </a:p>
      </dgm:t>
    </dgm:pt>
    <dgm:pt modelId="{D4B2A83C-4F78-4985-BF4F-F3449D8B5325}" type="pres">
      <dgm:prSet presAssocID="{0F44F5F0-DB5C-490B-8534-E2124A2D710B}" presName="node" presStyleLbl="node1" presStyleIdx="4" presStyleCnt="6" custScaleX="118004" custScaleY="119383">
        <dgm:presLayoutVars>
          <dgm:bulletEnabled val="1"/>
        </dgm:presLayoutVars>
      </dgm:prSet>
      <dgm:spPr/>
      <dgm:t>
        <a:bodyPr/>
        <a:lstStyle/>
        <a:p>
          <a:endParaRPr lang="en-US"/>
        </a:p>
      </dgm:t>
    </dgm:pt>
    <dgm:pt modelId="{4D553EDE-3AC6-4F91-843A-B7C77AE41A62}" type="pres">
      <dgm:prSet presAssocID="{7B02135C-01E1-472C-A444-B88B883BCA2E}" presName="sibTrans" presStyleLbl="sibTrans2D1" presStyleIdx="4" presStyleCnt="6"/>
      <dgm:spPr/>
      <dgm:t>
        <a:bodyPr/>
        <a:lstStyle/>
        <a:p>
          <a:endParaRPr lang="en-US"/>
        </a:p>
      </dgm:t>
    </dgm:pt>
    <dgm:pt modelId="{9B95CDC9-3B0D-4C48-B1EF-83AEB08B528A}" type="pres">
      <dgm:prSet presAssocID="{7B02135C-01E1-472C-A444-B88B883BCA2E}" presName="connectorText" presStyleLbl="sibTrans2D1" presStyleIdx="4" presStyleCnt="6"/>
      <dgm:spPr/>
      <dgm:t>
        <a:bodyPr/>
        <a:lstStyle/>
        <a:p>
          <a:endParaRPr lang="en-US"/>
        </a:p>
      </dgm:t>
    </dgm:pt>
    <dgm:pt modelId="{E04D6DF6-063B-4DBB-9EEF-6FB5D67CD06A}" type="pres">
      <dgm:prSet presAssocID="{61498A43-B412-446E-8CC9-39504B3C2FA1}" presName="node" presStyleLbl="node1" presStyleIdx="5" presStyleCnt="6" custScaleX="130567" custScaleY="121338" custRadScaleRad="100947" custRadScaleInc="-531">
        <dgm:presLayoutVars>
          <dgm:bulletEnabled val="1"/>
        </dgm:presLayoutVars>
      </dgm:prSet>
      <dgm:spPr/>
      <dgm:t>
        <a:bodyPr/>
        <a:lstStyle/>
        <a:p>
          <a:endParaRPr lang="en-US"/>
        </a:p>
      </dgm:t>
    </dgm:pt>
    <dgm:pt modelId="{F64CF3F0-C2F4-4BCB-831B-5D75A803CFF8}" type="pres">
      <dgm:prSet presAssocID="{B8B17E3A-E93C-43DD-ABE0-37FDEFD2632F}" presName="sibTrans" presStyleLbl="sibTrans2D1" presStyleIdx="5" presStyleCnt="6"/>
      <dgm:spPr/>
      <dgm:t>
        <a:bodyPr/>
        <a:lstStyle/>
        <a:p>
          <a:endParaRPr lang="en-US"/>
        </a:p>
      </dgm:t>
    </dgm:pt>
    <dgm:pt modelId="{C7C5CCE2-AA4E-49EB-956C-2656F56D7AA3}" type="pres">
      <dgm:prSet presAssocID="{B8B17E3A-E93C-43DD-ABE0-37FDEFD2632F}" presName="connectorText" presStyleLbl="sibTrans2D1" presStyleIdx="5" presStyleCnt="6"/>
      <dgm:spPr/>
      <dgm:t>
        <a:bodyPr/>
        <a:lstStyle/>
        <a:p>
          <a:endParaRPr lang="en-US"/>
        </a:p>
      </dgm:t>
    </dgm:pt>
  </dgm:ptLst>
  <dgm:cxnLst>
    <dgm:cxn modelId="{A6A2A66D-AAFA-4CB2-9C24-0EC1E202697B}" srcId="{98D2D6C7-3D3F-4D80-86B7-47CB6C82B9B6}" destId="{103A8B23-3608-457E-983B-7EAD143C09E6}" srcOrd="1" destOrd="0" parTransId="{FEDDF69D-66A8-483A-8C55-95F249723DAB}" sibTransId="{5788EEE6-D92D-44EE-A9C3-3A3FEBEE7AFC}"/>
    <dgm:cxn modelId="{53F5B1FE-4655-4FD7-B18C-87D02C2C4B50}" type="presOf" srcId="{DF6FE9BE-6DB1-4200-AA06-396785808F70}" destId="{54EEB65C-DCB7-45B4-9F39-29ED32619DB3}" srcOrd="0" destOrd="0" presId="urn:microsoft.com/office/officeart/2005/8/layout/cycle2"/>
    <dgm:cxn modelId="{D856682D-8134-4289-9719-5D2F8541B3A1}" type="presOf" srcId="{8D820953-B0DD-4EF8-917B-FFE99D75B794}" destId="{031BB78B-7716-444C-B57A-C8303BDA8E2D}" srcOrd="0" destOrd="0" presId="urn:microsoft.com/office/officeart/2005/8/layout/cycle2"/>
    <dgm:cxn modelId="{CD2B1662-5D6B-45B1-A71E-8BC3118CF4A3}" type="presOf" srcId="{98D2D6C7-3D3F-4D80-86B7-47CB6C82B9B6}" destId="{C75088C4-6BEA-445F-8727-8F080E052700}" srcOrd="0" destOrd="0" presId="urn:microsoft.com/office/officeart/2005/8/layout/cycle2"/>
    <dgm:cxn modelId="{4C467CED-BE69-4BD4-876C-BAAFC4A9F481}" type="presOf" srcId="{B8B17E3A-E93C-43DD-ABE0-37FDEFD2632F}" destId="{F64CF3F0-C2F4-4BCB-831B-5D75A803CFF8}" srcOrd="0" destOrd="0" presId="urn:microsoft.com/office/officeart/2005/8/layout/cycle2"/>
    <dgm:cxn modelId="{2E135CE7-CBA2-48CB-939D-515BF9F2DD0D}" type="presOf" srcId="{DF6FE9BE-6DB1-4200-AA06-396785808F70}" destId="{AF95126F-FDD6-40D6-B39E-5F62E680AD8A}" srcOrd="1" destOrd="0" presId="urn:microsoft.com/office/officeart/2005/8/layout/cycle2"/>
    <dgm:cxn modelId="{C4FFF798-4715-450E-BB26-0466957B310A}" srcId="{98D2D6C7-3D3F-4D80-86B7-47CB6C82B9B6}" destId="{8D820953-B0DD-4EF8-917B-FFE99D75B794}" srcOrd="0" destOrd="0" parTransId="{1D36EEEE-9BF2-4C8A-B16F-3FEFE315ED9A}" sibTransId="{9DA38832-D584-410F-A4F2-5639865AF46E}"/>
    <dgm:cxn modelId="{15A4D526-F482-48E9-B6D6-F23407EBF730}" type="presOf" srcId="{103A8B23-3608-457E-983B-7EAD143C09E6}" destId="{19068A0D-0A32-4E2C-B758-E7B3C3E077AE}" srcOrd="0" destOrd="0" presId="urn:microsoft.com/office/officeart/2005/8/layout/cycle2"/>
    <dgm:cxn modelId="{B16582AB-A527-4781-B9F0-05484924A8F4}" type="presOf" srcId="{DE5B171C-BA49-4866-9A26-DA7E9834B4B0}" destId="{98A82643-FBBD-4A0F-8666-FC1FF2C9030A}" srcOrd="0" destOrd="0" presId="urn:microsoft.com/office/officeart/2005/8/layout/cycle2"/>
    <dgm:cxn modelId="{F78C8EAD-06A5-4912-8C9C-2CC3A4C753CB}" type="presOf" srcId="{B6BBFBFE-C91A-493A-8A80-B2D3AC8E3E77}" destId="{97D9289B-A317-4CD0-AA78-67FDEE7B8923}" srcOrd="0" destOrd="0" presId="urn:microsoft.com/office/officeart/2005/8/layout/cycle2"/>
    <dgm:cxn modelId="{BD43DEF8-F2F7-406F-ADCF-5B3590D8F1DC}" type="presOf" srcId="{B47CE05A-AC03-4AE8-8524-D9A7ACC4EA78}" destId="{D68FF11F-4557-4262-A3A5-4858C1FD4FA3}" srcOrd="0" destOrd="0" presId="urn:microsoft.com/office/officeart/2005/8/layout/cycle2"/>
    <dgm:cxn modelId="{4B0FEBD7-E76A-4568-A4F8-6D7275F85415}" srcId="{98D2D6C7-3D3F-4D80-86B7-47CB6C82B9B6}" destId="{B6BBFBFE-C91A-493A-8A80-B2D3AC8E3E77}" srcOrd="2" destOrd="0" parTransId="{DA26298F-A242-4440-9956-6927A8763FA8}" sibTransId="{DE5B171C-BA49-4866-9A26-DA7E9834B4B0}"/>
    <dgm:cxn modelId="{6E3F75C8-CDA1-42DD-A5D6-74CE1B276177}" srcId="{98D2D6C7-3D3F-4D80-86B7-47CB6C82B9B6}" destId="{61498A43-B412-446E-8CC9-39504B3C2FA1}" srcOrd="5" destOrd="0" parTransId="{622FCB09-29B5-48FA-86FE-95EB3186F51E}" sibTransId="{B8B17E3A-E93C-43DD-ABE0-37FDEFD2632F}"/>
    <dgm:cxn modelId="{C092E28D-A351-49DC-8701-1A7410B2B4F7}" type="presOf" srcId="{5788EEE6-D92D-44EE-A9C3-3A3FEBEE7AFC}" destId="{285EF7FE-128E-411E-8EA8-5C0ADE7049F7}" srcOrd="1" destOrd="0" presId="urn:microsoft.com/office/officeart/2005/8/layout/cycle2"/>
    <dgm:cxn modelId="{DB1ED847-BAA2-421A-80B6-715A4D5DBD65}" type="presOf" srcId="{B8B17E3A-E93C-43DD-ABE0-37FDEFD2632F}" destId="{C7C5CCE2-AA4E-49EB-956C-2656F56D7AA3}" srcOrd="1" destOrd="0" presId="urn:microsoft.com/office/officeart/2005/8/layout/cycle2"/>
    <dgm:cxn modelId="{F1C5EFBA-F176-4F68-B247-05F6B832A5C6}" type="presOf" srcId="{9DA38832-D584-410F-A4F2-5639865AF46E}" destId="{8E5118E2-B840-467C-A15A-EFB4F768D0D2}" srcOrd="0" destOrd="0" presId="urn:microsoft.com/office/officeart/2005/8/layout/cycle2"/>
    <dgm:cxn modelId="{25324CEC-F1D8-4B3C-B1A4-4A745771EDA2}" type="presOf" srcId="{7B02135C-01E1-472C-A444-B88B883BCA2E}" destId="{4D553EDE-3AC6-4F91-843A-B7C77AE41A62}" srcOrd="0" destOrd="0" presId="urn:microsoft.com/office/officeart/2005/8/layout/cycle2"/>
    <dgm:cxn modelId="{C21BFE5F-90D7-4AC1-8FD2-800098A4219B}" srcId="{98D2D6C7-3D3F-4D80-86B7-47CB6C82B9B6}" destId="{B47CE05A-AC03-4AE8-8524-D9A7ACC4EA78}" srcOrd="3" destOrd="0" parTransId="{6D8F3F46-C43C-4848-941C-61FFF96DD016}" sibTransId="{DF6FE9BE-6DB1-4200-AA06-396785808F70}"/>
    <dgm:cxn modelId="{4DAA3A85-3F84-4ADE-876F-2559130B886F}" srcId="{98D2D6C7-3D3F-4D80-86B7-47CB6C82B9B6}" destId="{0F44F5F0-DB5C-490B-8534-E2124A2D710B}" srcOrd="4" destOrd="0" parTransId="{E9B6C082-35F8-4104-9F7F-A48ACC1260E9}" sibTransId="{7B02135C-01E1-472C-A444-B88B883BCA2E}"/>
    <dgm:cxn modelId="{0E3A4D1D-F880-4EDD-9E05-50A1F07D6040}" type="presOf" srcId="{61498A43-B412-446E-8CC9-39504B3C2FA1}" destId="{E04D6DF6-063B-4DBB-9EEF-6FB5D67CD06A}" srcOrd="0" destOrd="0" presId="urn:microsoft.com/office/officeart/2005/8/layout/cycle2"/>
    <dgm:cxn modelId="{9DC154AF-911D-4117-80C9-596897BB8ABA}" type="presOf" srcId="{5788EEE6-D92D-44EE-A9C3-3A3FEBEE7AFC}" destId="{C68AF508-4639-42BB-878F-8CE7B464C7C1}" srcOrd="0" destOrd="0" presId="urn:microsoft.com/office/officeart/2005/8/layout/cycle2"/>
    <dgm:cxn modelId="{919B4722-8E7E-40CB-8BC6-6F3A961BB951}" type="presOf" srcId="{9DA38832-D584-410F-A4F2-5639865AF46E}" destId="{B1CDB15A-105F-4D24-8A62-C17C96CF97B9}" srcOrd="1" destOrd="0" presId="urn:microsoft.com/office/officeart/2005/8/layout/cycle2"/>
    <dgm:cxn modelId="{F984730E-6F67-4A10-B2BF-3A9B544029AB}" type="presOf" srcId="{0F44F5F0-DB5C-490B-8534-E2124A2D710B}" destId="{D4B2A83C-4F78-4985-BF4F-F3449D8B5325}" srcOrd="0" destOrd="0" presId="urn:microsoft.com/office/officeart/2005/8/layout/cycle2"/>
    <dgm:cxn modelId="{0FD25200-444E-4B6C-B5AD-A6C80D8E1A90}" type="presOf" srcId="{7B02135C-01E1-472C-A444-B88B883BCA2E}" destId="{9B95CDC9-3B0D-4C48-B1EF-83AEB08B528A}" srcOrd="1" destOrd="0" presId="urn:microsoft.com/office/officeart/2005/8/layout/cycle2"/>
    <dgm:cxn modelId="{3DBBAE81-ADDC-4B21-8EA4-42DE309DC755}" type="presOf" srcId="{DE5B171C-BA49-4866-9A26-DA7E9834B4B0}" destId="{33E710E2-EFCC-4F4A-8A94-7BFBE7108171}" srcOrd="1" destOrd="0" presId="urn:microsoft.com/office/officeart/2005/8/layout/cycle2"/>
    <dgm:cxn modelId="{6E7F4EFA-A2B4-411F-8AC7-0CF2D8CBC193}" type="presParOf" srcId="{C75088C4-6BEA-445F-8727-8F080E052700}" destId="{031BB78B-7716-444C-B57A-C8303BDA8E2D}" srcOrd="0" destOrd="0" presId="urn:microsoft.com/office/officeart/2005/8/layout/cycle2"/>
    <dgm:cxn modelId="{F5A2C535-EBE6-4379-8AD5-7C639CAF1439}" type="presParOf" srcId="{C75088C4-6BEA-445F-8727-8F080E052700}" destId="{8E5118E2-B840-467C-A15A-EFB4F768D0D2}" srcOrd="1" destOrd="0" presId="urn:microsoft.com/office/officeart/2005/8/layout/cycle2"/>
    <dgm:cxn modelId="{B5554760-CDE3-45EC-B755-D068F428BE68}" type="presParOf" srcId="{8E5118E2-B840-467C-A15A-EFB4F768D0D2}" destId="{B1CDB15A-105F-4D24-8A62-C17C96CF97B9}" srcOrd="0" destOrd="0" presId="urn:microsoft.com/office/officeart/2005/8/layout/cycle2"/>
    <dgm:cxn modelId="{F0799B74-33B4-4313-B2B2-51DAC21D30DE}" type="presParOf" srcId="{C75088C4-6BEA-445F-8727-8F080E052700}" destId="{19068A0D-0A32-4E2C-B758-E7B3C3E077AE}" srcOrd="2" destOrd="0" presId="urn:microsoft.com/office/officeart/2005/8/layout/cycle2"/>
    <dgm:cxn modelId="{F0D616EF-16E2-454B-9B2A-B2D92BBEA106}" type="presParOf" srcId="{C75088C4-6BEA-445F-8727-8F080E052700}" destId="{C68AF508-4639-42BB-878F-8CE7B464C7C1}" srcOrd="3" destOrd="0" presId="urn:microsoft.com/office/officeart/2005/8/layout/cycle2"/>
    <dgm:cxn modelId="{AC0F1594-7029-4C50-A2B5-7C86BC33DD76}" type="presParOf" srcId="{C68AF508-4639-42BB-878F-8CE7B464C7C1}" destId="{285EF7FE-128E-411E-8EA8-5C0ADE7049F7}" srcOrd="0" destOrd="0" presId="urn:microsoft.com/office/officeart/2005/8/layout/cycle2"/>
    <dgm:cxn modelId="{410EF1E2-D5C4-47D6-BC41-02624F9B99C5}" type="presParOf" srcId="{C75088C4-6BEA-445F-8727-8F080E052700}" destId="{97D9289B-A317-4CD0-AA78-67FDEE7B8923}" srcOrd="4" destOrd="0" presId="urn:microsoft.com/office/officeart/2005/8/layout/cycle2"/>
    <dgm:cxn modelId="{FF27DBFB-F289-474F-BEB1-FCEAC52805E8}" type="presParOf" srcId="{C75088C4-6BEA-445F-8727-8F080E052700}" destId="{98A82643-FBBD-4A0F-8666-FC1FF2C9030A}" srcOrd="5" destOrd="0" presId="urn:microsoft.com/office/officeart/2005/8/layout/cycle2"/>
    <dgm:cxn modelId="{FA7EC13A-BF9E-4651-9AC7-F22EDC928615}" type="presParOf" srcId="{98A82643-FBBD-4A0F-8666-FC1FF2C9030A}" destId="{33E710E2-EFCC-4F4A-8A94-7BFBE7108171}" srcOrd="0" destOrd="0" presId="urn:microsoft.com/office/officeart/2005/8/layout/cycle2"/>
    <dgm:cxn modelId="{FFD8ADB2-087E-4D38-8DC0-C50D8637EA60}" type="presParOf" srcId="{C75088C4-6BEA-445F-8727-8F080E052700}" destId="{D68FF11F-4557-4262-A3A5-4858C1FD4FA3}" srcOrd="6" destOrd="0" presId="urn:microsoft.com/office/officeart/2005/8/layout/cycle2"/>
    <dgm:cxn modelId="{E6F66AF1-94BE-4790-A34D-7E28D2DD6692}" type="presParOf" srcId="{C75088C4-6BEA-445F-8727-8F080E052700}" destId="{54EEB65C-DCB7-45B4-9F39-29ED32619DB3}" srcOrd="7" destOrd="0" presId="urn:microsoft.com/office/officeart/2005/8/layout/cycle2"/>
    <dgm:cxn modelId="{1BC76BBA-4024-4DC0-8C4F-75FF87106E95}" type="presParOf" srcId="{54EEB65C-DCB7-45B4-9F39-29ED32619DB3}" destId="{AF95126F-FDD6-40D6-B39E-5F62E680AD8A}" srcOrd="0" destOrd="0" presId="urn:microsoft.com/office/officeart/2005/8/layout/cycle2"/>
    <dgm:cxn modelId="{BE5D6E05-1F7F-4458-BE4D-4E1C46D41AC0}" type="presParOf" srcId="{C75088C4-6BEA-445F-8727-8F080E052700}" destId="{D4B2A83C-4F78-4985-BF4F-F3449D8B5325}" srcOrd="8" destOrd="0" presId="urn:microsoft.com/office/officeart/2005/8/layout/cycle2"/>
    <dgm:cxn modelId="{681C7D07-C583-4E2A-911D-DA3993E80E1F}" type="presParOf" srcId="{C75088C4-6BEA-445F-8727-8F080E052700}" destId="{4D553EDE-3AC6-4F91-843A-B7C77AE41A62}" srcOrd="9" destOrd="0" presId="urn:microsoft.com/office/officeart/2005/8/layout/cycle2"/>
    <dgm:cxn modelId="{CF90BEDB-B4ED-42C5-8B7B-D323BFDD5A0A}" type="presParOf" srcId="{4D553EDE-3AC6-4F91-843A-B7C77AE41A62}" destId="{9B95CDC9-3B0D-4C48-B1EF-83AEB08B528A}" srcOrd="0" destOrd="0" presId="urn:microsoft.com/office/officeart/2005/8/layout/cycle2"/>
    <dgm:cxn modelId="{AD5B6322-AC39-4625-8629-7A23922DE317}" type="presParOf" srcId="{C75088C4-6BEA-445F-8727-8F080E052700}" destId="{E04D6DF6-063B-4DBB-9EEF-6FB5D67CD06A}" srcOrd="10" destOrd="0" presId="urn:microsoft.com/office/officeart/2005/8/layout/cycle2"/>
    <dgm:cxn modelId="{551BCB9B-3F21-4601-A015-D5D151547830}" type="presParOf" srcId="{C75088C4-6BEA-445F-8727-8F080E052700}" destId="{F64CF3F0-C2F4-4BCB-831B-5D75A803CFF8}" srcOrd="11" destOrd="0" presId="urn:microsoft.com/office/officeart/2005/8/layout/cycle2"/>
    <dgm:cxn modelId="{23172067-13F6-4051-A590-549B3C3C64E9}" type="presParOf" srcId="{F64CF3F0-C2F4-4BCB-831B-5D75A803CFF8}" destId="{C7C5CCE2-AA4E-49EB-956C-2656F56D7AA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5B262-FBE7-40A6-AC1B-07F65953E861}"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70089D6E-13CD-46DC-BB52-4C8E03EC4513}">
      <dgm:prSet/>
      <dgm:spPr/>
      <dgm:t>
        <a:bodyPr/>
        <a:lstStyle/>
        <a:p>
          <a:pPr rtl="0"/>
          <a:r>
            <a:rPr lang="en-US" dirty="0" smtClean="0">
              <a:solidFill>
                <a:schemeClr val="accent6">
                  <a:lumMod val="75000"/>
                </a:schemeClr>
              </a:solidFill>
            </a:rPr>
            <a:t>Bleeding (may be intermittent or absent if blood is spilling into the peritoneal cavity)</a:t>
          </a:r>
          <a:endParaRPr lang="en-US" dirty="0">
            <a:solidFill>
              <a:schemeClr val="accent6">
                <a:lumMod val="75000"/>
              </a:schemeClr>
            </a:solidFill>
          </a:endParaRPr>
        </a:p>
      </dgm:t>
    </dgm:pt>
    <dgm:pt modelId="{4ECB1BFE-E714-40B1-9F8E-8804FF2C53CF}" type="parTrans" cxnId="{A1FED033-EE29-492D-A5FF-437CBD5C1000}">
      <dgm:prSet/>
      <dgm:spPr/>
      <dgm:t>
        <a:bodyPr/>
        <a:lstStyle/>
        <a:p>
          <a:endParaRPr lang="en-US"/>
        </a:p>
      </dgm:t>
    </dgm:pt>
    <dgm:pt modelId="{7A565936-2791-4674-A423-CC5F3AF2A2B6}" type="sibTrans" cxnId="{A1FED033-EE29-492D-A5FF-437CBD5C1000}">
      <dgm:prSet/>
      <dgm:spPr/>
      <dgm:t>
        <a:bodyPr/>
        <a:lstStyle/>
        <a:p>
          <a:endParaRPr lang="en-US"/>
        </a:p>
      </dgm:t>
    </dgm:pt>
    <dgm:pt modelId="{C17805A2-6BF1-41A2-BA3C-05F416BDC53E}">
      <dgm:prSet/>
      <dgm:spPr/>
      <dgm:t>
        <a:bodyPr/>
        <a:lstStyle/>
        <a:p>
          <a:pPr rtl="0"/>
          <a:r>
            <a:rPr lang="en-US" dirty="0" smtClean="0">
              <a:solidFill>
                <a:schemeClr val="accent6">
                  <a:lumMod val="75000"/>
                </a:schemeClr>
              </a:solidFill>
            </a:rPr>
            <a:t>Low </a:t>
          </a:r>
          <a:r>
            <a:rPr lang="en-US" dirty="0" err="1" smtClean="0">
              <a:solidFill>
                <a:schemeClr val="accent6">
                  <a:lumMod val="75000"/>
                </a:schemeClr>
              </a:solidFill>
            </a:rPr>
            <a:t>abdo</a:t>
          </a:r>
          <a:r>
            <a:rPr lang="en-US" dirty="0" smtClean="0">
              <a:solidFill>
                <a:schemeClr val="accent6">
                  <a:lumMod val="75000"/>
                </a:schemeClr>
              </a:solidFill>
            </a:rPr>
            <a:t> pain</a:t>
          </a:r>
          <a:endParaRPr lang="en-US" dirty="0">
            <a:solidFill>
              <a:schemeClr val="accent6">
                <a:lumMod val="75000"/>
              </a:schemeClr>
            </a:solidFill>
          </a:endParaRPr>
        </a:p>
      </dgm:t>
    </dgm:pt>
    <dgm:pt modelId="{C3754B1D-5B8C-4930-97A6-7737C5765BA6}" type="parTrans" cxnId="{38CFC822-CDE9-4F17-B7A1-31091CEE406A}">
      <dgm:prSet/>
      <dgm:spPr/>
      <dgm:t>
        <a:bodyPr/>
        <a:lstStyle/>
        <a:p>
          <a:endParaRPr lang="en-US"/>
        </a:p>
      </dgm:t>
    </dgm:pt>
    <dgm:pt modelId="{8A40FCD7-D8E1-496F-8D4C-E9EF404784C3}" type="sibTrans" cxnId="{38CFC822-CDE9-4F17-B7A1-31091CEE406A}">
      <dgm:prSet/>
      <dgm:spPr/>
      <dgm:t>
        <a:bodyPr/>
        <a:lstStyle/>
        <a:p>
          <a:endParaRPr lang="en-US"/>
        </a:p>
      </dgm:t>
    </dgm:pt>
    <dgm:pt modelId="{1DF1B003-6E9A-4A62-A885-B270F24E0728}">
      <dgm:prSet/>
      <dgm:spPr/>
      <dgm:t>
        <a:bodyPr/>
        <a:lstStyle/>
        <a:p>
          <a:pPr rtl="0"/>
          <a:r>
            <a:rPr lang="en-US" dirty="0" err="1" smtClean="0">
              <a:solidFill>
                <a:schemeClr val="accent6">
                  <a:lumMod val="75000"/>
                </a:schemeClr>
              </a:solidFill>
            </a:rPr>
            <a:t>Kehr’s</a:t>
          </a:r>
          <a:r>
            <a:rPr lang="en-US" dirty="0" smtClean="0">
              <a:solidFill>
                <a:schemeClr val="accent6">
                  <a:lumMod val="75000"/>
                </a:schemeClr>
              </a:solidFill>
            </a:rPr>
            <a:t> sign- </a:t>
          </a:r>
          <a:r>
            <a:rPr lang="en-US" dirty="0" smtClean="0"/>
            <a:t>suggestive of free fluid in the peritoneal cavity (referred pain to shoulder)</a:t>
          </a:r>
          <a:endParaRPr lang="en-US" dirty="0"/>
        </a:p>
      </dgm:t>
    </dgm:pt>
    <dgm:pt modelId="{ABBA70B1-952A-48EF-BB55-CF6B9DE4A3F1}" type="parTrans" cxnId="{D63A959C-B19A-4E57-A00D-A18E44E83D07}">
      <dgm:prSet/>
      <dgm:spPr/>
      <dgm:t>
        <a:bodyPr/>
        <a:lstStyle/>
        <a:p>
          <a:endParaRPr lang="en-US"/>
        </a:p>
      </dgm:t>
    </dgm:pt>
    <dgm:pt modelId="{774D411F-E5C5-404C-A0D3-3A229BC49A63}" type="sibTrans" cxnId="{D63A959C-B19A-4E57-A00D-A18E44E83D07}">
      <dgm:prSet/>
      <dgm:spPr/>
      <dgm:t>
        <a:bodyPr/>
        <a:lstStyle/>
        <a:p>
          <a:endParaRPr lang="en-US"/>
        </a:p>
      </dgm:t>
    </dgm:pt>
    <dgm:pt modelId="{16B9A424-00B4-4BE1-A292-AD8616B22132}" type="pres">
      <dgm:prSet presAssocID="{69D5B262-FBE7-40A6-AC1B-07F65953E861}" presName="linearFlow" presStyleCnt="0">
        <dgm:presLayoutVars>
          <dgm:dir/>
          <dgm:resizeHandles val="exact"/>
        </dgm:presLayoutVars>
      </dgm:prSet>
      <dgm:spPr/>
      <dgm:t>
        <a:bodyPr/>
        <a:lstStyle/>
        <a:p>
          <a:endParaRPr lang="en-US"/>
        </a:p>
      </dgm:t>
    </dgm:pt>
    <dgm:pt modelId="{5D9D0D69-194F-4888-81A6-ACAB7FD30515}" type="pres">
      <dgm:prSet presAssocID="{70089D6E-13CD-46DC-BB52-4C8E03EC4513}" presName="composite" presStyleCnt="0"/>
      <dgm:spPr/>
    </dgm:pt>
    <dgm:pt modelId="{746FCA35-C4EA-40D6-91E2-731CAE450C8D}" type="pres">
      <dgm:prSet presAssocID="{70089D6E-13CD-46DC-BB52-4C8E03EC4513}" presName="imgShp" presStyleLbl="fgImgPlace1" presStyleIdx="0" presStyleCnt="3"/>
      <dgm:spPr>
        <a:blipFill rotWithShape="1">
          <a:blip xmlns:r="http://schemas.openxmlformats.org/officeDocument/2006/relationships" r:embed="rId1"/>
          <a:stretch>
            <a:fillRect/>
          </a:stretch>
        </a:blipFill>
      </dgm:spPr>
    </dgm:pt>
    <dgm:pt modelId="{F534ABE4-8C6C-4A12-B1B5-B98807224C9C}" type="pres">
      <dgm:prSet presAssocID="{70089D6E-13CD-46DC-BB52-4C8E03EC4513}" presName="txShp" presStyleLbl="node1" presStyleIdx="0" presStyleCnt="3">
        <dgm:presLayoutVars>
          <dgm:bulletEnabled val="1"/>
        </dgm:presLayoutVars>
      </dgm:prSet>
      <dgm:spPr/>
      <dgm:t>
        <a:bodyPr/>
        <a:lstStyle/>
        <a:p>
          <a:endParaRPr lang="en-US"/>
        </a:p>
      </dgm:t>
    </dgm:pt>
    <dgm:pt modelId="{5084A6E5-C7B0-4B66-8A5A-FB54A5364612}" type="pres">
      <dgm:prSet presAssocID="{7A565936-2791-4674-A423-CC5F3AF2A2B6}" presName="spacing" presStyleCnt="0"/>
      <dgm:spPr/>
    </dgm:pt>
    <dgm:pt modelId="{AF4FB85B-9F6D-47CD-BC26-5ADC7D50B312}" type="pres">
      <dgm:prSet presAssocID="{C17805A2-6BF1-41A2-BA3C-05F416BDC53E}" presName="composite" presStyleCnt="0"/>
      <dgm:spPr/>
    </dgm:pt>
    <dgm:pt modelId="{A2CD8E08-2F65-4233-9430-B2F6A824E6F0}" type="pres">
      <dgm:prSet presAssocID="{C17805A2-6BF1-41A2-BA3C-05F416BDC53E}" presName="imgShp" presStyleLbl="fgImgPlace1" presStyleIdx="1" presStyleCnt="3"/>
      <dgm:spPr>
        <a:blipFill rotWithShape="1">
          <a:blip xmlns:r="http://schemas.openxmlformats.org/officeDocument/2006/relationships" r:embed="rId2"/>
          <a:stretch>
            <a:fillRect/>
          </a:stretch>
        </a:blipFill>
      </dgm:spPr>
    </dgm:pt>
    <dgm:pt modelId="{E14B73F6-320C-4FA7-8ADB-50F6DB2F6530}" type="pres">
      <dgm:prSet presAssocID="{C17805A2-6BF1-41A2-BA3C-05F416BDC53E}" presName="txShp" presStyleLbl="node1" presStyleIdx="1" presStyleCnt="3" custLinFactNeighborX="-1877" custLinFactNeighborY="2363">
        <dgm:presLayoutVars>
          <dgm:bulletEnabled val="1"/>
        </dgm:presLayoutVars>
      </dgm:prSet>
      <dgm:spPr/>
      <dgm:t>
        <a:bodyPr/>
        <a:lstStyle/>
        <a:p>
          <a:endParaRPr lang="en-US"/>
        </a:p>
      </dgm:t>
    </dgm:pt>
    <dgm:pt modelId="{39C3C53C-DF5D-4C03-837A-5232BB273E22}" type="pres">
      <dgm:prSet presAssocID="{8A40FCD7-D8E1-496F-8D4C-E9EF404784C3}" presName="spacing" presStyleCnt="0"/>
      <dgm:spPr/>
    </dgm:pt>
    <dgm:pt modelId="{AD010CD6-075A-4634-B6EB-F6D329FDB7BD}" type="pres">
      <dgm:prSet presAssocID="{1DF1B003-6E9A-4A62-A885-B270F24E0728}" presName="composite" presStyleCnt="0"/>
      <dgm:spPr/>
    </dgm:pt>
    <dgm:pt modelId="{973936A1-CE92-48E8-AE4F-9FEDA68DABEA}" type="pres">
      <dgm:prSet presAssocID="{1DF1B003-6E9A-4A62-A885-B270F24E0728}" presName="imgShp" presStyleLbl="fgImgPlace1" presStyleIdx="2" presStyleCnt="3"/>
      <dgm:spPr>
        <a:blipFill rotWithShape="1">
          <a:blip xmlns:r="http://schemas.openxmlformats.org/officeDocument/2006/relationships" r:embed="rId3"/>
          <a:stretch>
            <a:fillRect/>
          </a:stretch>
        </a:blipFill>
      </dgm:spPr>
    </dgm:pt>
    <dgm:pt modelId="{23B32C41-7728-46C9-A4A3-04AEB6AF2408}" type="pres">
      <dgm:prSet presAssocID="{1DF1B003-6E9A-4A62-A885-B270F24E0728}" presName="txShp" presStyleLbl="node1" presStyleIdx="2" presStyleCnt="3">
        <dgm:presLayoutVars>
          <dgm:bulletEnabled val="1"/>
        </dgm:presLayoutVars>
      </dgm:prSet>
      <dgm:spPr/>
      <dgm:t>
        <a:bodyPr/>
        <a:lstStyle/>
        <a:p>
          <a:endParaRPr lang="en-US"/>
        </a:p>
      </dgm:t>
    </dgm:pt>
  </dgm:ptLst>
  <dgm:cxnLst>
    <dgm:cxn modelId="{61697488-291F-4590-977D-B04F1E34A649}" type="presOf" srcId="{C17805A2-6BF1-41A2-BA3C-05F416BDC53E}" destId="{E14B73F6-320C-4FA7-8ADB-50F6DB2F6530}" srcOrd="0" destOrd="0" presId="urn:microsoft.com/office/officeart/2005/8/layout/vList3"/>
    <dgm:cxn modelId="{D63A959C-B19A-4E57-A00D-A18E44E83D07}" srcId="{69D5B262-FBE7-40A6-AC1B-07F65953E861}" destId="{1DF1B003-6E9A-4A62-A885-B270F24E0728}" srcOrd="2" destOrd="0" parTransId="{ABBA70B1-952A-48EF-BB55-CF6B9DE4A3F1}" sibTransId="{774D411F-E5C5-404C-A0D3-3A229BC49A63}"/>
    <dgm:cxn modelId="{72A59A3A-C4E6-4C59-AA6F-E0666A8DF6DD}" type="presOf" srcId="{70089D6E-13CD-46DC-BB52-4C8E03EC4513}" destId="{F534ABE4-8C6C-4A12-B1B5-B98807224C9C}" srcOrd="0" destOrd="0" presId="urn:microsoft.com/office/officeart/2005/8/layout/vList3"/>
    <dgm:cxn modelId="{BD197F6C-F934-42C2-BF62-22396922ECEE}" type="presOf" srcId="{1DF1B003-6E9A-4A62-A885-B270F24E0728}" destId="{23B32C41-7728-46C9-A4A3-04AEB6AF2408}" srcOrd="0" destOrd="0" presId="urn:microsoft.com/office/officeart/2005/8/layout/vList3"/>
    <dgm:cxn modelId="{38CFC822-CDE9-4F17-B7A1-31091CEE406A}" srcId="{69D5B262-FBE7-40A6-AC1B-07F65953E861}" destId="{C17805A2-6BF1-41A2-BA3C-05F416BDC53E}" srcOrd="1" destOrd="0" parTransId="{C3754B1D-5B8C-4930-97A6-7737C5765BA6}" sibTransId="{8A40FCD7-D8E1-496F-8D4C-E9EF404784C3}"/>
    <dgm:cxn modelId="{F3E97DAB-D305-446F-93FF-FE89C1948364}" type="presOf" srcId="{69D5B262-FBE7-40A6-AC1B-07F65953E861}" destId="{16B9A424-00B4-4BE1-A292-AD8616B22132}" srcOrd="0" destOrd="0" presId="urn:microsoft.com/office/officeart/2005/8/layout/vList3"/>
    <dgm:cxn modelId="{A1FED033-EE29-492D-A5FF-437CBD5C1000}" srcId="{69D5B262-FBE7-40A6-AC1B-07F65953E861}" destId="{70089D6E-13CD-46DC-BB52-4C8E03EC4513}" srcOrd="0" destOrd="0" parTransId="{4ECB1BFE-E714-40B1-9F8E-8804FF2C53CF}" sibTransId="{7A565936-2791-4674-A423-CC5F3AF2A2B6}"/>
    <dgm:cxn modelId="{688C88EE-8F72-44E7-890C-A9AB143AA546}" type="presParOf" srcId="{16B9A424-00B4-4BE1-A292-AD8616B22132}" destId="{5D9D0D69-194F-4888-81A6-ACAB7FD30515}" srcOrd="0" destOrd="0" presId="urn:microsoft.com/office/officeart/2005/8/layout/vList3"/>
    <dgm:cxn modelId="{CDCF246C-DD69-413F-A462-303740019FA3}" type="presParOf" srcId="{5D9D0D69-194F-4888-81A6-ACAB7FD30515}" destId="{746FCA35-C4EA-40D6-91E2-731CAE450C8D}" srcOrd="0" destOrd="0" presId="urn:microsoft.com/office/officeart/2005/8/layout/vList3"/>
    <dgm:cxn modelId="{CB40D276-08DB-482A-BD6B-E7D6E24A16BE}" type="presParOf" srcId="{5D9D0D69-194F-4888-81A6-ACAB7FD30515}" destId="{F534ABE4-8C6C-4A12-B1B5-B98807224C9C}" srcOrd="1" destOrd="0" presId="urn:microsoft.com/office/officeart/2005/8/layout/vList3"/>
    <dgm:cxn modelId="{CEFDD620-91B3-4935-A934-4DCCF170E780}" type="presParOf" srcId="{16B9A424-00B4-4BE1-A292-AD8616B22132}" destId="{5084A6E5-C7B0-4B66-8A5A-FB54A5364612}" srcOrd="1" destOrd="0" presId="urn:microsoft.com/office/officeart/2005/8/layout/vList3"/>
    <dgm:cxn modelId="{C35B5924-B732-4488-A691-8267C9F01EA5}" type="presParOf" srcId="{16B9A424-00B4-4BE1-A292-AD8616B22132}" destId="{AF4FB85B-9F6D-47CD-BC26-5ADC7D50B312}" srcOrd="2" destOrd="0" presId="urn:microsoft.com/office/officeart/2005/8/layout/vList3"/>
    <dgm:cxn modelId="{631738BE-8832-41E0-B819-BD6D32B15979}" type="presParOf" srcId="{AF4FB85B-9F6D-47CD-BC26-5ADC7D50B312}" destId="{A2CD8E08-2F65-4233-9430-B2F6A824E6F0}" srcOrd="0" destOrd="0" presId="urn:microsoft.com/office/officeart/2005/8/layout/vList3"/>
    <dgm:cxn modelId="{2BBBF038-B04B-4186-A145-04AF3FAE36A0}" type="presParOf" srcId="{AF4FB85B-9F6D-47CD-BC26-5ADC7D50B312}" destId="{E14B73F6-320C-4FA7-8ADB-50F6DB2F6530}" srcOrd="1" destOrd="0" presId="urn:microsoft.com/office/officeart/2005/8/layout/vList3"/>
    <dgm:cxn modelId="{DC6ED2A8-ECEE-4F49-AF45-F07BC6B44EC3}" type="presParOf" srcId="{16B9A424-00B4-4BE1-A292-AD8616B22132}" destId="{39C3C53C-DF5D-4C03-837A-5232BB273E22}" srcOrd="3" destOrd="0" presId="urn:microsoft.com/office/officeart/2005/8/layout/vList3"/>
    <dgm:cxn modelId="{CF9236F2-F8DB-42CC-96ED-0114D0E6D7D4}" type="presParOf" srcId="{16B9A424-00B4-4BE1-A292-AD8616B22132}" destId="{AD010CD6-075A-4634-B6EB-F6D329FDB7BD}" srcOrd="4" destOrd="0" presId="urn:microsoft.com/office/officeart/2005/8/layout/vList3"/>
    <dgm:cxn modelId="{5470D5D8-158E-4571-A03F-02FAED2B3B25}" type="presParOf" srcId="{AD010CD6-075A-4634-B6EB-F6D329FDB7BD}" destId="{973936A1-CE92-48E8-AE4F-9FEDA68DABEA}" srcOrd="0" destOrd="0" presId="urn:microsoft.com/office/officeart/2005/8/layout/vList3"/>
    <dgm:cxn modelId="{5B8F028D-7729-4985-B1BF-C0B80FE05E3B}" type="presParOf" srcId="{AD010CD6-075A-4634-B6EB-F6D329FDB7BD}" destId="{23B32C41-7728-46C9-A4A3-04AEB6AF240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5C1491-64AE-47DC-B5E7-E005655000E4}"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n-US"/>
        </a:p>
      </dgm:t>
    </dgm:pt>
    <dgm:pt modelId="{3A6EE878-E68E-4069-A775-075A62DA0D8C}">
      <dgm:prSet/>
      <dgm:spPr/>
      <dgm:t>
        <a:bodyPr/>
        <a:lstStyle/>
        <a:p>
          <a:pPr rtl="0"/>
          <a:r>
            <a:rPr lang="en-US" b="1" dirty="0" smtClean="0">
              <a:solidFill>
                <a:schemeClr val="accent6">
                  <a:lumMod val="75000"/>
                </a:schemeClr>
              </a:solidFill>
            </a:rPr>
            <a:t>Maintain ABCs</a:t>
          </a:r>
          <a:endParaRPr lang="en-US" b="1" dirty="0">
            <a:solidFill>
              <a:schemeClr val="accent6">
                <a:lumMod val="75000"/>
              </a:schemeClr>
            </a:solidFill>
          </a:endParaRPr>
        </a:p>
      </dgm:t>
    </dgm:pt>
    <dgm:pt modelId="{FECD4760-CAF7-4266-96A2-E8652A15B356}" type="parTrans" cxnId="{FAF044A0-674D-42E1-8BB5-423E2377D933}">
      <dgm:prSet/>
      <dgm:spPr/>
      <dgm:t>
        <a:bodyPr/>
        <a:lstStyle/>
        <a:p>
          <a:endParaRPr lang="en-US"/>
        </a:p>
      </dgm:t>
    </dgm:pt>
    <dgm:pt modelId="{A5F60B95-C507-405E-8C17-3D0F77BB01FE}" type="sibTrans" cxnId="{FAF044A0-674D-42E1-8BB5-423E2377D933}">
      <dgm:prSet/>
      <dgm:spPr/>
      <dgm:t>
        <a:bodyPr/>
        <a:lstStyle/>
        <a:p>
          <a:endParaRPr lang="en-US"/>
        </a:p>
      </dgm:t>
    </dgm:pt>
    <dgm:pt modelId="{75CB43C2-9A82-49C3-9B3E-447702FE622E}">
      <dgm:prSet/>
      <dgm:spPr/>
      <dgm:t>
        <a:bodyPr/>
        <a:lstStyle/>
        <a:p>
          <a:pPr rtl="0"/>
          <a:r>
            <a:rPr lang="en-US" b="1" dirty="0" smtClean="0">
              <a:solidFill>
                <a:schemeClr val="accent6">
                  <a:lumMod val="75000"/>
                </a:schemeClr>
              </a:solidFill>
            </a:rPr>
            <a:t>Hemodynamic monitoring</a:t>
          </a:r>
          <a:endParaRPr lang="en-US" b="1" dirty="0">
            <a:solidFill>
              <a:schemeClr val="accent6">
                <a:lumMod val="75000"/>
              </a:schemeClr>
            </a:solidFill>
          </a:endParaRPr>
        </a:p>
      </dgm:t>
    </dgm:pt>
    <dgm:pt modelId="{6F4D52AE-A100-4299-9212-C7EF7822E336}" type="parTrans" cxnId="{7EF3752B-CEFF-4B32-BBAF-70FC4626ED73}">
      <dgm:prSet/>
      <dgm:spPr/>
      <dgm:t>
        <a:bodyPr/>
        <a:lstStyle/>
        <a:p>
          <a:endParaRPr lang="en-US"/>
        </a:p>
      </dgm:t>
    </dgm:pt>
    <dgm:pt modelId="{1CB387C8-F697-427B-AD2B-BE699FFA7F54}" type="sibTrans" cxnId="{7EF3752B-CEFF-4B32-BBAF-70FC4626ED73}">
      <dgm:prSet/>
      <dgm:spPr/>
      <dgm:t>
        <a:bodyPr/>
        <a:lstStyle/>
        <a:p>
          <a:endParaRPr lang="en-US"/>
        </a:p>
      </dgm:t>
    </dgm:pt>
    <dgm:pt modelId="{BEB4E8AE-A355-487C-B7BF-4A0FDE82928A}">
      <dgm:prSet/>
      <dgm:spPr/>
      <dgm:t>
        <a:bodyPr/>
        <a:lstStyle/>
        <a:p>
          <a:pPr rtl="0"/>
          <a:r>
            <a:rPr lang="en-US" b="1" dirty="0" smtClean="0">
              <a:solidFill>
                <a:schemeClr val="accent6">
                  <a:lumMod val="75000"/>
                </a:schemeClr>
              </a:solidFill>
            </a:rPr>
            <a:t>Fluid management</a:t>
          </a:r>
          <a:endParaRPr lang="en-US" b="1" dirty="0">
            <a:solidFill>
              <a:schemeClr val="accent6">
                <a:lumMod val="75000"/>
              </a:schemeClr>
            </a:solidFill>
          </a:endParaRPr>
        </a:p>
      </dgm:t>
    </dgm:pt>
    <dgm:pt modelId="{18035036-7AE3-4128-9658-2A99D5639FB7}" type="parTrans" cxnId="{26F04DF0-C15F-46D8-AB71-11AF603AE173}">
      <dgm:prSet/>
      <dgm:spPr/>
      <dgm:t>
        <a:bodyPr/>
        <a:lstStyle/>
        <a:p>
          <a:endParaRPr lang="en-US"/>
        </a:p>
      </dgm:t>
    </dgm:pt>
    <dgm:pt modelId="{937F7186-6C69-4CFF-91B7-904A5F21EB98}" type="sibTrans" cxnId="{26F04DF0-C15F-46D8-AB71-11AF603AE173}">
      <dgm:prSet/>
      <dgm:spPr/>
      <dgm:t>
        <a:bodyPr/>
        <a:lstStyle/>
        <a:p>
          <a:endParaRPr lang="en-US"/>
        </a:p>
      </dgm:t>
    </dgm:pt>
    <dgm:pt modelId="{231787A2-EA90-4948-92E6-A720D4D86796}">
      <dgm:prSet/>
      <dgm:spPr/>
      <dgm:t>
        <a:bodyPr/>
        <a:lstStyle/>
        <a:p>
          <a:pPr rtl="0"/>
          <a:r>
            <a:rPr lang="en-US" b="1" dirty="0" smtClean="0">
              <a:solidFill>
                <a:schemeClr val="accent6">
                  <a:lumMod val="75000"/>
                </a:schemeClr>
              </a:solidFill>
            </a:rPr>
            <a:t>Pain management</a:t>
          </a:r>
          <a:endParaRPr lang="en-US" b="1" dirty="0">
            <a:solidFill>
              <a:schemeClr val="accent6">
                <a:lumMod val="75000"/>
              </a:schemeClr>
            </a:solidFill>
          </a:endParaRPr>
        </a:p>
      </dgm:t>
    </dgm:pt>
    <dgm:pt modelId="{1DAACAEE-A22A-446C-ADA3-D7603BE2EC04}" type="parTrans" cxnId="{53A70BAE-0EE6-4C1D-8952-25022E1D8C2B}">
      <dgm:prSet/>
      <dgm:spPr/>
      <dgm:t>
        <a:bodyPr/>
        <a:lstStyle/>
        <a:p>
          <a:endParaRPr lang="en-US"/>
        </a:p>
      </dgm:t>
    </dgm:pt>
    <dgm:pt modelId="{4E3DD49A-E545-422E-956F-59C0CE53A4C3}" type="sibTrans" cxnId="{53A70BAE-0EE6-4C1D-8952-25022E1D8C2B}">
      <dgm:prSet/>
      <dgm:spPr/>
      <dgm:t>
        <a:bodyPr/>
        <a:lstStyle/>
        <a:p>
          <a:endParaRPr lang="en-US"/>
        </a:p>
      </dgm:t>
    </dgm:pt>
    <dgm:pt modelId="{C5664DD3-7457-493C-83C6-E8E31B82D5B9}">
      <dgm:prSet/>
      <dgm:spPr/>
      <dgm:t>
        <a:bodyPr/>
        <a:lstStyle/>
        <a:p>
          <a:pPr rtl="0"/>
          <a:r>
            <a:rPr lang="en-US" b="1" dirty="0" smtClean="0">
              <a:solidFill>
                <a:schemeClr val="accent6">
                  <a:lumMod val="75000"/>
                </a:schemeClr>
              </a:solidFill>
            </a:rPr>
            <a:t>Surgical intervention or methotrexate</a:t>
          </a:r>
          <a:endParaRPr lang="en-US" b="1" dirty="0">
            <a:solidFill>
              <a:schemeClr val="accent6">
                <a:lumMod val="75000"/>
              </a:schemeClr>
            </a:solidFill>
          </a:endParaRPr>
        </a:p>
      </dgm:t>
    </dgm:pt>
    <dgm:pt modelId="{269F0C49-68CB-4A62-B151-25160464C6B3}" type="parTrans" cxnId="{E5089EED-49CE-448C-8FF8-8776EFC63900}">
      <dgm:prSet/>
      <dgm:spPr/>
      <dgm:t>
        <a:bodyPr/>
        <a:lstStyle/>
        <a:p>
          <a:endParaRPr lang="en-US"/>
        </a:p>
      </dgm:t>
    </dgm:pt>
    <dgm:pt modelId="{7114A768-BD61-4056-8729-FAA2DEE9106C}" type="sibTrans" cxnId="{E5089EED-49CE-448C-8FF8-8776EFC63900}">
      <dgm:prSet/>
      <dgm:spPr/>
      <dgm:t>
        <a:bodyPr/>
        <a:lstStyle/>
        <a:p>
          <a:endParaRPr lang="en-US"/>
        </a:p>
      </dgm:t>
    </dgm:pt>
    <dgm:pt modelId="{E7EC7630-FB70-4E42-AE81-D829DC1CAE08}">
      <dgm:prSet/>
      <dgm:spPr/>
      <dgm:t>
        <a:bodyPr/>
        <a:lstStyle/>
        <a:p>
          <a:pPr rtl="0"/>
          <a:r>
            <a:rPr lang="en-US" b="1" dirty="0" smtClean="0">
              <a:solidFill>
                <a:schemeClr val="accent6">
                  <a:lumMod val="75000"/>
                </a:schemeClr>
              </a:solidFill>
            </a:rPr>
            <a:t>Grief management</a:t>
          </a:r>
          <a:endParaRPr lang="en-US" b="1" dirty="0">
            <a:solidFill>
              <a:schemeClr val="accent6">
                <a:lumMod val="75000"/>
              </a:schemeClr>
            </a:solidFill>
          </a:endParaRPr>
        </a:p>
      </dgm:t>
    </dgm:pt>
    <dgm:pt modelId="{7957D6E0-506D-49D1-B952-4F8A6B64723E}" type="parTrans" cxnId="{934CCC50-0BC4-4563-B5AC-136AC0C88752}">
      <dgm:prSet/>
      <dgm:spPr/>
      <dgm:t>
        <a:bodyPr/>
        <a:lstStyle/>
        <a:p>
          <a:endParaRPr lang="en-US"/>
        </a:p>
      </dgm:t>
    </dgm:pt>
    <dgm:pt modelId="{3DA97190-D309-4C54-9B3B-3121C8FCE082}" type="sibTrans" cxnId="{934CCC50-0BC4-4563-B5AC-136AC0C88752}">
      <dgm:prSet/>
      <dgm:spPr/>
      <dgm:t>
        <a:bodyPr/>
        <a:lstStyle/>
        <a:p>
          <a:endParaRPr lang="en-US"/>
        </a:p>
      </dgm:t>
    </dgm:pt>
    <dgm:pt modelId="{E13B019D-62E3-449B-B948-802F577F5EC3}" type="pres">
      <dgm:prSet presAssocID="{505C1491-64AE-47DC-B5E7-E005655000E4}" presName="compositeShape" presStyleCnt="0">
        <dgm:presLayoutVars>
          <dgm:chMax val="7"/>
          <dgm:dir/>
          <dgm:resizeHandles val="exact"/>
        </dgm:presLayoutVars>
      </dgm:prSet>
      <dgm:spPr/>
      <dgm:t>
        <a:bodyPr/>
        <a:lstStyle/>
        <a:p>
          <a:endParaRPr lang="en-US"/>
        </a:p>
      </dgm:t>
    </dgm:pt>
    <dgm:pt modelId="{647AC678-D127-4FEF-AF01-20E4D4DE9B85}" type="pres">
      <dgm:prSet presAssocID="{3A6EE878-E68E-4069-A775-075A62DA0D8C}" presName="circ1" presStyleLbl="vennNode1" presStyleIdx="0" presStyleCnt="6"/>
      <dgm:spPr/>
    </dgm:pt>
    <dgm:pt modelId="{481B42C9-1882-4FC3-9E82-BDF11B6F7E4D}" type="pres">
      <dgm:prSet presAssocID="{3A6EE878-E68E-4069-A775-075A62DA0D8C}" presName="circ1Tx" presStyleLbl="revTx" presStyleIdx="0" presStyleCnt="0" custScaleX="106916" custScaleY="116450">
        <dgm:presLayoutVars>
          <dgm:chMax val="0"/>
          <dgm:chPref val="0"/>
          <dgm:bulletEnabled val="1"/>
        </dgm:presLayoutVars>
      </dgm:prSet>
      <dgm:spPr/>
      <dgm:t>
        <a:bodyPr/>
        <a:lstStyle/>
        <a:p>
          <a:endParaRPr lang="en-US"/>
        </a:p>
      </dgm:t>
    </dgm:pt>
    <dgm:pt modelId="{13221839-B7BA-4310-8694-A47505D50B80}" type="pres">
      <dgm:prSet presAssocID="{75CB43C2-9A82-49C3-9B3E-447702FE622E}" presName="circ2" presStyleLbl="vennNode1" presStyleIdx="1" presStyleCnt="6"/>
      <dgm:spPr/>
    </dgm:pt>
    <dgm:pt modelId="{19068BF1-1712-41B2-A0D1-04A1AB7499A3}" type="pres">
      <dgm:prSet presAssocID="{75CB43C2-9A82-49C3-9B3E-447702FE622E}" presName="circ2Tx" presStyleLbl="revTx" presStyleIdx="0" presStyleCnt="0" custScaleX="118218" custScaleY="115810">
        <dgm:presLayoutVars>
          <dgm:chMax val="0"/>
          <dgm:chPref val="0"/>
          <dgm:bulletEnabled val="1"/>
        </dgm:presLayoutVars>
      </dgm:prSet>
      <dgm:spPr/>
      <dgm:t>
        <a:bodyPr/>
        <a:lstStyle/>
        <a:p>
          <a:endParaRPr lang="en-US"/>
        </a:p>
      </dgm:t>
    </dgm:pt>
    <dgm:pt modelId="{79063FFC-8BF7-4AE7-A6A4-5E26F9E22B16}" type="pres">
      <dgm:prSet presAssocID="{BEB4E8AE-A355-487C-B7BF-4A0FDE82928A}" presName="circ3" presStyleLbl="vennNode1" presStyleIdx="2" presStyleCnt="6"/>
      <dgm:spPr/>
    </dgm:pt>
    <dgm:pt modelId="{AFD540D2-2FF9-41A7-9BCE-A28AC8794283}" type="pres">
      <dgm:prSet presAssocID="{BEB4E8AE-A355-487C-B7BF-4A0FDE82928A}" presName="circ3Tx" presStyleLbl="revTx" presStyleIdx="0" presStyleCnt="0" custScaleX="123205" custScaleY="125940">
        <dgm:presLayoutVars>
          <dgm:chMax val="0"/>
          <dgm:chPref val="0"/>
          <dgm:bulletEnabled val="1"/>
        </dgm:presLayoutVars>
      </dgm:prSet>
      <dgm:spPr/>
      <dgm:t>
        <a:bodyPr/>
        <a:lstStyle/>
        <a:p>
          <a:endParaRPr lang="en-US"/>
        </a:p>
      </dgm:t>
    </dgm:pt>
    <dgm:pt modelId="{AED0604A-1AF6-477C-B25A-DDBEDBE513F9}" type="pres">
      <dgm:prSet presAssocID="{231787A2-EA90-4948-92E6-A720D4D86796}" presName="circ4" presStyleLbl="vennNode1" presStyleIdx="3" presStyleCnt="6"/>
      <dgm:spPr/>
    </dgm:pt>
    <dgm:pt modelId="{239D848D-A585-40DE-9221-D56C8EE198AF}" type="pres">
      <dgm:prSet presAssocID="{231787A2-EA90-4948-92E6-A720D4D86796}" presName="circ4Tx" presStyleLbl="revTx" presStyleIdx="0" presStyleCnt="0">
        <dgm:presLayoutVars>
          <dgm:chMax val="0"/>
          <dgm:chPref val="0"/>
          <dgm:bulletEnabled val="1"/>
        </dgm:presLayoutVars>
      </dgm:prSet>
      <dgm:spPr/>
      <dgm:t>
        <a:bodyPr/>
        <a:lstStyle/>
        <a:p>
          <a:endParaRPr lang="en-US"/>
        </a:p>
      </dgm:t>
    </dgm:pt>
    <dgm:pt modelId="{A1EBA3F4-1E3F-47EA-AB13-330A178E5CB7}" type="pres">
      <dgm:prSet presAssocID="{C5664DD3-7457-493C-83C6-E8E31B82D5B9}" presName="circ5" presStyleLbl="vennNode1" presStyleIdx="4" presStyleCnt="6"/>
      <dgm:spPr/>
    </dgm:pt>
    <dgm:pt modelId="{AA0C3C86-CD30-4EA3-A973-89D4ABE5A9AD}" type="pres">
      <dgm:prSet presAssocID="{C5664DD3-7457-493C-83C6-E8E31B82D5B9}" presName="circ5Tx" presStyleLbl="revTx" presStyleIdx="0" presStyleCnt="0" custScaleX="113230" custScaleY="149523">
        <dgm:presLayoutVars>
          <dgm:chMax val="0"/>
          <dgm:chPref val="0"/>
          <dgm:bulletEnabled val="1"/>
        </dgm:presLayoutVars>
      </dgm:prSet>
      <dgm:spPr/>
      <dgm:t>
        <a:bodyPr/>
        <a:lstStyle/>
        <a:p>
          <a:endParaRPr lang="en-US"/>
        </a:p>
      </dgm:t>
    </dgm:pt>
    <dgm:pt modelId="{BDE8DFC4-3FAA-400D-9E6E-CF21DA71819E}" type="pres">
      <dgm:prSet presAssocID="{E7EC7630-FB70-4E42-AE81-D829DC1CAE08}" presName="circ6" presStyleLbl="vennNode1" presStyleIdx="5" presStyleCnt="6"/>
      <dgm:spPr/>
    </dgm:pt>
    <dgm:pt modelId="{689F0356-0470-4E3F-A36B-212408EE1A1A}" type="pres">
      <dgm:prSet presAssocID="{E7EC7630-FB70-4E42-AE81-D829DC1CAE08}" presName="circ6Tx" presStyleLbl="revTx" presStyleIdx="0" presStyleCnt="0" custScaleX="116537" custScaleY="114951">
        <dgm:presLayoutVars>
          <dgm:chMax val="0"/>
          <dgm:chPref val="0"/>
          <dgm:bulletEnabled val="1"/>
        </dgm:presLayoutVars>
      </dgm:prSet>
      <dgm:spPr/>
      <dgm:t>
        <a:bodyPr/>
        <a:lstStyle/>
        <a:p>
          <a:endParaRPr lang="en-US"/>
        </a:p>
      </dgm:t>
    </dgm:pt>
  </dgm:ptLst>
  <dgm:cxnLst>
    <dgm:cxn modelId="{FAF044A0-674D-42E1-8BB5-423E2377D933}" srcId="{505C1491-64AE-47DC-B5E7-E005655000E4}" destId="{3A6EE878-E68E-4069-A775-075A62DA0D8C}" srcOrd="0" destOrd="0" parTransId="{FECD4760-CAF7-4266-96A2-E8652A15B356}" sibTransId="{A5F60B95-C507-405E-8C17-3D0F77BB01FE}"/>
    <dgm:cxn modelId="{26F04DF0-C15F-46D8-AB71-11AF603AE173}" srcId="{505C1491-64AE-47DC-B5E7-E005655000E4}" destId="{BEB4E8AE-A355-487C-B7BF-4A0FDE82928A}" srcOrd="2" destOrd="0" parTransId="{18035036-7AE3-4128-9658-2A99D5639FB7}" sibTransId="{937F7186-6C69-4CFF-91B7-904A5F21EB98}"/>
    <dgm:cxn modelId="{53A70BAE-0EE6-4C1D-8952-25022E1D8C2B}" srcId="{505C1491-64AE-47DC-B5E7-E005655000E4}" destId="{231787A2-EA90-4948-92E6-A720D4D86796}" srcOrd="3" destOrd="0" parTransId="{1DAACAEE-A22A-446C-ADA3-D7603BE2EC04}" sibTransId="{4E3DD49A-E545-422E-956F-59C0CE53A4C3}"/>
    <dgm:cxn modelId="{43702EC0-CA4C-45B2-9610-F822F9020801}" type="presOf" srcId="{3A6EE878-E68E-4069-A775-075A62DA0D8C}" destId="{481B42C9-1882-4FC3-9E82-BDF11B6F7E4D}" srcOrd="0" destOrd="0" presId="urn:microsoft.com/office/officeart/2005/8/layout/venn1"/>
    <dgm:cxn modelId="{02F39E19-D72E-4100-8C4D-DBC16FD683A1}" type="presOf" srcId="{C5664DD3-7457-493C-83C6-E8E31B82D5B9}" destId="{AA0C3C86-CD30-4EA3-A973-89D4ABE5A9AD}" srcOrd="0" destOrd="0" presId="urn:microsoft.com/office/officeart/2005/8/layout/venn1"/>
    <dgm:cxn modelId="{6BB3FD91-BED5-4D08-AE18-42CA7D7107F2}" type="presOf" srcId="{505C1491-64AE-47DC-B5E7-E005655000E4}" destId="{E13B019D-62E3-449B-B948-802F577F5EC3}" srcOrd="0" destOrd="0" presId="urn:microsoft.com/office/officeart/2005/8/layout/venn1"/>
    <dgm:cxn modelId="{934CCC50-0BC4-4563-B5AC-136AC0C88752}" srcId="{505C1491-64AE-47DC-B5E7-E005655000E4}" destId="{E7EC7630-FB70-4E42-AE81-D829DC1CAE08}" srcOrd="5" destOrd="0" parTransId="{7957D6E0-506D-49D1-B952-4F8A6B64723E}" sibTransId="{3DA97190-D309-4C54-9B3B-3121C8FCE082}"/>
    <dgm:cxn modelId="{0FEAF80A-274C-4EC5-AC97-CBFC9E68E63D}" type="presOf" srcId="{E7EC7630-FB70-4E42-AE81-D829DC1CAE08}" destId="{689F0356-0470-4E3F-A36B-212408EE1A1A}" srcOrd="0" destOrd="0" presId="urn:microsoft.com/office/officeart/2005/8/layout/venn1"/>
    <dgm:cxn modelId="{7EF3752B-CEFF-4B32-BBAF-70FC4626ED73}" srcId="{505C1491-64AE-47DC-B5E7-E005655000E4}" destId="{75CB43C2-9A82-49C3-9B3E-447702FE622E}" srcOrd="1" destOrd="0" parTransId="{6F4D52AE-A100-4299-9212-C7EF7822E336}" sibTransId="{1CB387C8-F697-427B-AD2B-BE699FFA7F54}"/>
    <dgm:cxn modelId="{E5089EED-49CE-448C-8FF8-8776EFC63900}" srcId="{505C1491-64AE-47DC-B5E7-E005655000E4}" destId="{C5664DD3-7457-493C-83C6-E8E31B82D5B9}" srcOrd="4" destOrd="0" parTransId="{269F0C49-68CB-4A62-B151-25160464C6B3}" sibTransId="{7114A768-BD61-4056-8729-FAA2DEE9106C}"/>
    <dgm:cxn modelId="{72C4558D-1DCB-4666-B4B4-BBDDACA8B5D6}" type="presOf" srcId="{BEB4E8AE-A355-487C-B7BF-4A0FDE82928A}" destId="{AFD540D2-2FF9-41A7-9BCE-A28AC8794283}" srcOrd="0" destOrd="0" presId="urn:microsoft.com/office/officeart/2005/8/layout/venn1"/>
    <dgm:cxn modelId="{CC6FD351-3F59-4B9B-A5B5-7975FE918E19}" type="presOf" srcId="{75CB43C2-9A82-49C3-9B3E-447702FE622E}" destId="{19068BF1-1712-41B2-A0D1-04A1AB7499A3}" srcOrd="0" destOrd="0" presId="urn:microsoft.com/office/officeart/2005/8/layout/venn1"/>
    <dgm:cxn modelId="{CA57C0E0-DC21-43CC-AE9B-91EEA4090092}" type="presOf" srcId="{231787A2-EA90-4948-92E6-A720D4D86796}" destId="{239D848D-A585-40DE-9221-D56C8EE198AF}" srcOrd="0" destOrd="0" presId="urn:microsoft.com/office/officeart/2005/8/layout/venn1"/>
    <dgm:cxn modelId="{04EA4FEC-4424-44F8-B83F-D6357F3AE0C9}" type="presParOf" srcId="{E13B019D-62E3-449B-B948-802F577F5EC3}" destId="{647AC678-D127-4FEF-AF01-20E4D4DE9B85}" srcOrd="0" destOrd="0" presId="urn:microsoft.com/office/officeart/2005/8/layout/venn1"/>
    <dgm:cxn modelId="{D958EF8A-3BBA-41B4-A117-5DC3D269BD3D}" type="presParOf" srcId="{E13B019D-62E3-449B-B948-802F577F5EC3}" destId="{481B42C9-1882-4FC3-9E82-BDF11B6F7E4D}" srcOrd="1" destOrd="0" presId="urn:microsoft.com/office/officeart/2005/8/layout/venn1"/>
    <dgm:cxn modelId="{E379685E-A301-4772-B362-DCC34C403D0B}" type="presParOf" srcId="{E13B019D-62E3-449B-B948-802F577F5EC3}" destId="{13221839-B7BA-4310-8694-A47505D50B80}" srcOrd="2" destOrd="0" presId="urn:microsoft.com/office/officeart/2005/8/layout/venn1"/>
    <dgm:cxn modelId="{BB91093E-990F-43E0-91D0-E48D9B123ABE}" type="presParOf" srcId="{E13B019D-62E3-449B-B948-802F577F5EC3}" destId="{19068BF1-1712-41B2-A0D1-04A1AB7499A3}" srcOrd="3" destOrd="0" presId="urn:microsoft.com/office/officeart/2005/8/layout/venn1"/>
    <dgm:cxn modelId="{A2A479B9-54C1-49F6-B6D8-9A3909CA58D3}" type="presParOf" srcId="{E13B019D-62E3-449B-B948-802F577F5EC3}" destId="{79063FFC-8BF7-4AE7-A6A4-5E26F9E22B16}" srcOrd="4" destOrd="0" presId="urn:microsoft.com/office/officeart/2005/8/layout/venn1"/>
    <dgm:cxn modelId="{50D16DD3-8295-4192-96A7-C83A51499EC8}" type="presParOf" srcId="{E13B019D-62E3-449B-B948-802F577F5EC3}" destId="{AFD540D2-2FF9-41A7-9BCE-A28AC8794283}" srcOrd="5" destOrd="0" presId="urn:microsoft.com/office/officeart/2005/8/layout/venn1"/>
    <dgm:cxn modelId="{1D236704-1B02-4F02-930E-3340561F777E}" type="presParOf" srcId="{E13B019D-62E3-449B-B948-802F577F5EC3}" destId="{AED0604A-1AF6-477C-B25A-DDBEDBE513F9}" srcOrd="6" destOrd="0" presId="urn:microsoft.com/office/officeart/2005/8/layout/venn1"/>
    <dgm:cxn modelId="{520CBD80-656A-4D10-83C4-57C8EABDC481}" type="presParOf" srcId="{E13B019D-62E3-449B-B948-802F577F5EC3}" destId="{239D848D-A585-40DE-9221-D56C8EE198AF}" srcOrd="7" destOrd="0" presId="urn:microsoft.com/office/officeart/2005/8/layout/venn1"/>
    <dgm:cxn modelId="{C3A69D3A-FC11-425C-B33F-D7940F4B3793}" type="presParOf" srcId="{E13B019D-62E3-449B-B948-802F577F5EC3}" destId="{A1EBA3F4-1E3F-47EA-AB13-330A178E5CB7}" srcOrd="8" destOrd="0" presId="urn:microsoft.com/office/officeart/2005/8/layout/venn1"/>
    <dgm:cxn modelId="{E6B5561D-F009-44EC-BB3C-6FA09A52979C}" type="presParOf" srcId="{E13B019D-62E3-449B-B948-802F577F5EC3}" destId="{AA0C3C86-CD30-4EA3-A973-89D4ABE5A9AD}" srcOrd="9" destOrd="0" presId="urn:microsoft.com/office/officeart/2005/8/layout/venn1"/>
    <dgm:cxn modelId="{3BBA27A1-590C-49A4-AB19-9359F1D04B7E}" type="presParOf" srcId="{E13B019D-62E3-449B-B948-802F577F5EC3}" destId="{BDE8DFC4-3FAA-400D-9E6E-CF21DA71819E}" srcOrd="10" destOrd="0" presId="urn:microsoft.com/office/officeart/2005/8/layout/venn1"/>
    <dgm:cxn modelId="{1DA3264F-7B97-4FCA-B3A9-2ABBA51BFDB2}" type="presParOf" srcId="{E13B019D-62E3-449B-B948-802F577F5EC3}" destId="{689F0356-0470-4E3F-A36B-212408EE1A1A}"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BB78B-7716-444C-B57A-C8303BDA8E2D}">
      <dsp:nvSpPr>
        <dsp:cNvPr id="0" name=""/>
        <dsp:cNvSpPr/>
      </dsp:nvSpPr>
      <dsp:spPr>
        <a:xfrm>
          <a:off x="3352802" y="-119204"/>
          <a:ext cx="1721723" cy="1619337"/>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Prior tubal infection</a:t>
          </a:r>
          <a:endParaRPr lang="en-US" sz="1400" kern="1200" dirty="0"/>
        </a:p>
      </dsp:txBody>
      <dsp:txXfrm>
        <a:off x="3604942" y="117942"/>
        <a:ext cx="1217443" cy="1145045"/>
      </dsp:txXfrm>
    </dsp:sp>
    <dsp:sp modelId="{8E5118E2-B840-467C-A15A-EFB4F768D0D2}">
      <dsp:nvSpPr>
        <dsp:cNvPr id="0" name=""/>
        <dsp:cNvSpPr/>
      </dsp:nvSpPr>
      <dsp:spPr>
        <a:xfrm rot="1800000">
          <a:off x="5011324" y="973116"/>
          <a:ext cx="218802" cy="4820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015721" y="1053121"/>
        <a:ext cx="153161" cy="289247"/>
      </dsp:txXfrm>
    </dsp:sp>
    <dsp:sp modelId="{19068A0D-0A32-4E2C-B758-E7B3C3E077AE}">
      <dsp:nvSpPr>
        <dsp:cNvPr id="0" name=""/>
        <dsp:cNvSpPr/>
      </dsp:nvSpPr>
      <dsp:spPr>
        <a:xfrm>
          <a:off x="5182536" y="890530"/>
          <a:ext cx="1774331" cy="1743035"/>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smtClean="0"/>
            <a:t>Congenital tubal abnormality</a:t>
          </a:r>
          <a:endParaRPr lang="en-US" sz="1400" kern="1200" dirty="0"/>
        </a:p>
      </dsp:txBody>
      <dsp:txXfrm>
        <a:off x="5442381" y="1145792"/>
        <a:ext cx="1254641" cy="1232511"/>
      </dsp:txXfrm>
    </dsp:sp>
    <dsp:sp modelId="{C68AF508-4639-42BB-878F-8CE7B464C7C1}">
      <dsp:nvSpPr>
        <dsp:cNvPr id="0" name=""/>
        <dsp:cNvSpPr/>
      </dsp:nvSpPr>
      <dsp:spPr>
        <a:xfrm rot="5400000">
          <a:off x="5938467" y="2632711"/>
          <a:ext cx="262470" cy="4820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977838" y="2689756"/>
        <a:ext cx="183729" cy="289247"/>
      </dsp:txXfrm>
    </dsp:sp>
    <dsp:sp modelId="{97D9289B-A317-4CD0-AA78-67FDEE7B8923}">
      <dsp:nvSpPr>
        <dsp:cNvPr id="0" name=""/>
        <dsp:cNvSpPr/>
      </dsp:nvSpPr>
      <dsp:spPr>
        <a:xfrm>
          <a:off x="5205205" y="3128792"/>
          <a:ext cx="1728994" cy="1552846"/>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smtClean="0"/>
            <a:t>IUD’s</a:t>
          </a:r>
          <a:endParaRPr lang="en-US" sz="1400" kern="1200" dirty="0"/>
        </a:p>
      </dsp:txBody>
      <dsp:txXfrm>
        <a:off x="5458410" y="3356201"/>
        <a:ext cx="1222584" cy="1098028"/>
      </dsp:txXfrm>
    </dsp:sp>
    <dsp:sp modelId="{98A82643-FBBD-4A0F-8666-FC1FF2C9030A}">
      <dsp:nvSpPr>
        <dsp:cNvPr id="0" name=""/>
        <dsp:cNvSpPr/>
      </dsp:nvSpPr>
      <dsp:spPr>
        <a:xfrm rot="9000000">
          <a:off x="5038711" y="4191569"/>
          <a:ext cx="235041" cy="4820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5104500" y="4270356"/>
        <a:ext cx="164529" cy="289247"/>
      </dsp:txXfrm>
    </dsp:sp>
    <dsp:sp modelId="{D68FF11F-4557-4262-A3A5-4858C1FD4FA3}">
      <dsp:nvSpPr>
        <dsp:cNvPr id="0" name=""/>
        <dsp:cNvSpPr/>
      </dsp:nvSpPr>
      <dsp:spPr>
        <a:xfrm>
          <a:off x="3352802" y="4119394"/>
          <a:ext cx="1721723" cy="1714810"/>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smtClean="0"/>
            <a:t>Previous abdominal surgeries with adhesions</a:t>
          </a:r>
          <a:endParaRPr lang="en-US" sz="1400" kern="1200" dirty="0"/>
        </a:p>
      </dsp:txBody>
      <dsp:txXfrm>
        <a:off x="3604942" y="4370522"/>
        <a:ext cx="1217443" cy="1212554"/>
      </dsp:txXfrm>
    </dsp:sp>
    <dsp:sp modelId="{54EEB65C-DCB7-45B4-9F39-29ED32619DB3}">
      <dsp:nvSpPr>
        <dsp:cNvPr id="0" name=""/>
        <dsp:cNvSpPr/>
      </dsp:nvSpPr>
      <dsp:spPr>
        <a:xfrm rot="12600000">
          <a:off x="3168867" y="4199555"/>
          <a:ext cx="232125" cy="4820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3233839" y="4313379"/>
        <a:ext cx="162488" cy="289247"/>
      </dsp:txXfrm>
    </dsp:sp>
    <dsp:sp modelId="{D4B2A83C-4F78-4985-BF4F-F3449D8B5325}">
      <dsp:nvSpPr>
        <dsp:cNvPr id="0" name=""/>
        <dsp:cNvSpPr/>
      </dsp:nvSpPr>
      <dsp:spPr>
        <a:xfrm>
          <a:off x="1514855" y="3052595"/>
          <a:ext cx="1685543" cy="1705240"/>
        </a:xfrm>
        <a:prstGeom prst="ellipse">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smtClean="0"/>
            <a:t>Fluctuations in regular cycle </a:t>
          </a:r>
          <a:endParaRPr lang="en-US" sz="1400" kern="1200" dirty="0"/>
        </a:p>
      </dsp:txBody>
      <dsp:txXfrm>
        <a:off x="1761697" y="3302322"/>
        <a:ext cx="1191859" cy="1205786"/>
      </dsp:txXfrm>
    </dsp:sp>
    <dsp:sp modelId="{4D553EDE-3AC6-4F91-843A-B7C77AE41A62}">
      <dsp:nvSpPr>
        <dsp:cNvPr id="0" name=""/>
        <dsp:cNvSpPr/>
      </dsp:nvSpPr>
      <dsp:spPr>
        <a:xfrm rot="16167070">
          <a:off x="2233783" y="2603544"/>
          <a:ext cx="227366" cy="482077"/>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268215" y="2734062"/>
        <a:ext cx="159156" cy="289247"/>
      </dsp:txXfrm>
    </dsp:sp>
    <dsp:sp modelId="{E04D6DF6-063B-4DBB-9EEF-6FB5D67CD06A}">
      <dsp:nvSpPr>
        <dsp:cNvPr id="0" name=""/>
        <dsp:cNvSpPr/>
      </dsp:nvSpPr>
      <dsp:spPr>
        <a:xfrm>
          <a:off x="1404555" y="890530"/>
          <a:ext cx="1864990" cy="1733165"/>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smtClean="0"/>
            <a:t>Tubal ligations</a:t>
          </a:r>
          <a:endParaRPr lang="en-US" sz="1400" kern="1200" dirty="0"/>
        </a:p>
      </dsp:txBody>
      <dsp:txXfrm>
        <a:off x="1677676" y="1144346"/>
        <a:ext cx="1318748" cy="1225533"/>
      </dsp:txXfrm>
    </dsp:sp>
    <dsp:sp modelId="{F64CF3F0-C2F4-4BCB-831B-5D75A803CFF8}">
      <dsp:nvSpPr>
        <dsp:cNvPr id="0" name=""/>
        <dsp:cNvSpPr/>
      </dsp:nvSpPr>
      <dsp:spPr>
        <a:xfrm rot="19823191">
          <a:off x="3194595" y="968995"/>
          <a:ext cx="209921" cy="4820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198708" y="1080970"/>
        <a:ext cx="146945" cy="289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4ABE4-8C6C-4A12-B1B5-B98807224C9C}">
      <dsp:nvSpPr>
        <dsp:cNvPr id="0" name=""/>
        <dsp:cNvSpPr/>
      </dsp:nvSpPr>
      <dsp:spPr>
        <a:xfrm rot="10800000">
          <a:off x="1700075" y="1609"/>
          <a:ext cx="5320665" cy="1439633"/>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838" tIns="83820" rIns="156464" bIns="83820" numCol="1" spcCol="1270" anchor="ctr" anchorCtr="0">
          <a:noAutofit/>
        </a:bodyPr>
        <a:lstStyle/>
        <a:p>
          <a:pPr lvl="0" algn="ctr" defTabSz="977900" rtl="0">
            <a:lnSpc>
              <a:spcPct val="90000"/>
            </a:lnSpc>
            <a:spcBef>
              <a:spcPct val="0"/>
            </a:spcBef>
            <a:spcAft>
              <a:spcPct val="35000"/>
            </a:spcAft>
          </a:pPr>
          <a:r>
            <a:rPr lang="en-US" sz="2200" kern="1200" dirty="0" smtClean="0">
              <a:solidFill>
                <a:schemeClr val="accent6">
                  <a:lumMod val="75000"/>
                </a:schemeClr>
              </a:solidFill>
            </a:rPr>
            <a:t>Bleeding (may be intermittent or absent if blood is spilling into the peritoneal cavity)</a:t>
          </a:r>
          <a:endParaRPr lang="en-US" sz="2200" kern="1200" dirty="0">
            <a:solidFill>
              <a:schemeClr val="accent6">
                <a:lumMod val="75000"/>
              </a:schemeClr>
            </a:solidFill>
          </a:endParaRPr>
        </a:p>
      </dsp:txBody>
      <dsp:txXfrm rot="10800000">
        <a:off x="2059983" y="1609"/>
        <a:ext cx="4960757" cy="1439633"/>
      </dsp:txXfrm>
    </dsp:sp>
    <dsp:sp modelId="{746FCA35-C4EA-40D6-91E2-731CAE450C8D}">
      <dsp:nvSpPr>
        <dsp:cNvPr id="0" name=""/>
        <dsp:cNvSpPr/>
      </dsp:nvSpPr>
      <dsp:spPr>
        <a:xfrm>
          <a:off x="980259" y="1609"/>
          <a:ext cx="1439633" cy="1439633"/>
        </a:xfrm>
        <a:prstGeom prst="ellipse">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4B73F6-320C-4FA7-8ADB-50F6DB2F6530}">
      <dsp:nvSpPr>
        <dsp:cNvPr id="0" name=""/>
        <dsp:cNvSpPr/>
      </dsp:nvSpPr>
      <dsp:spPr>
        <a:xfrm rot="10800000">
          <a:off x="1600206" y="1905002"/>
          <a:ext cx="5320665" cy="1439633"/>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838" tIns="83820" rIns="156464" bIns="83820" numCol="1" spcCol="1270" anchor="ctr" anchorCtr="0">
          <a:noAutofit/>
        </a:bodyPr>
        <a:lstStyle/>
        <a:p>
          <a:pPr lvl="0" algn="ctr" defTabSz="977900" rtl="0">
            <a:lnSpc>
              <a:spcPct val="90000"/>
            </a:lnSpc>
            <a:spcBef>
              <a:spcPct val="0"/>
            </a:spcBef>
            <a:spcAft>
              <a:spcPct val="35000"/>
            </a:spcAft>
          </a:pPr>
          <a:r>
            <a:rPr lang="en-US" sz="2200" kern="1200" dirty="0" smtClean="0">
              <a:solidFill>
                <a:schemeClr val="accent6">
                  <a:lumMod val="75000"/>
                </a:schemeClr>
              </a:solidFill>
            </a:rPr>
            <a:t>Low </a:t>
          </a:r>
          <a:r>
            <a:rPr lang="en-US" sz="2200" kern="1200" dirty="0" err="1" smtClean="0">
              <a:solidFill>
                <a:schemeClr val="accent6">
                  <a:lumMod val="75000"/>
                </a:schemeClr>
              </a:solidFill>
            </a:rPr>
            <a:t>abdo</a:t>
          </a:r>
          <a:r>
            <a:rPr lang="en-US" sz="2200" kern="1200" dirty="0" smtClean="0">
              <a:solidFill>
                <a:schemeClr val="accent6">
                  <a:lumMod val="75000"/>
                </a:schemeClr>
              </a:solidFill>
            </a:rPr>
            <a:t> pain</a:t>
          </a:r>
          <a:endParaRPr lang="en-US" sz="2200" kern="1200" dirty="0">
            <a:solidFill>
              <a:schemeClr val="accent6">
                <a:lumMod val="75000"/>
              </a:schemeClr>
            </a:solidFill>
          </a:endParaRPr>
        </a:p>
      </dsp:txBody>
      <dsp:txXfrm rot="10800000">
        <a:off x="1960114" y="1905002"/>
        <a:ext cx="4960757" cy="1439633"/>
      </dsp:txXfrm>
    </dsp:sp>
    <dsp:sp modelId="{A2CD8E08-2F65-4233-9430-B2F6A824E6F0}">
      <dsp:nvSpPr>
        <dsp:cNvPr id="0" name=""/>
        <dsp:cNvSpPr/>
      </dsp:nvSpPr>
      <dsp:spPr>
        <a:xfrm>
          <a:off x="980259" y="1870983"/>
          <a:ext cx="1439633" cy="1439633"/>
        </a:xfrm>
        <a:prstGeom prst="ellipse">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B32C41-7728-46C9-A4A3-04AEB6AF2408}">
      <dsp:nvSpPr>
        <dsp:cNvPr id="0" name=""/>
        <dsp:cNvSpPr/>
      </dsp:nvSpPr>
      <dsp:spPr>
        <a:xfrm rot="10800000">
          <a:off x="1700075" y="3740357"/>
          <a:ext cx="5320665" cy="1439633"/>
        </a:xfrm>
        <a:prstGeom prst="homePlat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838" tIns="83820" rIns="156464" bIns="83820" numCol="1" spcCol="1270" anchor="ctr" anchorCtr="0">
          <a:noAutofit/>
        </a:bodyPr>
        <a:lstStyle/>
        <a:p>
          <a:pPr lvl="0" algn="ctr" defTabSz="977900" rtl="0">
            <a:lnSpc>
              <a:spcPct val="90000"/>
            </a:lnSpc>
            <a:spcBef>
              <a:spcPct val="0"/>
            </a:spcBef>
            <a:spcAft>
              <a:spcPct val="35000"/>
            </a:spcAft>
          </a:pPr>
          <a:r>
            <a:rPr lang="en-US" sz="2200" kern="1200" dirty="0" err="1" smtClean="0">
              <a:solidFill>
                <a:schemeClr val="accent6">
                  <a:lumMod val="75000"/>
                </a:schemeClr>
              </a:solidFill>
            </a:rPr>
            <a:t>Kehr’s</a:t>
          </a:r>
          <a:r>
            <a:rPr lang="en-US" sz="2200" kern="1200" dirty="0" smtClean="0">
              <a:solidFill>
                <a:schemeClr val="accent6">
                  <a:lumMod val="75000"/>
                </a:schemeClr>
              </a:solidFill>
            </a:rPr>
            <a:t> sign- </a:t>
          </a:r>
          <a:r>
            <a:rPr lang="en-US" sz="2200" kern="1200" dirty="0" smtClean="0"/>
            <a:t>suggestive of free fluid in the peritoneal cavity (referred pain to shoulder)</a:t>
          </a:r>
          <a:endParaRPr lang="en-US" sz="2200" kern="1200" dirty="0"/>
        </a:p>
      </dsp:txBody>
      <dsp:txXfrm rot="10800000">
        <a:off x="2059983" y="3740357"/>
        <a:ext cx="4960757" cy="1439633"/>
      </dsp:txXfrm>
    </dsp:sp>
    <dsp:sp modelId="{973936A1-CE92-48E8-AE4F-9FEDA68DABEA}">
      <dsp:nvSpPr>
        <dsp:cNvPr id="0" name=""/>
        <dsp:cNvSpPr/>
      </dsp:nvSpPr>
      <dsp:spPr>
        <a:xfrm>
          <a:off x="980259" y="3740357"/>
          <a:ext cx="1439633" cy="1439633"/>
        </a:xfrm>
        <a:prstGeom prst="ellipse">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AC678-D127-4FEF-AF01-20E4D4DE9B85}">
      <dsp:nvSpPr>
        <dsp:cNvPr id="0" name=""/>
        <dsp:cNvSpPr/>
      </dsp:nvSpPr>
      <dsp:spPr>
        <a:xfrm>
          <a:off x="3308669" y="1201155"/>
          <a:ext cx="1551004" cy="1551004"/>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81B42C9-1882-4FC3-9E82-BDF11B6F7E4D}">
      <dsp:nvSpPr>
        <dsp:cNvPr id="0" name=""/>
        <dsp:cNvSpPr/>
      </dsp:nvSpPr>
      <dsp:spPr>
        <a:xfrm>
          <a:off x="3047751" y="-43433"/>
          <a:ext cx="2072840" cy="12298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accent6">
                  <a:lumMod val="75000"/>
                </a:schemeClr>
              </a:solidFill>
            </a:rPr>
            <a:t>Maintain ABCs</a:t>
          </a:r>
          <a:endParaRPr lang="en-US" sz="1900" b="1" kern="1200" dirty="0">
            <a:solidFill>
              <a:schemeClr val="accent6">
                <a:lumMod val="75000"/>
              </a:schemeClr>
            </a:solidFill>
          </a:endParaRPr>
        </a:p>
      </dsp:txBody>
      <dsp:txXfrm>
        <a:off x="3047751" y="-43433"/>
        <a:ext cx="2072840" cy="1229865"/>
      </dsp:txXfrm>
    </dsp:sp>
    <dsp:sp modelId="{13221839-B7BA-4310-8694-A47505D50B80}">
      <dsp:nvSpPr>
        <dsp:cNvPr id="0" name=""/>
        <dsp:cNvSpPr/>
      </dsp:nvSpPr>
      <dsp:spPr>
        <a:xfrm>
          <a:off x="3812099" y="1491842"/>
          <a:ext cx="1551004" cy="1551004"/>
        </a:xfrm>
        <a:prstGeom prst="ellipse">
          <a:avLst/>
        </a:prstGeom>
        <a:solidFill>
          <a:schemeClr val="accent3">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9068BF1-1712-41B2-A0D1-04A1AB7499A3}">
      <dsp:nvSpPr>
        <dsp:cNvPr id="0" name=""/>
        <dsp:cNvSpPr/>
      </dsp:nvSpPr>
      <dsp:spPr>
        <a:xfrm>
          <a:off x="5310778" y="957834"/>
          <a:ext cx="2172012" cy="13395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accent6">
                  <a:lumMod val="75000"/>
                </a:schemeClr>
              </a:solidFill>
            </a:rPr>
            <a:t>Hemodynamic monitoring</a:t>
          </a:r>
          <a:endParaRPr lang="en-US" sz="1800" b="1" kern="1200" dirty="0">
            <a:solidFill>
              <a:schemeClr val="accent6">
                <a:lumMod val="75000"/>
              </a:schemeClr>
            </a:solidFill>
          </a:endParaRPr>
        </a:p>
      </dsp:txBody>
      <dsp:txXfrm>
        <a:off x="5310778" y="957834"/>
        <a:ext cx="2172012" cy="1339592"/>
      </dsp:txXfrm>
    </dsp:sp>
    <dsp:sp modelId="{79063FFC-8BF7-4AE7-A6A4-5E26F9E22B16}">
      <dsp:nvSpPr>
        <dsp:cNvPr id="0" name=""/>
        <dsp:cNvSpPr/>
      </dsp:nvSpPr>
      <dsp:spPr>
        <a:xfrm>
          <a:off x="3812099" y="2073218"/>
          <a:ext cx="1551004" cy="1551004"/>
        </a:xfrm>
        <a:prstGeom prst="ellipse">
          <a:avLst/>
        </a:prstGeom>
        <a:solidFill>
          <a:schemeClr val="accent4">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D540D2-2FF9-41A7-9BCE-A28AC8794283}">
      <dsp:nvSpPr>
        <dsp:cNvPr id="0" name=""/>
        <dsp:cNvSpPr/>
      </dsp:nvSpPr>
      <dsp:spPr>
        <a:xfrm>
          <a:off x="5264965" y="2606650"/>
          <a:ext cx="2263638" cy="162777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accent6">
                  <a:lumMod val="75000"/>
                </a:schemeClr>
              </a:solidFill>
            </a:rPr>
            <a:t>Fluid management</a:t>
          </a:r>
          <a:endParaRPr lang="en-US" sz="1800" b="1" kern="1200" dirty="0">
            <a:solidFill>
              <a:schemeClr val="accent6">
                <a:lumMod val="75000"/>
              </a:schemeClr>
            </a:solidFill>
          </a:endParaRPr>
        </a:p>
      </dsp:txBody>
      <dsp:txXfrm>
        <a:off x="5264965" y="2606650"/>
        <a:ext cx="2263638" cy="1627779"/>
      </dsp:txXfrm>
    </dsp:sp>
    <dsp:sp modelId="{AED0604A-1AF6-477C-B25A-DDBEDBE513F9}">
      <dsp:nvSpPr>
        <dsp:cNvPr id="0" name=""/>
        <dsp:cNvSpPr/>
      </dsp:nvSpPr>
      <dsp:spPr>
        <a:xfrm>
          <a:off x="3308669" y="2364408"/>
          <a:ext cx="1551004" cy="1551004"/>
        </a:xfrm>
        <a:prstGeom prst="ellipse">
          <a:avLst/>
        </a:prstGeom>
        <a:solidFill>
          <a:schemeClr val="accent5">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39D848D-A585-40DE-9221-D56C8EE198AF}">
      <dsp:nvSpPr>
        <dsp:cNvPr id="0" name=""/>
        <dsp:cNvSpPr/>
      </dsp:nvSpPr>
      <dsp:spPr>
        <a:xfrm>
          <a:off x="3114793" y="4016500"/>
          <a:ext cx="1938756" cy="10561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accent6">
                  <a:lumMod val="75000"/>
                </a:schemeClr>
              </a:solidFill>
            </a:rPr>
            <a:t>Pain management</a:t>
          </a:r>
          <a:endParaRPr lang="en-US" sz="1800" b="1" kern="1200" dirty="0">
            <a:solidFill>
              <a:schemeClr val="accent6">
                <a:lumMod val="75000"/>
              </a:schemeClr>
            </a:solidFill>
          </a:endParaRPr>
        </a:p>
      </dsp:txBody>
      <dsp:txXfrm>
        <a:off x="3114793" y="4016500"/>
        <a:ext cx="1938756" cy="1056131"/>
      </dsp:txXfrm>
    </dsp:sp>
    <dsp:sp modelId="{A1EBA3F4-1E3F-47EA-AB13-330A178E5CB7}">
      <dsp:nvSpPr>
        <dsp:cNvPr id="0" name=""/>
        <dsp:cNvSpPr/>
      </dsp:nvSpPr>
      <dsp:spPr>
        <a:xfrm>
          <a:off x="2805238" y="2073218"/>
          <a:ext cx="1551004" cy="1551004"/>
        </a:xfrm>
        <a:prstGeom prst="ellipse">
          <a:avLst/>
        </a:prstGeom>
        <a:solidFill>
          <a:schemeClr val="accent6">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A0C3C86-CD30-4EA3-A973-89D4ABE5A9AD}">
      <dsp:nvSpPr>
        <dsp:cNvPr id="0" name=""/>
        <dsp:cNvSpPr/>
      </dsp:nvSpPr>
      <dsp:spPr>
        <a:xfrm>
          <a:off x="731374" y="2454245"/>
          <a:ext cx="2080368" cy="19325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accent6">
                  <a:lumMod val="75000"/>
                </a:schemeClr>
              </a:solidFill>
            </a:rPr>
            <a:t>Surgical intervention or methotrexate</a:t>
          </a:r>
          <a:endParaRPr lang="en-US" sz="1800" b="1" kern="1200" dirty="0">
            <a:solidFill>
              <a:schemeClr val="accent6">
                <a:lumMod val="75000"/>
              </a:schemeClr>
            </a:solidFill>
          </a:endParaRPr>
        </a:p>
      </dsp:txBody>
      <dsp:txXfrm>
        <a:off x="731374" y="2454245"/>
        <a:ext cx="2080368" cy="1932590"/>
      </dsp:txXfrm>
    </dsp:sp>
    <dsp:sp modelId="{BDE8DFC4-3FAA-400D-9E6E-CF21DA71819E}">
      <dsp:nvSpPr>
        <dsp:cNvPr id="0" name=""/>
        <dsp:cNvSpPr/>
      </dsp:nvSpPr>
      <dsp:spPr>
        <a:xfrm>
          <a:off x="2805238" y="1491842"/>
          <a:ext cx="1551004" cy="1551004"/>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89F0356-0470-4E3F-A36B-212408EE1A1A}">
      <dsp:nvSpPr>
        <dsp:cNvPr id="0" name=""/>
        <dsp:cNvSpPr/>
      </dsp:nvSpPr>
      <dsp:spPr>
        <a:xfrm>
          <a:off x="700994" y="952652"/>
          <a:ext cx="2141128" cy="14857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accent6">
                  <a:lumMod val="75000"/>
                </a:schemeClr>
              </a:solidFill>
            </a:rPr>
            <a:t>Grief management</a:t>
          </a:r>
          <a:endParaRPr lang="en-US" sz="1800" b="1" kern="1200" dirty="0">
            <a:solidFill>
              <a:schemeClr val="accent6">
                <a:lumMod val="75000"/>
              </a:schemeClr>
            </a:solidFill>
          </a:endParaRPr>
        </a:p>
      </dsp:txBody>
      <dsp:txXfrm>
        <a:off x="700994" y="952652"/>
        <a:ext cx="2141128" cy="14857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86019"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86020"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86021"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3764C568-6BDB-48D1-A97B-AD3AF623E2A0}" type="slidenum">
              <a:rPr lang="en-US"/>
              <a:pPr>
                <a:defRPr/>
              </a:pPr>
              <a:t>‹#›</a:t>
            </a:fld>
            <a:endParaRPr lang="en-US"/>
          </a:p>
        </p:txBody>
      </p:sp>
    </p:spTree>
    <p:extLst>
      <p:ext uri="{BB962C8B-B14F-4D97-AF65-F5344CB8AC3E}">
        <p14:creationId xmlns:p14="http://schemas.microsoft.com/office/powerpoint/2010/main" val="1214966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9636"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9223"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86D70924-4C0F-4A25-A92F-F4BB321F2181}" type="slidenum">
              <a:rPr lang="en-US"/>
              <a:pPr>
                <a:defRPr/>
              </a:pPr>
              <a:t>‹#›</a:t>
            </a:fld>
            <a:endParaRPr lang="en-US"/>
          </a:p>
        </p:txBody>
      </p:sp>
    </p:spTree>
    <p:extLst>
      <p:ext uri="{BB962C8B-B14F-4D97-AF65-F5344CB8AC3E}">
        <p14:creationId xmlns:p14="http://schemas.microsoft.com/office/powerpoint/2010/main" val="2288483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A38388-1D87-4745-A262-964434C97F60}" type="slidenum">
              <a:rPr lang="en-US" smtClean="0">
                <a:latin typeface="Times New Roman" pitchFamily="18" charset="0"/>
              </a:rPr>
              <a:pPr/>
              <a:t>6</a:t>
            </a:fld>
            <a:endParaRPr lang="en-US" smtClean="0">
              <a:latin typeface="Times New Roman"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smtClean="0"/>
              <a:t>Auscultate-bowel sounds may be faint, tympanic or heard higher up in chest</a:t>
            </a:r>
          </a:p>
          <a:p>
            <a:pPr eaLnBrk="1" hangingPunct="1"/>
            <a:r>
              <a:rPr lang="en-US" smtClean="0"/>
              <a:t>Palpate- tenderness, size of uterus</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AE8BA2-64BF-46C5-BEB4-6CC57F8FA6DF}" type="slidenum">
              <a:rPr lang="en-US" smtClean="0">
                <a:latin typeface="Times New Roman" pitchFamily="18" charset="0"/>
              </a:rPr>
              <a:pPr/>
              <a:t>39</a:t>
            </a:fld>
            <a:endParaRPr lang="en-US" smtClean="0">
              <a:latin typeface="Times New Roman" pitchFamily="18"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en-US" smtClean="0"/>
              <a:t>Kleihauer-Betke test-detection of fetomaternal hemorrhage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6" name="Slide Number Placeholder 5"/>
          <p:cNvSpPr>
            <a:spLocks noGrp="1"/>
          </p:cNvSpPr>
          <p:nvPr>
            <p:ph type="sldNum" sz="quarter" idx="12"/>
          </p:nvPr>
        </p:nvSpPr>
        <p:spPr/>
        <p:txBody>
          <a:bodyPr/>
          <a:lstStyle>
            <a:lvl1pPr>
              <a:defRPr/>
            </a:lvl1pPr>
          </a:lstStyle>
          <a:p>
            <a:pPr>
              <a:defRPr/>
            </a:pPr>
            <a:fld id="{3CB47673-A03E-4387-87FD-1A0BF7C8BE03}" type="slidenum">
              <a:rPr lang="en-US"/>
              <a:pPr>
                <a:defRPr/>
              </a:pPr>
              <a:t>‹#›</a:t>
            </a:fld>
            <a:endParaRPr lang="en-US"/>
          </a:p>
        </p:txBody>
      </p:sp>
    </p:spTree>
    <p:extLst>
      <p:ext uri="{BB962C8B-B14F-4D97-AF65-F5344CB8AC3E}">
        <p14:creationId xmlns:p14="http://schemas.microsoft.com/office/powerpoint/2010/main" val="317294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6" name="Slide Number Placeholder 5"/>
          <p:cNvSpPr>
            <a:spLocks noGrp="1"/>
          </p:cNvSpPr>
          <p:nvPr>
            <p:ph type="sldNum" sz="quarter" idx="12"/>
          </p:nvPr>
        </p:nvSpPr>
        <p:spPr/>
        <p:txBody>
          <a:bodyPr/>
          <a:lstStyle>
            <a:lvl1pPr>
              <a:defRPr/>
            </a:lvl1pPr>
          </a:lstStyle>
          <a:p>
            <a:pPr>
              <a:defRPr/>
            </a:pPr>
            <a:fld id="{0264A2D6-439A-46FA-9810-BFCBEF3032C1}" type="slidenum">
              <a:rPr lang="en-US"/>
              <a:pPr>
                <a:defRPr/>
              </a:pPr>
              <a:t>‹#›</a:t>
            </a:fld>
            <a:endParaRPr lang="en-US"/>
          </a:p>
        </p:txBody>
      </p:sp>
    </p:spTree>
    <p:extLst>
      <p:ext uri="{BB962C8B-B14F-4D97-AF65-F5344CB8AC3E}">
        <p14:creationId xmlns:p14="http://schemas.microsoft.com/office/powerpoint/2010/main" val="3668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6" name="Slide Number Placeholder 5"/>
          <p:cNvSpPr>
            <a:spLocks noGrp="1"/>
          </p:cNvSpPr>
          <p:nvPr>
            <p:ph type="sldNum" sz="quarter" idx="12"/>
          </p:nvPr>
        </p:nvSpPr>
        <p:spPr/>
        <p:txBody>
          <a:bodyPr/>
          <a:lstStyle>
            <a:lvl1pPr>
              <a:defRPr/>
            </a:lvl1pPr>
          </a:lstStyle>
          <a:p>
            <a:pPr>
              <a:defRPr/>
            </a:pPr>
            <a:fld id="{9CB3FC8B-D9AC-4D07-8404-F5832337DB36}" type="slidenum">
              <a:rPr lang="en-US"/>
              <a:pPr>
                <a:defRPr/>
              </a:pPr>
              <a:t>‹#›</a:t>
            </a:fld>
            <a:endParaRPr lang="en-US"/>
          </a:p>
        </p:txBody>
      </p:sp>
    </p:spTree>
    <p:extLst>
      <p:ext uri="{BB962C8B-B14F-4D97-AF65-F5344CB8AC3E}">
        <p14:creationId xmlns:p14="http://schemas.microsoft.com/office/powerpoint/2010/main" val="196143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19075" y="227013"/>
            <a:ext cx="74771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3525" y="1598613"/>
            <a:ext cx="3616325"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032250" y="1598613"/>
            <a:ext cx="3617913" cy="4497387"/>
          </a:xfrm>
        </p:spPr>
        <p:txBody>
          <a:bodyPr rtlCol="0">
            <a:normAutofit/>
          </a:bodyPr>
          <a:lstStyle/>
          <a:p>
            <a:pPr lvl="0"/>
            <a:endParaRPr lang="en-US" noProof="0" smtClean="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7" name="Slide Number Placeholder 5"/>
          <p:cNvSpPr>
            <a:spLocks noGrp="1"/>
          </p:cNvSpPr>
          <p:nvPr>
            <p:ph type="sldNum" sz="quarter" idx="12"/>
          </p:nvPr>
        </p:nvSpPr>
        <p:spPr/>
        <p:txBody>
          <a:bodyPr/>
          <a:lstStyle>
            <a:lvl1pPr>
              <a:defRPr/>
            </a:lvl1pPr>
          </a:lstStyle>
          <a:p>
            <a:pPr>
              <a:defRPr/>
            </a:pPr>
            <a:fld id="{DB85F007-B1B5-4D51-974A-EFA78EA14262}" type="slidenum">
              <a:rPr lang="en-US"/>
              <a:pPr>
                <a:defRPr/>
              </a:pPr>
              <a:t>‹#›</a:t>
            </a:fld>
            <a:endParaRPr lang="en-US"/>
          </a:p>
        </p:txBody>
      </p:sp>
    </p:spTree>
    <p:extLst>
      <p:ext uri="{BB962C8B-B14F-4D97-AF65-F5344CB8AC3E}">
        <p14:creationId xmlns:p14="http://schemas.microsoft.com/office/powerpoint/2010/main" val="342879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19075" y="227013"/>
            <a:ext cx="7477125" cy="5868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5" name="Slide Number Placeholder 5"/>
          <p:cNvSpPr>
            <a:spLocks noGrp="1"/>
          </p:cNvSpPr>
          <p:nvPr>
            <p:ph type="sldNum" sz="quarter" idx="12"/>
          </p:nvPr>
        </p:nvSpPr>
        <p:spPr/>
        <p:txBody>
          <a:bodyPr/>
          <a:lstStyle>
            <a:lvl1pPr>
              <a:defRPr/>
            </a:lvl1pPr>
          </a:lstStyle>
          <a:p>
            <a:pPr>
              <a:defRPr/>
            </a:pPr>
            <a:fld id="{D82D8F73-6F7C-47DC-9726-A56B4B213767}" type="slidenum">
              <a:rPr lang="en-US"/>
              <a:pPr>
                <a:defRPr/>
              </a:pPr>
              <a:t>‹#›</a:t>
            </a:fld>
            <a:endParaRPr lang="en-US"/>
          </a:p>
        </p:txBody>
      </p:sp>
    </p:spTree>
    <p:extLst>
      <p:ext uri="{BB962C8B-B14F-4D97-AF65-F5344CB8AC3E}">
        <p14:creationId xmlns:p14="http://schemas.microsoft.com/office/powerpoint/2010/main" val="326509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6" name="Slide Number Placeholder 5"/>
          <p:cNvSpPr>
            <a:spLocks noGrp="1"/>
          </p:cNvSpPr>
          <p:nvPr>
            <p:ph type="sldNum" sz="quarter" idx="12"/>
          </p:nvPr>
        </p:nvSpPr>
        <p:spPr/>
        <p:txBody>
          <a:bodyPr/>
          <a:lstStyle>
            <a:lvl1pPr>
              <a:defRPr/>
            </a:lvl1pPr>
          </a:lstStyle>
          <a:p>
            <a:pPr>
              <a:defRPr/>
            </a:pPr>
            <a:fld id="{E48A780A-7166-4F65-825A-3C2DAC3F7C6A}" type="slidenum">
              <a:rPr lang="en-US"/>
              <a:pPr>
                <a:defRPr/>
              </a:pPr>
              <a:t>‹#›</a:t>
            </a:fld>
            <a:endParaRPr lang="en-US"/>
          </a:p>
        </p:txBody>
      </p:sp>
    </p:spTree>
    <p:extLst>
      <p:ext uri="{BB962C8B-B14F-4D97-AF65-F5344CB8AC3E}">
        <p14:creationId xmlns:p14="http://schemas.microsoft.com/office/powerpoint/2010/main" val="419269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6" name="Slide Number Placeholder 5"/>
          <p:cNvSpPr>
            <a:spLocks noGrp="1"/>
          </p:cNvSpPr>
          <p:nvPr>
            <p:ph type="sldNum" sz="quarter" idx="12"/>
          </p:nvPr>
        </p:nvSpPr>
        <p:spPr/>
        <p:txBody>
          <a:bodyPr/>
          <a:lstStyle>
            <a:lvl1pPr>
              <a:defRPr/>
            </a:lvl1pPr>
          </a:lstStyle>
          <a:p>
            <a:pPr>
              <a:defRPr/>
            </a:pPr>
            <a:fld id="{968C4B53-0DB9-49BC-BA18-B8B4439324F9}" type="slidenum">
              <a:rPr lang="en-US"/>
              <a:pPr>
                <a:defRPr/>
              </a:pPr>
              <a:t>‹#›</a:t>
            </a:fld>
            <a:endParaRPr lang="en-US"/>
          </a:p>
        </p:txBody>
      </p:sp>
    </p:spTree>
    <p:extLst>
      <p:ext uri="{BB962C8B-B14F-4D97-AF65-F5344CB8AC3E}">
        <p14:creationId xmlns:p14="http://schemas.microsoft.com/office/powerpoint/2010/main" val="138976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7" name="Slide Number Placeholder 5"/>
          <p:cNvSpPr>
            <a:spLocks noGrp="1"/>
          </p:cNvSpPr>
          <p:nvPr>
            <p:ph type="sldNum" sz="quarter" idx="12"/>
          </p:nvPr>
        </p:nvSpPr>
        <p:spPr/>
        <p:txBody>
          <a:bodyPr/>
          <a:lstStyle>
            <a:lvl1pPr>
              <a:defRPr/>
            </a:lvl1pPr>
          </a:lstStyle>
          <a:p>
            <a:pPr>
              <a:defRPr/>
            </a:pPr>
            <a:fld id="{14DE2D0A-B41B-41D6-BFF0-DFD47D8F35B5}" type="slidenum">
              <a:rPr lang="en-US"/>
              <a:pPr>
                <a:defRPr/>
              </a:pPr>
              <a:t>‹#›</a:t>
            </a:fld>
            <a:endParaRPr lang="en-US"/>
          </a:p>
        </p:txBody>
      </p:sp>
    </p:spTree>
    <p:extLst>
      <p:ext uri="{BB962C8B-B14F-4D97-AF65-F5344CB8AC3E}">
        <p14:creationId xmlns:p14="http://schemas.microsoft.com/office/powerpoint/2010/main" val="219603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9" name="Slide Number Placeholder 5"/>
          <p:cNvSpPr>
            <a:spLocks noGrp="1"/>
          </p:cNvSpPr>
          <p:nvPr>
            <p:ph type="sldNum" sz="quarter" idx="12"/>
          </p:nvPr>
        </p:nvSpPr>
        <p:spPr/>
        <p:txBody>
          <a:bodyPr/>
          <a:lstStyle>
            <a:lvl1pPr>
              <a:defRPr/>
            </a:lvl1pPr>
          </a:lstStyle>
          <a:p>
            <a:pPr>
              <a:defRPr/>
            </a:pPr>
            <a:fld id="{E4E42F5A-BF2A-498B-82FF-5ED09EC7F1AD}" type="slidenum">
              <a:rPr lang="en-US"/>
              <a:pPr>
                <a:defRPr/>
              </a:pPr>
              <a:t>‹#›</a:t>
            </a:fld>
            <a:endParaRPr lang="en-US"/>
          </a:p>
        </p:txBody>
      </p:sp>
    </p:spTree>
    <p:extLst>
      <p:ext uri="{BB962C8B-B14F-4D97-AF65-F5344CB8AC3E}">
        <p14:creationId xmlns:p14="http://schemas.microsoft.com/office/powerpoint/2010/main" val="227065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5" name="Slide Number Placeholder 5"/>
          <p:cNvSpPr>
            <a:spLocks noGrp="1"/>
          </p:cNvSpPr>
          <p:nvPr>
            <p:ph type="sldNum" sz="quarter" idx="12"/>
          </p:nvPr>
        </p:nvSpPr>
        <p:spPr/>
        <p:txBody>
          <a:bodyPr/>
          <a:lstStyle>
            <a:lvl1pPr>
              <a:defRPr/>
            </a:lvl1pPr>
          </a:lstStyle>
          <a:p>
            <a:pPr>
              <a:defRPr/>
            </a:pPr>
            <a:fld id="{01ADB673-E0A0-49D6-A7B5-46A511BB9DAD}" type="slidenum">
              <a:rPr lang="en-US"/>
              <a:pPr>
                <a:defRPr/>
              </a:pPr>
              <a:t>‹#›</a:t>
            </a:fld>
            <a:endParaRPr lang="en-US"/>
          </a:p>
        </p:txBody>
      </p:sp>
    </p:spTree>
    <p:extLst>
      <p:ext uri="{BB962C8B-B14F-4D97-AF65-F5344CB8AC3E}">
        <p14:creationId xmlns:p14="http://schemas.microsoft.com/office/powerpoint/2010/main" val="422303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4" name="Slide Number Placeholder 5"/>
          <p:cNvSpPr>
            <a:spLocks noGrp="1"/>
          </p:cNvSpPr>
          <p:nvPr>
            <p:ph type="sldNum" sz="quarter" idx="12"/>
          </p:nvPr>
        </p:nvSpPr>
        <p:spPr/>
        <p:txBody>
          <a:bodyPr/>
          <a:lstStyle>
            <a:lvl1pPr>
              <a:defRPr/>
            </a:lvl1pPr>
          </a:lstStyle>
          <a:p>
            <a:pPr>
              <a:defRPr/>
            </a:pPr>
            <a:fld id="{6FF7F46E-4E40-4998-870A-C7D12169D8D1}" type="slidenum">
              <a:rPr lang="en-US"/>
              <a:pPr>
                <a:defRPr/>
              </a:pPr>
              <a:t>‹#›</a:t>
            </a:fld>
            <a:endParaRPr lang="en-US"/>
          </a:p>
        </p:txBody>
      </p:sp>
    </p:spTree>
    <p:extLst>
      <p:ext uri="{BB962C8B-B14F-4D97-AF65-F5344CB8AC3E}">
        <p14:creationId xmlns:p14="http://schemas.microsoft.com/office/powerpoint/2010/main" val="401130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Citywide Orientation Sept  2014</a:t>
            </a:r>
          </a:p>
        </p:txBody>
      </p:sp>
      <p:sp>
        <p:nvSpPr>
          <p:cNvPr id="7" name="Slide Number Placeholder 5"/>
          <p:cNvSpPr>
            <a:spLocks noGrp="1"/>
          </p:cNvSpPr>
          <p:nvPr>
            <p:ph type="sldNum" sz="quarter" idx="12"/>
          </p:nvPr>
        </p:nvSpPr>
        <p:spPr/>
        <p:txBody>
          <a:bodyPr/>
          <a:lstStyle>
            <a:lvl1pPr>
              <a:defRPr/>
            </a:lvl1pPr>
          </a:lstStyle>
          <a:p>
            <a:pPr>
              <a:defRPr/>
            </a:pPr>
            <a:fld id="{03AC31BD-87D5-4728-BCF6-735EBDC31B5F}" type="slidenum">
              <a:rPr lang="en-US"/>
              <a:pPr>
                <a:defRPr/>
              </a:pPr>
              <a:t>‹#›</a:t>
            </a:fld>
            <a:endParaRPr lang="en-US"/>
          </a:p>
        </p:txBody>
      </p:sp>
    </p:spTree>
    <p:extLst>
      <p:ext uri="{BB962C8B-B14F-4D97-AF65-F5344CB8AC3E}">
        <p14:creationId xmlns:p14="http://schemas.microsoft.com/office/powerpoint/2010/main" val="117358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5" name="Group 120"/>
          <p:cNvGrpSpPr>
            <a:grpSpLocks/>
          </p:cNvGrpSpPr>
          <p:nvPr/>
        </p:nvGrpSpPr>
        <p:grpSpPr bwMode="auto">
          <a:xfrm>
            <a:off x="4718050" y="993775"/>
            <a:ext cx="1847850" cy="1530350"/>
            <a:chOff x="4718762" y="993075"/>
            <a:chExt cx="1847138" cy="1530439"/>
          </a:xfrm>
        </p:grpSpPr>
        <p:sp>
          <p:nvSpPr>
            <p:cNvPr id="6" name="Oval 5"/>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Oval 12"/>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lvl1pPr marL="0" indent="0" algn="ctr">
              <a:buFontTx/>
              <a:buNone/>
              <a:defRPr/>
            </a:lvl1pPr>
          </a:lstStyle>
          <a:p>
            <a:pPr lvl="0"/>
            <a:r>
              <a:rPr lang="en-US" noProof="0" smtClean="0"/>
              <a:t>Click icon to add picture</a:t>
            </a:r>
            <a:endParaRPr lang="en-US" noProof="0"/>
          </a:p>
        </p:txBody>
      </p:sp>
      <p:sp>
        <p:nvSpPr>
          <p:cNvPr id="14" name="Date Placeholder 4"/>
          <p:cNvSpPr>
            <a:spLocks noGrp="1"/>
          </p:cNvSpPr>
          <p:nvPr>
            <p:ph type="dt" sz="half" idx="15"/>
          </p:nvPr>
        </p:nvSpPr>
        <p:spPr/>
        <p:txBody>
          <a:bodyPr/>
          <a:lstStyle>
            <a:lvl1pPr>
              <a:defRPr/>
            </a:lvl1pPr>
          </a:lstStyle>
          <a:p>
            <a:pPr>
              <a:defRPr/>
            </a:pPr>
            <a:endParaRPr lang="en-US"/>
          </a:p>
        </p:txBody>
      </p:sp>
      <p:sp>
        <p:nvSpPr>
          <p:cNvPr id="15" name="Footer Placeholder 5"/>
          <p:cNvSpPr>
            <a:spLocks noGrp="1"/>
          </p:cNvSpPr>
          <p:nvPr>
            <p:ph type="ftr" sz="quarter" idx="16"/>
          </p:nvPr>
        </p:nvSpPr>
        <p:spPr/>
        <p:txBody>
          <a:bodyPr/>
          <a:lstStyle>
            <a:lvl1pPr>
              <a:defRPr/>
            </a:lvl1pPr>
          </a:lstStyle>
          <a:p>
            <a:pPr>
              <a:defRPr/>
            </a:pPr>
            <a:r>
              <a:rPr lang="en-US"/>
              <a:t>Citywide Orientation Sept  2014</a:t>
            </a:r>
          </a:p>
        </p:txBody>
      </p:sp>
      <p:sp>
        <p:nvSpPr>
          <p:cNvPr id="16" name="Slide Number Placeholder 6"/>
          <p:cNvSpPr>
            <a:spLocks noGrp="1"/>
          </p:cNvSpPr>
          <p:nvPr>
            <p:ph type="sldNum" sz="quarter" idx="17"/>
          </p:nvPr>
        </p:nvSpPr>
        <p:spPr/>
        <p:txBody>
          <a:bodyPr/>
          <a:lstStyle>
            <a:lvl1pPr>
              <a:defRPr/>
            </a:lvl1pPr>
          </a:lstStyle>
          <a:p>
            <a:pPr>
              <a:defRPr/>
            </a:pPr>
            <a:fld id="{4DF7D76B-1353-4A14-AB59-4E4B68B2047C}" type="slidenum">
              <a:rPr lang="en-US"/>
              <a:pPr>
                <a:defRPr/>
              </a:pPr>
              <a:t>‹#›</a:t>
            </a:fld>
            <a:endParaRPr lang="en-US"/>
          </a:p>
        </p:txBody>
      </p:sp>
    </p:spTree>
    <p:extLst>
      <p:ext uri="{BB962C8B-B14F-4D97-AF65-F5344CB8AC3E}">
        <p14:creationId xmlns:p14="http://schemas.microsoft.com/office/powerpoint/2010/main" val="52353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134"/>
          <p:cNvGrpSpPr>
            <a:grpSpLocks/>
          </p:cNvGrpSpPr>
          <p:nvPr/>
        </p:nvGrpSpPr>
        <p:grpSpPr bwMode="auto">
          <a:xfrm>
            <a:off x="0" y="0"/>
            <a:ext cx="9251950" cy="6858000"/>
            <a:chOff x="-9" y="-16"/>
            <a:chExt cx="9252346" cy="6858038"/>
          </a:xfrm>
        </p:grpSpPr>
        <p:grpSp>
          <p:nvGrpSpPr>
            <p:cNvPr id="1032" name="Group 638"/>
            <p:cNvGrpSpPr>
              <a:grpSpLocks/>
            </p:cNvGrpSpPr>
            <p:nvPr/>
          </p:nvGrpSpPr>
          <p:grpSpPr bwMode="auto">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a:lstStyle/>
                <a:p>
                  <a:pPr>
                    <a:defRPr/>
                  </a:pPr>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a:lstStyle/>
                <a:p>
                  <a:pPr>
                    <a:defRPr/>
                  </a:pPr>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a:lstStyle/>
                <a:p>
                  <a:pPr>
                    <a:defRPr/>
                  </a:pPr>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a:lstStyle/>
                <a:p>
                  <a:pPr>
                    <a:defRPr/>
                  </a:pPr>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a:lstStyle/>
                <a:p>
                  <a:pPr>
                    <a:defRPr/>
                  </a:pPr>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a:lstStyle/>
                <a:p>
                  <a:pPr>
                    <a:defRPr/>
                  </a:pPr>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a:lstStyle/>
                <a:p>
                  <a:pPr>
                    <a:defRPr/>
                  </a:pPr>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a:lstStyle/>
                <a:p>
                  <a:pPr>
                    <a:defRPr/>
                  </a:pPr>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a:lstStyle/>
                <a:p>
                  <a:pPr>
                    <a:defRPr/>
                  </a:pPr>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a:lstStyle/>
                <a:p>
                  <a:pPr>
                    <a:defRPr/>
                  </a:pPr>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a:lstStyle/>
                <a:p>
                  <a:pPr>
                    <a:defRPr/>
                  </a:pPr>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a:lstStyle/>
                <a:p>
                  <a:pPr>
                    <a:defRPr/>
                  </a:pPr>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a:lstStyle/>
                <a:p>
                  <a:pPr>
                    <a:defRPr/>
                  </a:pPr>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a:lstStyle/>
                <a:p>
                  <a:pPr>
                    <a:defRPr/>
                  </a:pPr>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a:lstStyle/>
                <a:p>
                  <a:pPr>
                    <a:defRPr/>
                  </a:pPr>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a:lstStyle/>
                <a:p>
                  <a:pPr>
                    <a:defRPr/>
                  </a:pPr>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a:lstStyle/>
                <a:p>
                  <a:pPr>
                    <a:defRPr/>
                  </a:pPr>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a:lstStyle/>
                <a:p>
                  <a:pPr>
                    <a:defRPr/>
                  </a:pPr>
                  <a:endParaRPr lang="en-US"/>
                </a:p>
              </p:txBody>
            </p:sp>
          </p:grpSp>
        </p:grpSp>
        <p:grpSp>
          <p:nvGrpSpPr>
            <p:cNvPr id="1033" name="Group 669"/>
            <p:cNvGrpSpPr>
              <a:grpSpLocks/>
            </p:cNvGrpSpPr>
            <p:nvPr/>
          </p:nvGrpSpPr>
          <p:grpSpPr bwMode="auto">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a:lstStyle/>
                <a:p>
                  <a:pPr>
                    <a:defRPr/>
                  </a:pPr>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a:lstStyle/>
                <a:p>
                  <a:pPr>
                    <a:defRPr/>
                  </a:pPr>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a:lstStyle/>
                <a:p>
                  <a:pPr>
                    <a:defRPr/>
                  </a:pPr>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a:lstStyle/>
                <a:p>
                  <a:pPr>
                    <a:defRPr/>
                  </a:pPr>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a:lstStyle/>
                <a:p>
                  <a:pPr>
                    <a:defRPr/>
                  </a:pPr>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a:lstStyle/>
                <a:p>
                  <a:pPr>
                    <a:defRPr/>
                  </a:pPr>
                  <a:endParaRPr lang="en-US"/>
                </a:p>
              </p:txBody>
            </p:sp>
          </p:grpSp>
          <p:sp>
            <p:nvSpPr>
              <p:cNvPr id="213" name="Freeform 73"/>
              <p:cNvSpPr>
                <a:spLocks/>
              </p:cNvSpPr>
              <p:nvPr/>
            </p:nvSpPr>
            <p:spPr bwMode="auto">
              <a:xfrm rot="1542474">
                <a:off x="7058318" y="3703642"/>
                <a:ext cx="1588" cy="158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a:lstStyle/>
              <a:p>
                <a:pPr>
                  <a:defRPr/>
                </a:pPr>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a:lstStyle/>
                <a:p>
                  <a:pPr>
                    <a:defRPr/>
                  </a:pPr>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a:lstStyle/>
                <a:p>
                  <a:pPr>
                    <a:defRPr/>
                  </a:pPr>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a:lstStyle/>
                <a:p>
                  <a:pPr defTabSz="457200" eaLnBrk="1" hangingPunct="1">
                    <a:defRPr/>
                  </a:pPr>
                  <a:endParaRPr lang="en-US">
                    <a:latin typeface="+mn-lt"/>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a:lstStyle/>
                <a:p>
                  <a:pPr defTabSz="457200" eaLnBrk="1" hangingPunct="1">
                    <a:defRPr/>
                  </a:pPr>
                  <a:endParaRPr lang="en-US">
                    <a:latin typeface="+mn-lt"/>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a:lstStyle/>
                <a:p>
                  <a:pPr defTabSz="457200" eaLnBrk="1" hangingPunct="1">
                    <a:defRPr/>
                  </a:pPr>
                  <a:endParaRPr lang="en-US">
                    <a:latin typeface="+mn-lt"/>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a:lstStyle/>
                <a:p>
                  <a:pPr defTabSz="457200" eaLnBrk="1" hangingPunct="1">
                    <a:defRPr/>
                  </a:pPr>
                  <a:endParaRPr lang="en-US">
                    <a:latin typeface="+mn-lt"/>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hangingPunct="1">
                    <a:defRPr/>
                  </a:pPr>
                  <a:endParaRPr lang="en-US">
                    <a:latin typeface="+mn-lt"/>
                  </a:endParaRPr>
                </a:p>
              </p:txBody>
            </p:sp>
          </p:grpSp>
        </p:grpSp>
        <p:grpSp>
          <p:nvGrpSpPr>
            <p:cNvPr id="1034" name="Group 715"/>
            <p:cNvGrpSpPr>
              <a:grpSpLocks/>
            </p:cNvGrpSpPr>
            <p:nvPr/>
          </p:nvGrpSpPr>
          <p:grpSpPr bwMode="auto">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a:lstStyle/>
                <a:p>
                  <a:pPr>
                    <a:defRPr/>
                  </a:pPr>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a:lstStyle/>
                <a:p>
                  <a:pPr>
                    <a:defRPr/>
                  </a:pPr>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a:lstStyle/>
                <a:p>
                  <a:pPr>
                    <a:defRPr/>
                  </a:pPr>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a:lstStyle/>
                <a:p>
                  <a:pPr defTabSz="457200" eaLnBrk="1" hangingPunct="1">
                    <a:defRPr/>
                  </a:pPr>
                  <a:endParaRPr lang="en-US">
                    <a:latin typeface="+mn-lt"/>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a:lstStyle/>
                <a:p>
                  <a:pPr>
                    <a:defRPr/>
                  </a:pPr>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a:lstStyle/>
                <a:p>
                  <a:pPr>
                    <a:defRPr/>
                  </a:pPr>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a:lstStyle/>
                <a:p>
                  <a:pPr>
                    <a:defRPr/>
                  </a:pPr>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a:lstStyle/>
                <a:p>
                  <a:pPr>
                    <a:defRPr/>
                  </a:pPr>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a:lstStyle/>
                <a:p>
                  <a:pPr>
                    <a:defRPr/>
                  </a:pPr>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a:lstStyle/>
                <a:p>
                  <a:pPr>
                    <a:defRPr/>
                  </a:pPr>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a:lstStyle/>
                <a:p>
                  <a:pPr>
                    <a:defRPr/>
                  </a:pPr>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a:lstStyle/>
                <a:p>
                  <a:pPr defTabSz="457200" eaLnBrk="1" hangingPunct="1">
                    <a:defRPr/>
                  </a:pPr>
                  <a:endParaRPr lang="en-US">
                    <a:latin typeface="+mn-lt"/>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hangingPunct="1">
                    <a:defRPr/>
                  </a:pPr>
                  <a:endParaRPr lang="en-US">
                    <a:latin typeface="+mn-lt"/>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hangingPunct="1">
                    <a:defRPr/>
                  </a:pPr>
                  <a:endParaRPr lang="en-US">
                    <a:latin typeface="+mn-lt"/>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hangingPunct="1">
                    <a:defRPr/>
                  </a:pPr>
                  <a:endParaRPr lang="en-US">
                    <a:latin typeface="+mn-lt"/>
                  </a:endParaRPr>
                </a:p>
              </p:txBody>
            </p:sp>
          </p:grpSp>
        </p:grpSp>
      </p:grpSp>
      <p:sp>
        <p:nvSpPr>
          <p:cNvPr id="1027"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endParaRPr 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r>
              <a:rPr lang="en-US"/>
              <a:t>Citywide Orientation Sept  2014</a:t>
            </a:r>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pPr>
              <a:defRPr/>
            </a:pPr>
            <a:fld id="{34357FBB-264F-4D4C-A813-3215DA2777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902" r:id="rId9"/>
    <p:sldLayoutId id="2147483898" r:id="rId10"/>
    <p:sldLayoutId id="2147483899" r:id="rId11"/>
    <p:sldLayoutId id="2147483900" r:id="rId12"/>
    <p:sldLayoutId id="2147483901" r:id="rId13"/>
  </p:sldLayoutIdLst>
  <p:hf sldNum="0" hdr="0" dt="0"/>
  <p:txStyles>
    <p:titleStyle>
      <a:lvl1pPr algn="l" defTabSz="457200" rtl="0" eaLnBrk="0" fontAlgn="base" hangingPunct="0">
        <a:spcBef>
          <a:spcPct val="0"/>
        </a:spcBef>
        <a:spcAft>
          <a:spcPct val="0"/>
        </a:spcAft>
        <a:defRPr sz="3200" kern="1200">
          <a:solidFill>
            <a:srgbClr val="404040"/>
          </a:solidFill>
          <a:latin typeface="+mj-lt"/>
          <a:ea typeface="Trebuchet MS" pitchFamily="34" charset="0"/>
          <a:cs typeface="Trebuchet MS"/>
        </a:defRPr>
      </a:lvl1pPr>
      <a:lvl2pPr algn="l" defTabSz="457200" rtl="0" eaLnBrk="0" fontAlgn="base" hangingPunct="0">
        <a:spcBef>
          <a:spcPct val="0"/>
        </a:spcBef>
        <a:spcAft>
          <a:spcPct val="0"/>
        </a:spcAft>
        <a:defRPr sz="3200">
          <a:solidFill>
            <a:srgbClr val="404040"/>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rgbClr val="404040"/>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rgbClr val="404040"/>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rgbClr val="404040"/>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rgbClr val="404040"/>
        </a:buClr>
        <a:buFont typeface="Wingdings 2" pitchFamily="18" charset="2"/>
        <a:buChar char=""/>
        <a:defRPr kern="1200">
          <a:solidFill>
            <a:srgbClr val="404040"/>
          </a:solidFill>
          <a:latin typeface="+mn-lt"/>
          <a:ea typeface="+mn-ea"/>
          <a:cs typeface="+mn-cs"/>
        </a:defRPr>
      </a:lvl1pPr>
      <a:lvl2pPr marL="742950" indent="-285750" algn="l" defTabSz="457200" rtl="0" eaLnBrk="0" fontAlgn="base" hangingPunct="0">
        <a:spcBef>
          <a:spcPct val="20000"/>
        </a:spcBef>
        <a:spcAft>
          <a:spcPts val="600"/>
        </a:spcAft>
        <a:buClr>
          <a:srgbClr val="404040"/>
        </a:buClr>
        <a:buFont typeface="Wingdings 2"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ct val="20000"/>
        </a:spcBef>
        <a:spcAft>
          <a:spcPts val="600"/>
        </a:spcAft>
        <a:buClr>
          <a:srgbClr val="404040"/>
        </a:buClr>
        <a:buFont typeface="Wingdings 2"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ct val="20000"/>
        </a:spcBef>
        <a:spcAft>
          <a:spcPts val="600"/>
        </a:spcAft>
        <a:buClr>
          <a:srgbClr val="404040"/>
        </a:buClr>
        <a:buFont typeface="Wingdings 2"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ct val="20000"/>
        </a:spcBef>
        <a:spcAft>
          <a:spcPts val="600"/>
        </a:spcAft>
        <a:buClr>
          <a:srgbClr val="404040"/>
        </a:buClr>
        <a:buFont typeface="Wingdings 2"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87500"/>
            <a:ext cx="6965950" cy="1600200"/>
          </a:xfrm>
        </p:spPr>
        <p:txBody>
          <a:bodyPr/>
          <a:lstStyle/>
          <a:p>
            <a:pPr eaLnBrk="1" hangingPunct="1"/>
            <a:r>
              <a:rPr lang="en-US" smtClean="0">
                <a:cs typeface="Trebuchet MS" pitchFamily="34" charset="0"/>
              </a:rPr>
              <a:t>Obstetrical and Gynecological Emergencies</a:t>
            </a:r>
          </a:p>
        </p:txBody>
      </p:sp>
      <p:sp>
        <p:nvSpPr>
          <p:cNvPr id="3075" name="Rectangle 3"/>
          <p:cNvSpPr>
            <a:spLocks noGrp="1" noChangeArrowheads="1"/>
          </p:cNvSpPr>
          <p:nvPr>
            <p:ph type="subTitle" idx="1"/>
          </p:nvPr>
        </p:nvSpPr>
        <p:spPr>
          <a:xfrm>
            <a:off x="1219200" y="4191000"/>
            <a:ext cx="6148388" cy="2057400"/>
          </a:xfrm>
        </p:spPr>
        <p:txBody>
          <a:bodyPr rtlCol="0">
            <a:normAutofit fontScale="92500" lnSpcReduction="20000"/>
          </a:bodyPr>
          <a:lstStyle/>
          <a:p>
            <a:pPr eaLnBrk="1" fontAlgn="auto" hangingPunct="1">
              <a:lnSpc>
                <a:spcPct val="80000"/>
              </a:lnSpc>
              <a:buClr>
                <a:schemeClr val="tx1">
                  <a:lumMod val="75000"/>
                  <a:lumOff val="25000"/>
                </a:schemeClr>
              </a:buClr>
              <a:buFont typeface="Wingdings 2" charset="2"/>
              <a:buNone/>
              <a:defRPr/>
            </a:pPr>
            <a:endParaRPr lang="en-US" sz="1800" dirty="0" smtClean="0"/>
          </a:p>
          <a:p>
            <a:pPr eaLnBrk="1" fontAlgn="auto" hangingPunct="1">
              <a:lnSpc>
                <a:spcPct val="80000"/>
              </a:lnSpc>
              <a:buClr>
                <a:schemeClr val="tx1">
                  <a:lumMod val="75000"/>
                  <a:lumOff val="25000"/>
                </a:schemeClr>
              </a:buClr>
              <a:buFont typeface="Wingdings 2" charset="2"/>
              <a:buNone/>
              <a:defRPr/>
            </a:pPr>
            <a:endParaRPr lang="en-US" sz="1800" dirty="0" smtClean="0"/>
          </a:p>
          <a:p>
            <a:pPr eaLnBrk="1" fontAlgn="auto" hangingPunct="1">
              <a:lnSpc>
                <a:spcPct val="80000"/>
              </a:lnSpc>
              <a:buClr>
                <a:schemeClr val="tx1">
                  <a:lumMod val="75000"/>
                  <a:lumOff val="25000"/>
                </a:schemeClr>
              </a:buClr>
              <a:buFont typeface="Wingdings 2" charset="2"/>
              <a:buNone/>
              <a:defRPr/>
            </a:pPr>
            <a:endParaRPr lang="en-US" sz="1800" dirty="0" smtClean="0"/>
          </a:p>
          <a:p>
            <a:pPr eaLnBrk="1" fontAlgn="auto" hangingPunct="1">
              <a:lnSpc>
                <a:spcPct val="80000"/>
              </a:lnSpc>
              <a:buClr>
                <a:schemeClr val="tx1">
                  <a:lumMod val="75000"/>
                  <a:lumOff val="25000"/>
                </a:schemeClr>
              </a:buClr>
              <a:buFont typeface="Wingdings 2" charset="2"/>
              <a:buNone/>
              <a:defRPr/>
            </a:pPr>
            <a:endParaRPr lang="en-US" sz="1800" dirty="0" smtClean="0"/>
          </a:p>
          <a:p>
            <a:pPr eaLnBrk="1" fontAlgn="auto" hangingPunct="1">
              <a:lnSpc>
                <a:spcPct val="80000"/>
              </a:lnSpc>
              <a:buClr>
                <a:schemeClr val="tx1">
                  <a:lumMod val="75000"/>
                  <a:lumOff val="25000"/>
                </a:schemeClr>
              </a:buClr>
              <a:buFont typeface="Wingdings 2" charset="2"/>
              <a:buNone/>
              <a:defRPr/>
            </a:pPr>
            <a:r>
              <a:rPr lang="en-US" sz="1800" dirty="0" smtClean="0"/>
              <a:t>By Justine Jewell RN </a:t>
            </a:r>
            <a:r>
              <a:rPr lang="en-US" sz="1800" dirty="0" err="1" smtClean="0"/>
              <a:t>BScN</a:t>
            </a:r>
            <a:r>
              <a:rPr lang="en-US" sz="1800" dirty="0" smtClean="0"/>
              <a:t> ENC(C)</a:t>
            </a:r>
          </a:p>
          <a:p>
            <a:pPr eaLnBrk="1" fontAlgn="auto" hangingPunct="1">
              <a:lnSpc>
                <a:spcPct val="80000"/>
              </a:lnSpc>
              <a:buClr>
                <a:schemeClr val="tx1">
                  <a:lumMod val="75000"/>
                  <a:lumOff val="25000"/>
                </a:schemeClr>
              </a:buClr>
              <a:buFont typeface="Wingdings 2" charset="2"/>
              <a:buNone/>
              <a:defRPr/>
            </a:pPr>
            <a:r>
              <a:rPr lang="en-US" sz="1800" dirty="0" smtClean="0"/>
              <a:t>Clinical Educator VH AED</a:t>
            </a:r>
          </a:p>
          <a:p>
            <a:pPr eaLnBrk="1" fontAlgn="auto" hangingPunct="1">
              <a:lnSpc>
                <a:spcPct val="80000"/>
              </a:lnSpc>
              <a:buClr>
                <a:schemeClr val="tx1">
                  <a:lumMod val="75000"/>
                  <a:lumOff val="25000"/>
                </a:schemeClr>
              </a:buClr>
              <a:buFont typeface="Wingdings 2" charset="2"/>
              <a:buNone/>
              <a:defRPr/>
            </a:pPr>
            <a:r>
              <a:rPr lang="en-US" sz="1800" dirty="0" smtClean="0"/>
              <a:t>Revised by Alison Armstrong RN ENC(C) 2012 &amp; 2014</a:t>
            </a:r>
          </a:p>
          <a:p>
            <a:pPr eaLnBrk="1" fontAlgn="auto" hangingPunct="1">
              <a:lnSpc>
                <a:spcPct val="80000"/>
              </a:lnSpc>
              <a:buClr>
                <a:schemeClr val="tx1">
                  <a:lumMod val="75000"/>
                  <a:lumOff val="25000"/>
                </a:schemeClr>
              </a:buClr>
              <a:buFont typeface="Wingdings 2" charset="2"/>
              <a:buNone/>
              <a:defRPr/>
            </a:pPr>
            <a:endParaRPr lang="en-US" sz="1800" dirty="0" smtClean="0"/>
          </a:p>
        </p:txBody>
      </p:sp>
      <p:pic>
        <p:nvPicPr>
          <p:cNvPr id="3077" name="Picture 5" descr="T:\Documents and Settings\armstral\Local Settings\Temporary Internet Files\Content.IE5\VCSEYZ19\MP900442378[1].jpg"/>
          <p:cNvPicPr>
            <a:picLocks noChangeAspect="1" noChangeArrowheads="1"/>
          </p:cNvPicPr>
          <p:nvPr/>
        </p:nvPicPr>
        <p:blipFill>
          <a:blip r:embed="rId2"/>
          <a:srcRect/>
          <a:stretch>
            <a:fillRect/>
          </a:stretch>
        </p:blipFill>
        <p:spPr bwMode="auto">
          <a:xfrm>
            <a:off x="4876800" y="1295400"/>
            <a:ext cx="33147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en-US"/>
              <a:t>Citywide Orientation Sept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9650" y="228600"/>
            <a:ext cx="7124700" cy="838200"/>
          </a:xfrm>
        </p:spPr>
        <p:txBody>
          <a:bodyPr/>
          <a:lstStyle/>
          <a:p>
            <a:pPr algn="ctr" eaLnBrk="1" hangingPunct="1"/>
            <a:r>
              <a:rPr lang="en-US" b="1" smtClean="0">
                <a:cs typeface="Trebuchet MS" pitchFamily="34" charset="0"/>
              </a:rPr>
              <a:t>Causes</a:t>
            </a:r>
          </a:p>
        </p:txBody>
      </p:sp>
      <p:graphicFrame>
        <p:nvGraphicFramePr>
          <p:cNvPr id="2" name="Content Placeholder 1"/>
          <p:cNvGraphicFramePr>
            <a:graphicFrameLocks noGrp="1"/>
          </p:cNvGraphicFramePr>
          <p:nvPr>
            <p:ph idx="1"/>
          </p:nvPr>
        </p:nvGraphicFramePr>
        <p:xfrm>
          <a:off x="381000" y="914400"/>
          <a:ext cx="8382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29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031BB78B-7716-444C-B57A-C8303BDA8E2D}"/>
                                            </p:graphicEl>
                                          </p:spTgt>
                                        </p:tgtEl>
                                        <p:attrNameLst>
                                          <p:attrName>style.visibility</p:attrName>
                                        </p:attrNameLst>
                                      </p:cBhvr>
                                      <p:to>
                                        <p:strVal val="visible"/>
                                      </p:to>
                                    </p:set>
                                    <p:anim calcmode="lin" valueType="num">
                                      <p:cBhvr additive="base">
                                        <p:cTn id="7" dur="500" fill="hold"/>
                                        <p:tgtEl>
                                          <p:spTgt spid="2">
                                            <p:graphicEl>
                                              <a:dgm id="{031BB78B-7716-444C-B57A-C8303BDA8E2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031BB78B-7716-444C-B57A-C8303BDA8E2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8E5118E2-B840-467C-A15A-EFB4F768D0D2}"/>
                                            </p:graphicEl>
                                          </p:spTgt>
                                        </p:tgtEl>
                                        <p:attrNameLst>
                                          <p:attrName>style.visibility</p:attrName>
                                        </p:attrNameLst>
                                      </p:cBhvr>
                                      <p:to>
                                        <p:strVal val="visible"/>
                                      </p:to>
                                    </p:set>
                                    <p:anim calcmode="lin" valueType="num">
                                      <p:cBhvr additive="base">
                                        <p:cTn id="13" dur="500" fill="hold"/>
                                        <p:tgtEl>
                                          <p:spTgt spid="2">
                                            <p:graphicEl>
                                              <a:dgm id="{8E5118E2-B840-467C-A15A-EFB4F768D0D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8E5118E2-B840-467C-A15A-EFB4F768D0D2}"/>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graphicEl>
                                              <a:dgm id="{19068A0D-0A32-4E2C-B758-E7B3C3E077AE}"/>
                                            </p:graphicEl>
                                          </p:spTgt>
                                        </p:tgtEl>
                                        <p:attrNameLst>
                                          <p:attrName>style.visibility</p:attrName>
                                        </p:attrNameLst>
                                      </p:cBhvr>
                                      <p:to>
                                        <p:strVal val="visible"/>
                                      </p:to>
                                    </p:set>
                                    <p:anim calcmode="lin" valueType="num">
                                      <p:cBhvr additive="base">
                                        <p:cTn id="17" dur="500" fill="hold"/>
                                        <p:tgtEl>
                                          <p:spTgt spid="2">
                                            <p:graphicEl>
                                              <a:dgm id="{19068A0D-0A32-4E2C-B758-E7B3C3E077A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19068A0D-0A32-4E2C-B758-E7B3C3E077AE}"/>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graphicEl>
                                              <a:dgm id="{C68AF508-4639-42BB-878F-8CE7B464C7C1}"/>
                                            </p:graphicEl>
                                          </p:spTgt>
                                        </p:tgtEl>
                                        <p:attrNameLst>
                                          <p:attrName>style.visibility</p:attrName>
                                        </p:attrNameLst>
                                      </p:cBhvr>
                                      <p:to>
                                        <p:strVal val="visible"/>
                                      </p:to>
                                    </p:set>
                                    <p:anim calcmode="lin" valueType="num">
                                      <p:cBhvr additive="base">
                                        <p:cTn id="23" dur="500" fill="hold"/>
                                        <p:tgtEl>
                                          <p:spTgt spid="2">
                                            <p:graphicEl>
                                              <a:dgm id="{C68AF508-4639-42BB-878F-8CE7B464C7C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graphicEl>
                                              <a:dgm id="{C68AF508-4639-42BB-878F-8CE7B464C7C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graphicEl>
                                              <a:dgm id="{97D9289B-A317-4CD0-AA78-67FDEE7B8923}"/>
                                            </p:graphicEl>
                                          </p:spTgt>
                                        </p:tgtEl>
                                        <p:attrNameLst>
                                          <p:attrName>style.visibility</p:attrName>
                                        </p:attrNameLst>
                                      </p:cBhvr>
                                      <p:to>
                                        <p:strVal val="visible"/>
                                      </p:to>
                                    </p:set>
                                    <p:anim calcmode="lin" valueType="num">
                                      <p:cBhvr additive="base">
                                        <p:cTn id="27" dur="500" fill="hold"/>
                                        <p:tgtEl>
                                          <p:spTgt spid="2">
                                            <p:graphicEl>
                                              <a:dgm id="{97D9289B-A317-4CD0-AA78-67FDEE7B892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graphicEl>
                                              <a:dgm id="{97D9289B-A317-4CD0-AA78-67FDEE7B8923}"/>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graphicEl>
                                              <a:dgm id="{98A82643-FBBD-4A0F-8666-FC1FF2C9030A}"/>
                                            </p:graphicEl>
                                          </p:spTgt>
                                        </p:tgtEl>
                                        <p:attrNameLst>
                                          <p:attrName>style.visibility</p:attrName>
                                        </p:attrNameLst>
                                      </p:cBhvr>
                                      <p:to>
                                        <p:strVal val="visible"/>
                                      </p:to>
                                    </p:set>
                                    <p:anim calcmode="lin" valueType="num">
                                      <p:cBhvr additive="base">
                                        <p:cTn id="33" dur="500" fill="hold"/>
                                        <p:tgtEl>
                                          <p:spTgt spid="2">
                                            <p:graphicEl>
                                              <a:dgm id="{98A82643-FBBD-4A0F-8666-FC1FF2C9030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graphicEl>
                                              <a:dgm id="{98A82643-FBBD-4A0F-8666-FC1FF2C9030A}"/>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graphicEl>
                                              <a:dgm id="{D68FF11F-4557-4262-A3A5-4858C1FD4FA3}"/>
                                            </p:graphicEl>
                                          </p:spTgt>
                                        </p:tgtEl>
                                        <p:attrNameLst>
                                          <p:attrName>style.visibility</p:attrName>
                                        </p:attrNameLst>
                                      </p:cBhvr>
                                      <p:to>
                                        <p:strVal val="visible"/>
                                      </p:to>
                                    </p:set>
                                    <p:anim calcmode="lin" valueType="num">
                                      <p:cBhvr additive="base">
                                        <p:cTn id="37" dur="500" fill="hold"/>
                                        <p:tgtEl>
                                          <p:spTgt spid="2">
                                            <p:graphicEl>
                                              <a:dgm id="{D68FF11F-4557-4262-A3A5-4858C1FD4FA3}"/>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dgm id="{D68FF11F-4557-4262-A3A5-4858C1FD4FA3}"/>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graphicEl>
                                              <a:dgm id="{54EEB65C-DCB7-45B4-9F39-29ED32619DB3}"/>
                                            </p:graphicEl>
                                          </p:spTgt>
                                        </p:tgtEl>
                                        <p:attrNameLst>
                                          <p:attrName>style.visibility</p:attrName>
                                        </p:attrNameLst>
                                      </p:cBhvr>
                                      <p:to>
                                        <p:strVal val="visible"/>
                                      </p:to>
                                    </p:set>
                                    <p:anim calcmode="lin" valueType="num">
                                      <p:cBhvr additive="base">
                                        <p:cTn id="43" dur="500" fill="hold"/>
                                        <p:tgtEl>
                                          <p:spTgt spid="2">
                                            <p:graphicEl>
                                              <a:dgm id="{54EEB65C-DCB7-45B4-9F39-29ED32619DB3}"/>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graphicEl>
                                              <a:dgm id="{54EEB65C-DCB7-45B4-9F39-29ED32619DB3}"/>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graphicEl>
                                              <a:dgm id="{D4B2A83C-4F78-4985-BF4F-F3449D8B5325}"/>
                                            </p:graphicEl>
                                          </p:spTgt>
                                        </p:tgtEl>
                                        <p:attrNameLst>
                                          <p:attrName>style.visibility</p:attrName>
                                        </p:attrNameLst>
                                      </p:cBhvr>
                                      <p:to>
                                        <p:strVal val="visible"/>
                                      </p:to>
                                    </p:set>
                                    <p:anim calcmode="lin" valueType="num">
                                      <p:cBhvr additive="base">
                                        <p:cTn id="47" dur="500" fill="hold"/>
                                        <p:tgtEl>
                                          <p:spTgt spid="2">
                                            <p:graphicEl>
                                              <a:dgm id="{D4B2A83C-4F78-4985-BF4F-F3449D8B532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graphicEl>
                                              <a:dgm id="{D4B2A83C-4F78-4985-BF4F-F3449D8B532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graphicEl>
                                              <a:dgm id="{4D553EDE-3AC6-4F91-843A-B7C77AE41A62}"/>
                                            </p:graphicEl>
                                          </p:spTgt>
                                        </p:tgtEl>
                                        <p:attrNameLst>
                                          <p:attrName>style.visibility</p:attrName>
                                        </p:attrNameLst>
                                      </p:cBhvr>
                                      <p:to>
                                        <p:strVal val="visible"/>
                                      </p:to>
                                    </p:set>
                                    <p:anim calcmode="lin" valueType="num">
                                      <p:cBhvr additive="base">
                                        <p:cTn id="53" dur="500" fill="hold"/>
                                        <p:tgtEl>
                                          <p:spTgt spid="2">
                                            <p:graphicEl>
                                              <a:dgm id="{4D553EDE-3AC6-4F91-843A-B7C77AE41A62}"/>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graphicEl>
                                              <a:dgm id="{4D553EDE-3AC6-4F91-843A-B7C77AE41A62}"/>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
                                            <p:graphicEl>
                                              <a:dgm id="{E04D6DF6-063B-4DBB-9EEF-6FB5D67CD06A}"/>
                                            </p:graphicEl>
                                          </p:spTgt>
                                        </p:tgtEl>
                                        <p:attrNameLst>
                                          <p:attrName>style.visibility</p:attrName>
                                        </p:attrNameLst>
                                      </p:cBhvr>
                                      <p:to>
                                        <p:strVal val="visible"/>
                                      </p:to>
                                    </p:set>
                                    <p:anim calcmode="lin" valueType="num">
                                      <p:cBhvr additive="base">
                                        <p:cTn id="57" dur="500" fill="hold"/>
                                        <p:tgtEl>
                                          <p:spTgt spid="2">
                                            <p:graphicEl>
                                              <a:dgm id="{E04D6DF6-063B-4DBB-9EEF-6FB5D67CD06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graphicEl>
                                              <a:dgm id="{E04D6DF6-063B-4DBB-9EEF-6FB5D67CD06A}"/>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
                                            <p:graphicEl>
                                              <a:dgm id="{F64CF3F0-C2F4-4BCB-831B-5D75A803CFF8}"/>
                                            </p:graphicEl>
                                          </p:spTgt>
                                        </p:tgtEl>
                                        <p:attrNameLst>
                                          <p:attrName>style.visibility</p:attrName>
                                        </p:attrNameLst>
                                      </p:cBhvr>
                                      <p:to>
                                        <p:strVal val="visible"/>
                                      </p:to>
                                    </p:set>
                                    <p:anim calcmode="lin" valueType="num">
                                      <p:cBhvr additive="base">
                                        <p:cTn id="61" dur="500" fill="hold"/>
                                        <p:tgtEl>
                                          <p:spTgt spid="2">
                                            <p:graphicEl>
                                              <a:dgm id="{F64CF3F0-C2F4-4BCB-831B-5D75A803CFF8}"/>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graphicEl>
                                              <a:dgm id="{F64CF3F0-C2F4-4BCB-831B-5D75A803CFF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p:nvPr>
        </p:nvSpPr>
        <p:spPr/>
        <p:txBody>
          <a:bodyPr/>
          <a:lstStyle/>
          <a:p>
            <a:pPr eaLnBrk="1" hangingPunct="1">
              <a:buFontTx/>
              <a:buNone/>
            </a:pPr>
            <a:r>
              <a:rPr lang="en-US" smtClean="0"/>
              <a:t> </a:t>
            </a:r>
          </a:p>
        </p:txBody>
      </p:sp>
      <p:sp>
        <p:nvSpPr>
          <p:cNvPr id="13315"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13316" name="Picture 4" descr="Positively the worst case of ectopic pregnancy I've s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03338"/>
            <a:ext cx="41148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9650" y="152400"/>
            <a:ext cx="7124700" cy="1143000"/>
          </a:xfrm>
        </p:spPr>
        <p:txBody>
          <a:bodyPr/>
          <a:lstStyle/>
          <a:p>
            <a:pPr algn="ctr" eaLnBrk="1" hangingPunct="1"/>
            <a:r>
              <a:rPr lang="en-US" b="1" smtClean="0">
                <a:cs typeface="Trebuchet MS" pitchFamily="34" charset="0"/>
              </a:rPr>
              <a:t>Signs and Symptoms</a:t>
            </a:r>
          </a:p>
        </p:txBody>
      </p:sp>
      <p:graphicFrame>
        <p:nvGraphicFramePr>
          <p:cNvPr id="2" name="Content Placeholder 1"/>
          <p:cNvGraphicFramePr>
            <a:graphicFrameLocks noGrp="1"/>
          </p:cNvGraphicFramePr>
          <p:nvPr>
            <p:ph idx="1"/>
          </p:nvPr>
        </p:nvGraphicFramePr>
        <p:xfrm>
          <a:off x="381000" y="990600"/>
          <a:ext cx="8001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4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746FCA35-C4EA-40D6-91E2-731CAE450C8D}"/>
                                            </p:graphicEl>
                                          </p:spTgt>
                                        </p:tgtEl>
                                        <p:attrNameLst>
                                          <p:attrName>style.visibility</p:attrName>
                                        </p:attrNameLst>
                                      </p:cBhvr>
                                      <p:to>
                                        <p:strVal val="visible"/>
                                      </p:to>
                                    </p:set>
                                    <p:animEffect transition="in" filter="fade">
                                      <p:cBhvr>
                                        <p:cTn id="7" dur="1000"/>
                                        <p:tgtEl>
                                          <p:spTgt spid="2">
                                            <p:graphicEl>
                                              <a:dgm id="{746FCA35-C4EA-40D6-91E2-731CAE450C8D}"/>
                                            </p:graphicEl>
                                          </p:spTgt>
                                        </p:tgtEl>
                                      </p:cBhvr>
                                    </p:animEffect>
                                    <p:anim calcmode="lin" valueType="num">
                                      <p:cBhvr>
                                        <p:cTn id="8" dur="1000" fill="hold"/>
                                        <p:tgtEl>
                                          <p:spTgt spid="2">
                                            <p:graphicEl>
                                              <a:dgm id="{746FCA35-C4EA-40D6-91E2-731CAE450C8D}"/>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746FCA35-C4EA-40D6-91E2-731CAE450C8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graphicEl>
                                              <a:dgm id="{F534ABE4-8C6C-4A12-B1B5-B98807224C9C}"/>
                                            </p:graphicEl>
                                          </p:spTgt>
                                        </p:tgtEl>
                                        <p:attrNameLst>
                                          <p:attrName>style.visibility</p:attrName>
                                        </p:attrNameLst>
                                      </p:cBhvr>
                                      <p:to>
                                        <p:strVal val="visible"/>
                                      </p:to>
                                    </p:set>
                                    <p:animEffect transition="in" filter="fade">
                                      <p:cBhvr>
                                        <p:cTn id="12" dur="1000"/>
                                        <p:tgtEl>
                                          <p:spTgt spid="2">
                                            <p:graphicEl>
                                              <a:dgm id="{F534ABE4-8C6C-4A12-B1B5-B98807224C9C}"/>
                                            </p:graphicEl>
                                          </p:spTgt>
                                        </p:tgtEl>
                                      </p:cBhvr>
                                    </p:animEffect>
                                    <p:anim calcmode="lin" valueType="num">
                                      <p:cBhvr>
                                        <p:cTn id="13" dur="1000" fill="hold"/>
                                        <p:tgtEl>
                                          <p:spTgt spid="2">
                                            <p:graphicEl>
                                              <a:dgm id="{F534ABE4-8C6C-4A12-B1B5-B98807224C9C}"/>
                                            </p:graphicEl>
                                          </p:spTgt>
                                        </p:tgtEl>
                                        <p:attrNameLst>
                                          <p:attrName>ppt_x</p:attrName>
                                        </p:attrNameLst>
                                      </p:cBhvr>
                                      <p:tavLst>
                                        <p:tav tm="0">
                                          <p:val>
                                            <p:strVal val="#ppt_x"/>
                                          </p:val>
                                        </p:tav>
                                        <p:tav tm="100000">
                                          <p:val>
                                            <p:strVal val="#ppt_x"/>
                                          </p:val>
                                        </p:tav>
                                      </p:tavLst>
                                    </p:anim>
                                    <p:anim calcmode="lin" valueType="num">
                                      <p:cBhvr>
                                        <p:cTn id="14" dur="1000" fill="hold"/>
                                        <p:tgtEl>
                                          <p:spTgt spid="2">
                                            <p:graphicEl>
                                              <a:dgm id="{F534ABE4-8C6C-4A12-B1B5-B98807224C9C}"/>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graphicEl>
                                              <a:dgm id="{A2CD8E08-2F65-4233-9430-B2F6A824E6F0}"/>
                                            </p:graphicEl>
                                          </p:spTgt>
                                        </p:tgtEl>
                                        <p:attrNameLst>
                                          <p:attrName>style.visibility</p:attrName>
                                        </p:attrNameLst>
                                      </p:cBhvr>
                                      <p:to>
                                        <p:strVal val="visible"/>
                                      </p:to>
                                    </p:set>
                                    <p:animEffect transition="in" filter="fade">
                                      <p:cBhvr>
                                        <p:cTn id="19" dur="1000"/>
                                        <p:tgtEl>
                                          <p:spTgt spid="2">
                                            <p:graphicEl>
                                              <a:dgm id="{A2CD8E08-2F65-4233-9430-B2F6A824E6F0}"/>
                                            </p:graphicEl>
                                          </p:spTgt>
                                        </p:tgtEl>
                                      </p:cBhvr>
                                    </p:animEffect>
                                    <p:anim calcmode="lin" valueType="num">
                                      <p:cBhvr>
                                        <p:cTn id="20" dur="1000" fill="hold"/>
                                        <p:tgtEl>
                                          <p:spTgt spid="2">
                                            <p:graphicEl>
                                              <a:dgm id="{A2CD8E08-2F65-4233-9430-B2F6A824E6F0}"/>
                                            </p:graphicEl>
                                          </p:spTgt>
                                        </p:tgtEl>
                                        <p:attrNameLst>
                                          <p:attrName>ppt_x</p:attrName>
                                        </p:attrNameLst>
                                      </p:cBhvr>
                                      <p:tavLst>
                                        <p:tav tm="0">
                                          <p:val>
                                            <p:strVal val="#ppt_x"/>
                                          </p:val>
                                        </p:tav>
                                        <p:tav tm="100000">
                                          <p:val>
                                            <p:strVal val="#ppt_x"/>
                                          </p:val>
                                        </p:tav>
                                      </p:tavLst>
                                    </p:anim>
                                    <p:anim calcmode="lin" valueType="num">
                                      <p:cBhvr>
                                        <p:cTn id="21" dur="1000" fill="hold"/>
                                        <p:tgtEl>
                                          <p:spTgt spid="2">
                                            <p:graphicEl>
                                              <a:dgm id="{A2CD8E08-2F65-4233-9430-B2F6A824E6F0}"/>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graphicEl>
                                              <a:dgm id="{E14B73F6-320C-4FA7-8ADB-50F6DB2F6530}"/>
                                            </p:graphicEl>
                                          </p:spTgt>
                                        </p:tgtEl>
                                        <p:attrNameLst>
                                          <p:attrName>style.visibility</p:attrName>
                                        </p:attrNameLst>
                                      </p:cBhvr>
                                      <p:to>
                                        <p:strVal val="visible"/>
                                      </p:to>
                                    </p:set>
                                    <p:animEffect transition="in" filter="fade">
                                      <p:cBhvr>
                                        <p:cTn id="24" dur="1000"/>
                                        <p:tgtEl>
                                          <p:spTgt spid="2">
                                            <p:graphicEl>
                                              <a:dgm id="{E14B73F6-320C-4FA7-8ADB-50F6DB2F6530}"/>
                                            </p:graphicEl>
                                          </p:spTgt>
                                        </p:tgtEl>
                                      </p:cBhvr>
                                    </p:animEffect>
                                    <p:anim calcmode="lin" valueType="num">
                                      <p:cBhvr>
                                        <p:cTn id="25" dur="1000" fill="hold"/>
                                        <p:tgtEl>
                                          <p:spTgt spid="2">
                                            <p:graphicEl>
                                              <a:dgm id="{E14B73F6-320C-4FA7-8ADB-50F6DB2F6530}"/>
                                            </p:graphicEl>
                                          </p:spTgt>
                                        </p:tgtEl>
                                        <p:attrNameLst>
                                          <p:attrName>ppt_x</p:attrName>
                                        </p:attrNameLst>
                                      </p:cBhvr>
                                      <p:tavLst>
                                        <p:tav tm="0">
                                          <p:val>
                                            <p:strVal val="#ppt_x"/>
                                          </p:val>
                                        </p:tav>
                                        <p:tav tm="100000">
                                          <p:val>
                                            <p:strVal val="#ppt_x"/>
                                          </p:val>
                                        </p:tav>
                                      </p:tavLst>
                                    </p:anim>
                                    <p:anim calcmode="lin" valueType="num">
                                      <p:cBhvr>
                                        <p:cTn id="26" dur="1000" fill="hold"/>
                                        <p:tgtEl>
                                          <p:spTgt spid="2">
                                            <p:graphicEl>
                                              <a:dgm id="{E14B73F6-320C-4FA7-8ADB-50F6DB2F6530}"/>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graphicEl>
                                              <a:dgm id="{973936A1-CE92-48E8-AE4F-9FEDA68DABEA}"/>
                                            </p:graphicEl>
                                          </p:spTgt>
                                        </p:tgtEl>
                                        <p:attrNameLst>
                                          <p:attrName>style.visibility</p:attrName>
                                        </p:attrNameLst>
                                      </p:cBhvr>
                                      <p:to>
                                        <p:strVal val="visible"/>
                                      </p:to>
                                    </p:set>
                                    <p:animEffect transition="in" filter="fade">
                                      <p:cBhvr>
                                        <p:cTn id="31" dur="1000"/>
                                        <p:tgtEl>
                                          <p:spTgt spid="2">
                                            <p:graphicEl>
                                              <a:dgm id="{973936A1-CE92-48E8-AE4F-9FEDA68DABEA}"/>
                                            </p:graphicEl>
                                          </p:spTgt>
                                        </p:tgtEl>
                                      </p:cBhvr>
                                    </p:animEffect>
                                    <p:anim calcmode="lin" valueType="num">
                                      <p:cBhvr>
                                        <p:cTn id="32" dur="1000" fill="hold"/>
                                        <p:tgtEl>
                                          <p:spTgt spid="2">
                                            <p:graphicEl>
                                              <a:dgm id="{973936A1-CE92-48E8-AE4F-9FEDA68DABEA}"/>
                                            </p:graphicEl>
                                          </p:spTgt>
                                        </p:tgtEl>
                                        <p:attrNameLst>
                                          <p:attrName>ppt_x</p:attrName>
                                        </p:attrNameLst>
                                      </p:cBhvr>
                                      <p:tavLst>
                                        <p:tav tm="0">
                                          <p:val>
                                            <p:strVal val="#ppt_x"/>
                                          </p:val>
                                        </p:tav>
                                        <p:tav tm="100000">
                                          <p:val>
                                            <p:strVal val="#ppt_x"/>
                                          </p:val>
                                        </p:tav>
                                      </p:tavLst>
                                    </p:anim>
                                    <p:anim calcmode="lin" valueType="num">
                                      <p:cBhvr>
                                        <p:cTn id="33" dur="1000" fill="hold"/>
                                        <p:tgtEl>
                                          <p:spTgt spid="2">
                                            <p:graphicEl>
                                              <a:dgm id="{973936A1-CE92-48E8-AE4F-9FEDA68DABE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graphicEl>
                                              <a:dgm id="{23B32C41-7728-46C9-A4A3-04AEB6AF2408}"/>
                                            </p:graphicEl>
                                          </p:spTgt>
                                        </p:tgtEl>
                                        <p:attrNameLst>
                                          <p:attrName>style.visibility</p:attrName>
                                        </p:attrNameLst>
                                      </p:cBhvr>
                                      <p:to>
                                        <p:strVal val="visible"/>
                                      </p:to>
                                    </p:set>
                                    <p:animEffect transition="in" filter="fade">
                                      <p:cBhvr>
                                        <p:cTn id="36" dur="1000"/>
                                        <p:tgtEl>
                                          <p:spTgt spid="2">
                                            <p:graphicEl>
                                              <a:dgm id="{23B32C41-7728-46C9-A4A3-04AEB6AF2408}"/>
                                            </p:graphicEl>
                                          </p:spTgt>
                                        </p:tgtEl>
                                      </p:cBhvr>
                                    </p:animEffect>
                                    <p:anim calcmode="lin" valueType="num">
                                      <p:cBhvr>
                                        <p:cTn id="37" dur="1000" fill="hold"/>
                                        <p:tgtEl>
                                          <p:spTgt spid="2">
                                            <p:graphicEl>
                                              <a:dgm id="{23B32C41-7728-46C9-A4A3-04AEB6AF2408}"/>
                                            </p:graphicEl>
                                          </p:spTgt>
                                        </p:tgtEl>
                                        <p:attrNameLst>
                                          <p:attrName>ppt_x</p:attrName>
                                        </p:attrNameLst>
                                      </p:cBhvr>
                                      <p:tavLst>
                                        <p:tav tm="0">
                                          <p:val>
                                            <p:strVal val="#ppt_x"/>
                                          </p:val>
                                        </p:tav>
                                        <p:tav tm="100000">
                                          <p:val>
                                            <p:strVal val="#ppt_x"/>
                                          </p:val>
                                        </p:tav>
                                      </p:tavLst>
                                    </p:anim>
                                    <p:anim calcmode="lin" valueType="num">
                                      <p:cBhvr>
                                        <p:cTn id="38" dur="1000" fill="hold"/>
                                        <p:tgtEl>
                                          <p:spTgt spid="2">
                                            <p:graphicEl>
                                              <a:dgm id="{23B32C41-7728-46C9-A4A3-04AEB6AF240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b="1" smtClean="0">
                <a:cs typeface="Trebuchet MS" pitchFamily="34" charset="0"/>
              </a:rPr>
              <a:t>Diagnosis</a:t>
            </a:r>
          </a:p>
        </p:txBody>
      </p:sp>
      <p:sp>
        <p:nvSpPr>
          <p:cNvPr id="14339" name="Rectangle 3"/>
          <p:cNvSpPr>
            <a:spLocks noGrp="1" noChangeArrowheads="1"/>
          </p:cNvSpPr>
          <p:nvPr>
            <p:ph idx="1"/>
          </p:nvPr>
        </p:nvSpPr>
        <p:spPr/>
        <p:txBody>
          <a:bodyPr rtlCol="0">
            <a:normAutofit/>
          </a:bodyPr>
          <a:lstStyle/>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Clinical picture</a:t>
            </a:r>
          </a:p>
          <a:p>
            <a:pPr marL="0" indent="0" eaLnBrk="1" fontAlgn="auto" hangingPunct="1">
              <a:buClr>
                <a:schemeClr val="tx1">
                  <a:lumMod val="75000"/>
                  <a:lumOff val="25000"/>
                </a:schemeClr>
              </a:buClr>
              <a:buFont typeface="Wingdings 2" charset="2"/>
              <a:buNone/>
              <a:defRPr/>
            </a:pPr>
            <a:endParaRPr lang="en-US" sz="20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BHCG (will be low for dates)</a:t>
            </a:r>
          </a:p>
          <a:p>
            <a:pPr marL="0" indent="0" eaLnBrk="1" fontAlgn="auto" hangingPunct="1">
              <a:buClr>
                <a:schemeClr val="tx1">
                  <a:lumMod val="75000"/>
                  <a:lumOff val="25000"/>
                </a:schemeClr>
              </a:buClr>
              <a:buFont typeface="Wingdings 2" charset="2"/>
              <a:buNone/>
              <a:defRPr/>
            </a:pPr>
            <a:endParaRPr lang="en-US" sz="20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Pelvic exam</a:t>
            </a:r>
          </a:p>
          <a:p>
            <a:pPr marL="0" indent="0" eaLnBrk="1" fontAlgn="auto" hangingPunct="1">
              <a:buClr>
                <a:schemeClr val="tx1">
                  <a:lumMod val="75000"/>
                  <a:lumOff val="25000"/>
                </a:schemeClr>
              </a:buClr>
              <a:buFont typeface="Wingdings 2" charset="2"/>
              <a:buNone/>
              <a:defRPr/>
            </a:pPr>
            <a:endParaRPr lang="en-US" sz="20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U/S</a:t>
            </a:r>
          </a:p>
        </p:txBody>
      </p:sp>
      <p:sp>
        <p:nvSpPr>
          <p:cNvPr id="1536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15365" name="Picture 5" descr="C:\Documents and Settings\armstral\Local Settings\Temporary Internet Files\Content.IE5\JJ0TA92J\MP90044226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133600"/>
            <a:ext cx="2489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9650" y="228600"/>
            <a:ext cx="7124700" cy="838200"/>
          </a:xfrm>
        </p:spPr>
        <p:txBody>
          <a:bodyPr/>
          <a:lstStyle/>
          <a:p>
            <a:pPr algn="ctr" eaLnBrk="1" hangingPunct="1"/>
            <a:r>
              <a:rPr lang="en-US" b="1" smtClean="0">
                <a:cs typeface="Trebuchet MS" pitchFamily="34" charset="0"/>
              </a:rPr>
              <a:t>Treatment</a:t>
            </a:r>
          </a:p>
        </p:txBody>
      </p:sp>
      <p:graphicFrame>
        <p:nvGraphicFramePr>
          <p:cNvPr id="2" name="Content Placeholder 1"/>
          <p:cNvGraphicFramePr>
            <a:graphicFrameLocks noGrp="1"/>
          </p:cNvGraphicFramePr>
          <p:nvPr>
            <p:ph idx="1"/>
          </p:nvPr>
        </p:nvGraphicFramePr>
        <p:xfrm>
          <a:off x="381000" y="1143000"/>
          <a:ext cx="8229599" cy="502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8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647AC678-D127-4FEF-AF01-20E4D4DE9B85}"/>
                                            </p:graphicEl>
                                          </p:spTgt>
                                        </p:tgtEl>
                                        <p:attrNameLst>
                                          <p:attrName>style.visibility</p:attrName>
                                        </p:attrNameLst>
                                      </p:cBhvr>
                                      <p:to>
                                        <p:strVal val="visible"/>
                                      </p:to>
                                    </p:set>
                                    <p:anim calcmode="lin" valueType="num">
                                      <p:cBhvr additive="base">
                                        <p:cTn id="7" dur="500" fill="hold"/>
                                        <p:tgtEl>
                                          <p:spTgt spid="2">
                                            <p:graphicEl>
                                              <a:dgm id="{647AC678-D127-4FEF-AF01-20E4D4DE9B8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647AC678-D127-4FEF-AF01-20E4D4DE9B85}"/>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graphicEl>
                                              <a:dgm id="{481B42C9-1882-4FC3-9E82-BDF11B6F7E4D}"/>
                                            </p:graphicEl>
                                          </p:spTgt>
                                        </p:tgtEl>
                                        <p:attrNameLst>
                                          <p:attrName>style.visibility</p:attrName>
                                        </p:attrNameLst>
                                      </p:cBhvr>
                                      <p:to>
                                        <p:strVal val="visible"/>
                                      </p:to>
                                    </p:set>
                                    <p:anim calcmode="lin" valueType="num">
                                      <p:cBhvr additive="base">
                                        <p:cTn id="11" dur="500" fill="hold"/>
                                        <p:tgtEl>
                                          <p:spTgt spid="2">
                                            <p:graphicEl>
                                              <a:dgm id="{481B42C9-1882-4FC3-9E82-BDF11B6F7E4D}"/>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graphicEl>
                                              <a:dgm id="{481B42C9-1882-4FC3-9E82-BDF11B6F7E4D}"/>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graphicEl>
                                              <a:dgm id="{13221839-B7BA-4310-8694-A47505D50B80}"/>
                                            </p:graphicEl>
                                          </p:spTgt>
                                        </p:tgtEl>
                                        <p:attrNameLst>
                                          <p:attrName>style.visibility</p:attrName>
                                        </p:attrNameLst>
                                      </p:cBhvr>
                                      <p:to>
                                        <p:strVal val="visible"/>
                                      </p:to>
                                    </p:set>
                                    <p:anim calcmode="lin" valueType="num">
                                      <p:cBhvr additive="base">
                                        <p:cTn id="17" dur="500" fill="hold"/>
                                        <p:tgtEl>
                                          <p:spTgt spid="2">
                                            <p:graphicEl>
                                              <a:dgm id="{13221839-B7BA-4310-8694-A47505D50B8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13221839-B7BA-4310-8694-A47505D50B80}"/>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graphicEl>
                                              <a:dgm id="{19068BF1-1712-41B2-A0D1-04A1AB7499A3}"/>
                                            </p:graphicEl>
                                          </p:spTgt>
                                        </p:tgtEl>
                                        <p:attrNameLst>
                                          <p:attrName>style.visibility</p:attrName>
                                        </p:attrNameLst>
                                      </p:cBhvr>
                                      <p:to>
                                        <p:strVal val="visible"/>
                                      </p:to>
                                    </p:set>
                                    <p:anim calcmode="lin" valueType="num">
                                      <p:cBhvr additive="base">
                                        <p:cTn id="21" dur="500" fill="hold"/>
                                        <p:tgtEl>
                                          <p:spTgt spid="2">
                                            <p:graphicEl>
                                              <a:dgm id="{19068BF1-1712-41B2-A0D1-04A1AB7499A3}"/>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graphicEl>
                                              <a:dgm id="{19068BF1-1712-41B2-A0D1-04A1AB7499A3}"/>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graphicEl>
                                              <a:dgm id="{79063FFC-8BF7-4AE7-A6A4-5E26F9E22B16}"/>
                                            </p:graphicEl>
                                          </p:spTgt>
                                        </p:tgtEl>
                                        <p:attrNameLst>
                                          <p:attrName>style.visibility</p:attrName>
                                        </p:attrNameLst>
                                      </p:cBhvr>
                                      <p:to>
                                        <p:strVal val="visible"/>
                                      </p:to>
                                    </p:set>
                                    <p:anim calcmode="lin" valueType="num">
                                      <p:cBhvr additive="base">
                                        <p:cTn id="27" dur="500" fill="hold"/>
                                        <p:tgtEl>
                                          <p:spTgt spid="2">
                                            <p:graphicEl>
                                              <a:dgm id="{79063FFC-8BF7-4AE7-A6A4-5E26F9E22B16}"/>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graphicEl>
                                              <a:dgm id="{79063FFC-8BF7-4AE7-A6A4-5E26F9E22B16}"/>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graphicEl>
                                              <a:dgm id="{AFD540D2-2FF9-41A7-9BCE-A28AC8794283}"/>
                                            </p:graphicEl>
                                          </p:spTgt>
                                        </p:tgtEl>
                                        <p:attrNameLst>
                                          <p:attrName>style.visibility</p:attrName>
                                        </p:attrNameLst>
                                      </p:cBhvr>
                                      <p:to>
                                        <p:strVal val="visible"/>
                                      </p:to>
                                    </p:set>
                                    <p:anim calcmode="lin" valueType="num">
                                      <p:cBhvr additive="base">
                                        <p:cTn id="31" dur="500" fill="hold"/>
                                        <p:tgtEl>
                                          <p:spTgt spid="2">
                                            <p:graphicEl>
                                              <a:dgm id="{AFD540D2-2FF9-41A7-9BCE-A28AC879428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dgm id="{AFD540D2-2FF9-41A7-9BCE-A28AC879428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graphicEl>
                                              <a:dgm id="{AED0604A-1AF6-477C-B25A-DDBEDBE513F9}"/>
                                            </p:graphicEl>
                                          </p:spTgt>
                                        </p:tgtEl>
                                        <p:attrNameLst>
                                          <p:attrName>style.visibility</p:attrName>
                                        </p:attrNameLst>
                                      </p:cBhvr>
                                      <p:to>
                                        <p:strVal val="visible"/>
                                      </p:to>
                                    </p:set>
                                    <p:anim calcmode="lin" valueType="num">
                                      <p:cBhvr additive="base">
                                        <p:cTn id="37" dur="500" fill="hold"/>
                                        <p:tgtEl>
                                          <p:spTgt spid="2">
                                            <p:graphicEl>
                                              <a:dgm id="{AED0604A-1AF6-477C-B25A-DDBEDBE513F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dgm id="{AED0604A-1AF6-477C-B25A-DDBEDBE513F9}"/>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graphicEl>
                                              <a:dgm id="{239D848D-A585-40DE-9221-D56C8EE198AF}"/>
                                            </p:graphicEl>
                                          </p:spTgt>
                                        </p:tgtEl>
                                        <p:attrNameLst>
                                          <p:attrName>style.visibility</p:attrName>
                                        </p:attrNameLst>
                                      </p:cBhvr>
                                      <p:to>
                                        <p:strVal val="visible"/>
                                      </p:to>
                                    </p:set>
                                    <p:anim calcmode="lin" valueType="num">
                                      <p:cBhvr additive="base">
                                        <p:cTn id="41" dur="500" fill="hold"/>
                                        <p:tgtEl>
                                          <p:spTgt spid="2">
                                            <p:graphicEl>
                                              <a:dgm id="{239D848D-A585-40DE-9221-D56C8EE198AF}"/>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graphicEl>
                                              <a:dgm id="{239D848D-A585-40DE-9221-D56C8EE198AF}"/>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graphicEl>
                                              <a:dgm id="{A1EBA3F4-1E3F-47EA-AB13-330A178E5CB7}"/>
                                            </p:graphicEl>
                                          </p:spTgt>
                                        </p:tgtEl>
                                        <p:attrNameLst>
                                          <p:attrName>style.visibility</p:attrName>
                                        </p:attrNameLst>
                                      </p:cBhvr>
                                      <p:to>
                                        <p:strVal val="visible"/>
                                      </p:to>
                                    </p:set>
                                    <p:anim calcmode="lin" valueType="num">
                                      <p:cBhvr additive="base">
                                        <p:cTn id="47" dur="500" fill="hold"/>
                                        <p:tgtEl>
                                          <p:spTgt spid="2">
                                            <p:graphicEl>
                                              <a:dgm id="{A1EBA3F4-1E3F-47EA-AB13-330A178E5CB7}"/>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graphicEl>
                                              <a:dgm id="{A1EBA3F4-1E3F-47EA-AB13-330A178E5CB7}"/>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graphicEl>
                                              <a:dgm id="{AA0C3C86-CD30-4EA3-A973-89D4ABE5A9AD}"/>
                                            </p:graphicEl>
                                          </p:spTgt>
                                        </p:tgtEl>
                                        <p:attrNameLst>
                                          <p:attrName>style.visibility</p:attrName>
                                        </p:attrNameLst>
                                      </p:cBhvr>
                                      <p:to>
                                        <p:strVal val="visible"/>
                                      </p:to>
                                    </p:set>
                                    <p:anim calcmode="lin" valueType="num">
                                      <p:cBhvr additive="base">
                                        <p:cTn id="51" dur="500" fill="hold"/>
                                        <p:tgtEl>
                                          <p:spTgt spid="2">
                                            <p:graphicEl>
                                              <a:dgm id="{AA0C3C86-CD30-4EA3-A973-89D4ABE5A9AD}"/>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graphicEl>
                                              <a:dgm id="{AA0C3C86-CD30-4EA3-A973-89D4ABE5A9AD}"/>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graphicEl>
                                              <a:dgm id="{BDE8DFC4-3FAA-400D-9E6E-CF21DA71819E}"/>
                                            </p:graphicEl>
                                          </p:spTgt>
                                        </p:tgtEl>
                                        <p:attrNameLst>
                                          <p:attrName>style.visibility</p:attrName>
                                        </p:attrNameLst>
                                      </p:cBhvr>
                                      <p:to>
                                        <p:strVal val="visible"/>
                                      </p:to>
                                    </p:set>
                                    <p:anim calcmode="lin" valueType="num">
                                      <p:cBhvr additive="base">
                                        <p:cTn id="57" dur="500" fill="hold"/>
                                        <p:tgtEl>
                                          <p:spTgt spid="2">
                                            <p:graphicEl>
                                              <a:dgm id="{BDE8DFC4-3FAA-400D-9E6E-CF21DA71819E}"/>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graphicEl>
                                              <a:dgm id="{BDE8DFC4-3FAA-400D-9E6E-CF21DA71819E}"/>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
                                            <p:graphicEl>
                                              <a:dgm id="{689F0356-0470-4E3F-A36B-212408EE1A1A}"/>
                                            </p:graphicEl>
                                          </p:spTgt>
                                        </p:tgtEl>
                                        <p:attrNameLst>
                                          <p:attrName>style.visibility</p:attrName>
                                        </p:attrNameLst>
                                      </p:cBhvr>
                                      <p:to>
                                        <p:strVal val="visible"/>
                                      </p:to>
                                    </p:set>
                                    <p:anim calcmode="lin" valueType="num">
                                      <p:cBhvr additive="base">
                                        <p:cTn id="61" dur="500" fill="hold"/>
                                        <p:tgtEl>
                                          <p:spTgt spid="2">
                                            <p:graphicEl>
                                              <a:dgm id="{689F0356-0470-4E3F-A36B-212408EE1A1A}"/>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graphicEl>
                                              <a:dgm id="{689F0356-0470-4E3F-A36B-212408EE1A1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b="1" smtClean="0">
                <a:cs typeface="Trebuchet MS" pitchFamily="34" charset="0"/>
              </a:rPr>
              <a:t>Abortion</a:t>
            </a:r>
          </a:p>
        </p:txBody>
      </p:sp>
      <p:sp>
        <p:nvSpPr>
          <p:cNvPr id="17411" name="Rectangle 3"/>
          <p:cNvSpPr>
            <a:spLocks noGrp="1" noChangeArrowheads="1"/>
          </p:cNvSpPr>
          <p:nvPr>
            <p:ph idx="1"/>
          </p:nvPr>
        </p:nvSpPr>
        <p:spPr/>
        <p:txBody>
          <a:bodyPr/>
          <a:lstStyle/>
          <a:p>
            <a:pPr algn="ctr" eaLnBrk="1" hangingPunct="1">
              <a:buFontTx/>
              <a:buNone/>
            </a:pPr>
            <a:r>
              <a:rPr lang="en-CA" sz="2800" smtClean="0"/>
              <a:t>Abortion refers to the termination or loss of pregnancy before viability of the fetus (&lt;20 weeks). </a:t>
            </a:r>
          </a:p>
          <a:p>
            <a:pPr eaLnBrk="1" hangingPunct="1">
              <a:buFontTx/>
              <a:buNone/>
            </a:pPr>
            <a:endParaRPr lang="en-CA" sz="2000" smtClean="0"/>
          </a:p>
          <a:p>
            <a:pPr algn="ctr" eaLnBrk="1" hangingPunct="1">
              <a:buFontTx/>
              <a:buNone/>
            </a:pPr>
            <a:r>
              <a:rPr lang="en-CA" sz="2800" smtClean="0"/>
              <a:t>There are 3 types of abortions:  </a:t>
            </a:r>
          </a:p>
          <a:p>
            <a:pPr algn="ctr" eaLnBrk="1" hangingPunct="1">
              <a:buFontTx/>
              <a:buNone/>
            </a:pPr>
            <a:r>
              <a:rPr lang="en-CA" sz="2800" smtClean="0"/>
              <a:t>Missed, therapeutic or spontaneous.</a:t>
            </a:r>
          </a:p>
          <a:p>
            <a:pPr eaLnBrk="1" hangingPunct="1"/>
            <a:endParaRPr lang="en-US" smtClean="0"/>
          </a:p>
        </p:txBody>
      </p:sp>
      <p:sp>
        <p:nvSpPr>
          <p:cNvPr id="1741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9650" y="676275"/>
            <a:ext cx="7123113" cy="923925"/>
          </a:xfrm>
        </p:spPr>
        <p:txBody>
          <a:bodyPr/>
          <a:lstStyle/>
          <a:p>
            <a:pPr algn="ctr" eaLnBrk="1" hangingPunct="1"/>
            <a:r>
              <a:rPr lang="en-US" b="1" smtClean="0">
                <a:cs typeface="Trebuchet MS" pitchFamily="34" charset="0"/>
              </a:rPr>
              <a:t>Note</a:t>
            </a:r>
          </a:p>
        </p:txBody>
      </p:sp>
      <p:sp>
        <p:nvSpPr>
          <p:cNvPr id="18435" name="Rectangle 3"/>
          <p:cNvSpPr>
            <a:spLocks noGrp="1" noChangeArrowheads="1"/>
          </p:cNvSpPr>
          <p:nvPr>
            <p:ph sz="half" idx="1"/>
          </p:nvPr>
        </p:nvSpPr>
        <p:spPr>
          <a:xfrm>
            <a:off x="685800" y="1447800"/>
            <a:ext cx="3795713" cy="4648200"/>
          </a:xfrm>
        </p:spPr>
        <p:txBody>
          <a:bodyPr/>
          <a:lstStyle/>
          <a:p>
            <a:pPr eaLnBrk="1" hangingPunct="1"/>
            <a:r>
              <a:rPr lang="en-US" sz="2000" smtClean="0"/>
              <a:t>20-25% of all women experience some bleeding during pregnancy.</a:t>
            </a:r>
          </a:p>
          <a:p>
            <a:pPr eaLnBrk="1" hangingPunct="1"/>
            <a:r>
              <a:rPr lang="en-US" sz="2000" smtClean="0"/>
              <a:t>50% who have bleeding in early pregnancy miscarry.</a:t>
            </a:r>
          </a:p>
          <a:p>
            <a:pPr eaLnBrk="1" hangingPunct="1"/>
            <a:r>
              <a:rPr lang="en-US" sz="2000" smtClean="0"/>
              <a:t>80% of miscarriages occur in the first 12 weeks, the rest occur before 20 weeks.</a:t>
            </a:r>
          </a:p>
        </p:txBody>
      </p:sp>
      <p:sp>
        <p:nvSpPr>
          <p:cNvPr id="18436" name="Content Placeholder 1"/>
          <p:cNvSpPr>
            <a:spLocks noGrp="1"/>
          </p:cNvSpPr>
          <p:nvPr>
            <p:ph sz="half" idx="2"/>
          </p:nvPr>
        </p:nvSpPr>
        <p:spPr>
          <a:xfrm>
            <a:off x="4662488" y="1600200"/>
            <a:ext cx="3719512" cy="4419600"/>
          </a:xfrm>
        </p:spPr>
        <p:txBody>
          <a:bodyPr/>
          <a:lstStyle/>
          <a:p>
            <a:pPr eaLnBrk="1" hangingPunct="1"/>
            <a:endParaRPr lang="en-US" smtClean="0"/>
          </a:p>
        </p:txBody>
      </p:sp>
      <p:sp>
        <p:nvSpPr>
          <p:cNvPr id="1843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14600"/>
            <a:ext cx="3581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9650" y="304800"/>
            <a:ext cx="7124700" cy="838200"/>
          </a:xfrm>
        </p:spPr>
        <p:txBody>
          <a:bodyPr/>
          <a:lstStyle/>
          <a:p>
            <a:pPr algn="ctr" eaLnBrk="1" hangingPunct="1"/>
            <a:r>
              <a:rPr lang="en-US" b="1" smtClean="0">
                <a:cs typeface="Trebuchet MS" pitchFamily="34" charset="0"/>
              </a:rPr>
              <a:t>Causes</a:t>
            </a:r>
          </a:p>
        </p:txBody>
      </p:sp>
      <p:sp>
        <p:nvSpPr>
          <p:cNvPr id="18435" name="Rectangle 3"/>
          <p:cNvSpPr>
            <a:spLocks noGrp="1" noChangeArrowheads="1"/>
          </p:cNvSpPr>
          <p:nvPr>
            <p:ph idx="1"/>
          </p:nvPr>
        </p:nvSpPr>
        <p:spPr>
          <a:xfrm>
            <a:off x="1009650" y="1295400"/>
            <a:ext cx="7124700" cy="4564063"/>
          </a:xfrm>
        </p:spPr>
        <p:txBody>
          <a:bodyPr rtlCol="0">
            <a:normAutofit fontScale="92500" lnSpcReduction="10000"/>
          </a:bodyPr>
          <a:lstStyle/>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abnormal </a:t>
            </a:r>
            <a:r>
              <a:rPr lang="en-US" sz="2400" dirty="0" smtClean="0">
                <a:solidFill>
                  <a:schemeClr val="tx1">
                    <a:lumMod val="75000"/>
                    <a:lumOff val="25000"/>
                  </a:schemeClr>
                </a:solidFill>
              </a:rPr>
              <a:t>embryo/zygote</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maternal </a:t>
            </a:r>
            <a:r>
              <a:rPr lang="en-US" sz="2400" dirty="0" smtClean="0">
                <a:solidFill>
                  <a:schemeClr val="tx1">
                    <a:lumMod val="75000"/>
                    <a:lumOff val="25000"/>
                  </a:schemeClr>
                </a:solidFill>
              </a:rPr>
              <a:t>infections</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endocrine </a:t>
            </a:r>
            <a:r>
              <a:rPr lang="en-US" sz="2400" dirty="0" smtClean="0">
                <a:solidFill>
                  <a:schemeClr val="tx1">
                    <a:lumMod val="75000"/>
                    <a:lumOff val="25000"/>
                  </a:schemeClr>
                </a:solidFill>
              </a:rPr>
              <a:t>defects</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malnutrition</a:t>
            </a:r>
            <a:endParaRPr lang="en-US" sz="2400" dirty="0" smtClean="0">
              <a:solidFill>
                <a:schemeClr val="tx1">
                  <a:lumMod val="75000"/>
                  <a:lumOff val="25000"/>
                </a:schemeClr>
              </a:solidFill>
            </a:endParaRP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substance </a:t>
            </a:r>
            <a:r>
              <a:rPr lang="en-US" sz="2400" dirty="0" smtClean="0">
                <a:solidFill>
                  <a:schemeClr val="tx1">
                    <a:lumMod val="75000"/>
                    <a:lumOff val="25000"/>
                  </a:schemeClr>
                </a:solidFill>
              </a:rPr>
              <a:t>abuse</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immunology </a:t>
            </a:r>
            <a:r>
              <a:rPr lang="en-US" sz="2400" dirty="0" smtClean="0">
                <a:solidFill>
                  <a:schemeClr val="tx1">
                    <a:lumMod val="75000"/>
                    <a:lumOff val="25000"/>
                  </a:schemeClr>
                </a:solidFill>
              </a:rPr>
              <a:t>incompatibility (RH -)</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surgery </a:t>
            </a:r>
            <a:r>
              <a:rPr lang="en-US" sz="2400" dirty="0" smtClean="0">
                <a:solidFill>
                  <a:schemeClr val="tx1">
                    <a:lumMod val="75000"/>
                    <a:lumOff val="25000"/>
                  </a:schemeClr>
                </a:solidFill>
              </a:rPr>
              <a:t>in pregnancy</a:t>
            </a:r>
          </a:p>
          <a:p>
            <a:pPr eaLnBrk="1" fontAlgn="auto" hangingPunct="1">
              <a:lnSpc>
                <a:spcPct val="90000"/>
              </a:lnSpc>
              <a:buClr>
                <a:schemeClr val="tx1">
                  <a:lumMod val="75000"/>
                  <a:lumOff val="25000"/>
                </a:schemeClr>
              </a:buClr>
              <a:buFont typeface="Wingdings" pitchFamily="2" charset="2"/>
              <a:buChar char="Ø"/>
              <a:defRPr/>
            </a:pPr>
            <a:r>
              <a:rPr lang="en-US" sz="2400" dirty="0" smtClean="0">
                <a:solidFill>
                  <a:schemeClr val="tx1">
                    <a:lumMod val="75000"/>
                    <a:lumOff val="25000"/>
                  </a:schemeClr>
                </a:solidFill>
              </a:rPr>
              <a:t>structure </a:t>
            </a:r>
            <a:r>
              <a:rPr lang="en-US" sz="2400" dirty="0" smtClean="0">
                <a:solidFill>
                  <a:schemeClr val="tx1">
                    <a:lumMod val="75000"/>
                    <a:lumOff val="25000"/>
                  </a:schemeClr>
                </a:solidFill>
              </a:rPr>
              <a:t>anomalies</a:t>
            </a:r>
          </a:p>
          <a:p>
            <a:pPr eaLnBrk="1" fontAlgn="auto" hangingPunct="1">
              <a:lnSpc>
                <a:spcPct val="90000"/>
              </a:lnSpc>
              <a:buClr>
                <a:schemeClr val="tx1">
                  <a:lumMod val="75000"/>
                  <a:lumOff val="25000"/>
                </a:schemeClr>
              </a:buClr>
              <a:buFont typeface="Wingdings" pitchFamily="2" charset="2"/>
              <a:buChar char="Ø"/>
              <a:defRPr/>
            </a:pPr>
            <a:r>
              <a:rPr lang="en-US" sz="2800" dirty="0" smtClean="0">
                <a:solidFill>
                  <a:schemeClr val="tx1">
                    <a:lumMod val="75000"/>
                    <a:lumOff val="25000"/>
                  </a:schemeClr>
                </a:solidFill>
              </a:rPr>
              <a:t>10-15% of known pregnancies end in spontaneous abortion, true incidence is unknown</a:t>
            </a:r>
            <a:r>
              <a:rPr lang="en-US" sz="2800" dirty="0" smtClean="0">
                <a:solidFill>
                  <a:schemeClr val="tx1">
                    <a:lumMod val="75000"/>
                    <a:lumOff val="25000"/>
                  </a:schemeClr>
                </a:solidFill>
              </a:rPr>
              <a:t>.</a:t>
            </a:r>
            <a:endParaRPr lang="en-US" sz="2400" dirty="0" smtClean="0">
              <a:solidFill>
                <a:schemeClr val="tx1">
                  <a:lumMod val="75000"/>
                  <a:lumOff val="25000"/>
                </a:schemeClr>
              </a:solidFill>
            </a:endParaRPr>
          </a:p>
        </p:txBody>
      </p:sp>
      <p:sp>
        <p:nvSpPr>
          <p:cNvPr id="1946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sz="4800" b="1" smtClean="0">
                <a:cs typeface="Trebuchet MS" pitchFamily="34" charset="0"/>
              </a:rPr>
              <a:t>S &amp; S</a:t>
            </a:r>
          </a:p>
        </p:txBody>
      </p:sp>
      <p:sp>
        <p:nvSpPr>
          <p:cNvPr id="20483" name="Rectangle 3"/>
          <p:cNvSpPr>
            <a:spLocks noGrp="1" noChangeArrowheads="1"/>
          </p:cNvSpPr>
          <p:nvPr>
            <p:ph idx="1"/>
          </p:nvPr>
        </p:nvSpPr>
        <p:spPr/>
        <p:txBody>
          <a:bodyPr/>
          <a:lstStyle/>
          <a:p>
            <a:pPr eaLnBrk="1" hangingPunct="1"/>
            <a:r>
              <a:rPr lang="en-US" sz="3600" dirty="0" smtClean="0"/>
              <a:t>Vaginal bleeding +/- clots</a:t>
            </a:r>
          </a:p>
          <a:p>
            <a:pPr eaLnBrk="1" hangingPunct="1"/>
            <a:r>
              <a:rPr lang="en-US" sz="3600" dirty="0" smtClean="0"/>
              <a:t>Cramping</a:t>
            </a:r>
          </a:p>
          <a:p>
            <a:pPr eaLnBrk="1" hangingPunct="1"/>
            <a:r>
              <a:rPr lang="en-US" sz="3600" dirty="0" smtClean="0"/>
              <a:t>Loss of pregnancy symptoms</a:t>
            </a:r>
          </a:p>
        </p:txBody>
      </p:sp>
      <p:sp>
        <p:nvSpPr>
          <p:cNvPr id="2048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b="1" smtClean="0">
                <a:cs typeface="Trebuchet MS" pitchFamily="34" charset="0"/>
              </a:rPr>
              <a:t>Diagnosis</a:t>
            </a:r>
          </a:p>
        </p:txBody>
      </p:sp>
      <p:sp>
        <p:nvSpPr>
          <p:cNvPr id="21507" name="Rectangle 3"/>
          <p:cNvSpPr>
            <a:spLocks noGrp="1" noChangeArrowheads="1"/>
          </p:cNvSpPr>
          <p:nvPr>
            <p:ph idx="1"/>
          </p:nvPr>
        </p:nvSpPr>
        <p:spPr/>
        <p:txBody>
          <a:bodyPr/>
          <a:lstStyle/>
          <a:p>
            <a:pPr eaLnBrk="1" hangingPunct="1"/>
            <a:r>
              <a:rPr lang="en-US" sz="3600" smtClean="0"/>
              <a:t>History</a:t>
            </a:r>
          </a:p>
          <a:p>
            <a:pPr eaLnBrk="1" hangingPunct="1"/>
            <a:r>
              <a:rPr lang="en-US" sz="3600" smtClean="0"/>
              <a:t>BHCG (serial)</a:t>
            </a:r>
          </a:p>
          <a:p>
            <a:pPr eaLnBrk="1" hangingPunct="1"/>
            <a:r>
              <a:rPr lang="en-US" sz="3600" smtClean="0"/>
              <a:t>Pelvic exam</a:t>
            </a:r>
          </a:p>
          <a:p>
            <a:pPr eaLnBrk="1" hangingPunct="1"/>
            <a:r>
              <a:rPr lang="en-US" sz="3600" smtClean="0"/>
              <a:t>U/S (sometimes)</a:t>
            </a:r>
          </a:p>
        </p:txBody>
      </p:sp>
      <p:sp>
        <p:nvSpPr>
          <p:cNvPr id="2150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457200"/>
            <a:ext cx="7696200" cy="1143000"/>
          </a:xfrm>
        </p:spPr>
        <p:txBody>
          <a:bodyPr/>
          <a:lstStyle/>
          <a:p>
            <a:pPr algn="ctr" eaLnBrk="1" hangingPunct="1"/>
            <a:r>
              <a:rPr lang="en-US" b="1" smtClean="0">
                <a:cs typeface="Trebuchet MS" pitchFamily="34" charset="0"/>
              </a:rPr>
              <a:t>Obstetrical Emergency Patient</a:t>
            </a:r>
          </a:p>
        </p:txBody>
      </p:sp>
      <p:pic>
        <p:nvPicPr>
          <p:cNvPr id="409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419600" y="2828925"/>
            <a:ext cx="3016250" cy="2000250"/>
          </a:xfrm>
        </p:spPr>
      </p:pic>
      <p:sp>
        <p:nvSpPr>
          <p:cNvPr id="4" name="Footer Placeholder 3"/>
          <p:cNvSpPr>
            <a:spLocks noGrp="1"/>
          </p:cNvSpPr>
          <p:nvPr>
            <p:ph type="ftr" sz="quarter" idx="11"/>
          </p:nvPr>
        </p:nvSpPr>
        <p:spPr/>
        <p:txBody>
          <a:bodyPr/>
          <a:lstStyle/>
          <a:p>
            <a:pPr>
              <a:defRPr/>
            </a:pPr>
            <a:r>
              <a:rPr lang="en-US"/>
              <a:t>Citywide Orientation Sept  2014</a:t>
            </a:r>
          </a:p>
        </p:txBody>
      </p:sp>
      <p:pic>
        <p:nvPicPr>
          <p:cNvPr id="4101" name="Picture 2" descr="C:\Documents and Settings\armstral\Local Settings\Temporary Internet Files\Content.IE5\9Q0B9XVP\MP90044238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28800"/>
            <a:ext cx="2667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9650" y="381000"/>
            <a:ext cx="7124700" cy="990600"/>
          </a:xfrm>
        </p:spPr>
        <p:txBody>
          <a:bodyPr/>
          <a:lstStyle/>
          <a:p>
            <a:pPr algn="ctr" eaLnBrk="1" hangingPunct="1"/>
            <a:r>
              <a:rPr lang="en-US" sz="4000" b="1" smtClean="0">
                <a:cs typeface="Trebuchet MS" pitchFamily="34" charset="0"/>
              </a:rPr>
              <a:t>Abortions</a:t>
            </a:r>
          </a:p>
        </p:txBody>
      </p:sp>
      <p:sp>
        <p:nvSpPr>
          <p:cNvPr id="22531" name="Rectangle 3"/>
          <p:cNvSpPr>
            <a:spLocks noGrp="1" noChangeArrowheads="1"/>
          </p:cNvSpPr>
          <p:nvPr>
            <p:ph idx="1"/>
          </p:nvPr>
        </p:nvSpPr>
        <p:spPr>
          <a:xfrm>
            <a:off x="762000" y="1219200"/>
            <a:ext cx="7772400" cy="4648200"/>
          </a:xfrm>
        </p:spPr>
        <p:txBody>
          <a:bodyPr/>
          <a:lstStyle/>
          <a:p>
            <a:pPr eaLnBrk="1" hangingPunct="1"/>
            <a:endParaRPr lang="en-US" smtClean="0"/>
          </a:p>
        </p:txBody>
      </p:sp>
      <p:sp>
        <p:nvSpPr>
          <p:cNvPr id="2253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grpSp>
        <p:nvGrpSpPr>
          <p:cNvPr id="22533" name="Group 4"/>
          <p:cNvGrpSpPr>
            <a:grpSpLocks/>
          </p:cNvGrpSpPr>
          <p:nvPr/>
        </p:nvGrpSpPr>
        <p:grpSpPr bwMode="auto">
          <a:xfrm>
            <a:off x="762000" y="1447800"/>
            <a:ext cx="7620000" cy="4419600"/>
            <a:chOff x="-3" y="-3"/>
            <a:chExt cx="3521" cy="2481"/>
          </a:xfrm>
        </p:grpSpPr>
        <p:grpSp>
          <p:nvGrpSpPr>
            <p:cNvPr id="22534" name="Group 5"/>
            <p:cNvGrpSpPr>
              <a:grpSpLocks/>
            </p:cNvGrpSpPr>
            <p:nvPr/>
          </p:nvGrpSpPr>
          <p:grpSpPr bwMode="auto">
            <a:xfrm>
              <a:off x="0" y="0"/>
              <a:ext cx="3515" cy="2475"/>
              <a:chOff x="0" y="0"/>
              <a:chExt cx="3515" cy="2475"/>
            </a:xfrm>
          </p:grpSpPr>
          <p:grpSp>
            <p:nvGrpSpPr>
              <p:cNvPr id="22536" name="Group 6"/>
              <p:cNvGrpSpPr>
                <a:grpSpLocks/>
              </p:cNvGrpSpPr>
              <p:nvPr/>
            </p:nvGrpSpPr>
            <p:grpSpPr bwMode="auto">
              <a:xfrm>
                <a:off x="0" y="0"/>
                <a:ext cx="652" cy="403"/>
                <a:chOff x="0" y="0"/>
                <a:chExt cx="652" cy="403"/>
              </a:xfrm>
            </p:grpSpPr>
            <p:sp>
              <p:nvSpPr>
                <p:cNvPr id="22609" name="Rectangle 7"/>
                <p:cNvSpPr>
                  <a:spLocks noChangeArrowheads="1"/>
                </p:cNvSpPr>
                <p:nvPr/>
              </p:nvSpPr>
              <p:spPr bwMode="auto">
                <a:xfrm>
                  <a:off x="43" y="0"/>
                  <a:ext cx="56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TYPES</a:t>
                  </a:r>
                </a:p>
                <a:p>
                  <a:endParaRPr lang="en-US" sz="1600" b="1"/>
                </a:p>
              </p:txBody>
            </p:sp>
            <p:sp>
              <p:nvSpPr>
                <p:cNvPr id="22610" name="Rectangle 8"/>
                <p:cNvSpPr>
                  <a:spLocks noChangeArrowheads="1"/>
                </p:cNvSpPr>
                <p:nvPr/>
              </p:nvSpPr>
              <p:spPr bwMode="auto">
                <a:xfrm>
                  <a:off x="0" y="0"/>
                  <a:ext cx="65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37" name="Group 9"/>
              <p:cNvGrpSpPr>
                <a:grpSpLocks/>
              </p:cNvGrpSpPr>
              <p:nvPr/>
            </p:nvGrpSpPr>
            <p:grpSpPr bwMode="auto">
              <a:xfrm>
                <a:off x="652" y="0"/>
                <a:ext cx="700" cy="403"/>
                <a:chOff x="652" y="0"/>
                <a:chExt cx="700" cy="403"/>
              </a:xfrm>
            </p:grpSpPr>
            <p:sp>
              <p:nvSpPr>
                <p:cNvPr id="22607" name="Rectangle 10"/>
                <p:cNvSpPr>
                  <a:spLocks noChangeArrowheads="1"/>
                </p:cNvSpPr>
                <p:nvPr/>
              </p:nvSpPr>
              <p:spPr bwMode="auto">
                <a:xfrm>
                  <a:off x="695" y="0"/>
                  <a:ext cx="61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BLEEDING</a:t>
                  </a:r>
                </a:p>
                <a:p>
                  <a:endParaRPr lang="en-US" sz="1600" b="1"/>
                </a:p>
              </p:txBody>
            </p:sp>
            <p:sp>
              <p:nvSpPr>
                <p:cNvPr id="22608" name="Rectangle 11"/>
                <p:cNvSpPr>
                  <a:spLocks noChangeArrowheads="1"/>
                </p:cNvSpPr>
                <p:nvPr/>
              </p:nvSpPr>
              <p:spPr bwMode="auto">
                <a:xfrm>
                  <a:off x="652" y="0"/>
                  <a:ext cx="70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38" name="Group 12"/>
              <p:cNvGrpSpPr>
                <a:grpSpLocks/>
              </p:cNvGrpSpPr>
              <p:nvPr/>
            </p:nvGrpSpPr>
            <p:grpSpPr bwMode="auto">
              <a:xfrm>
                <a:off x="1352" y="0"/>
                <a:ext cx="655" cy="403"/>
                <a:chOff x="1352" y="0"/>
                <a:chExt cx="655" cy="403"/>
              </a:xfrm>
            </p:grpSpPr>
            <p:sp>
              <p:nvSpPr>
                <p:cNvPr id="22605" name="Rectangle 13"/>
                <p:cNvSpPr>
                  <a:spLocks noChangeArrowheads="1"/>
                </p:cNvSpPr>
                <p:nvPr/>
              </p:nvSpPr>
              <p:spPr bwMode="auto">
                <a:xfrm>
                  <a:off x="1395" y="0"/>
                  <a:ext cx="56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PAIN</a:t>
                  </a:r>
                </a:p>
                <a:p>
                  <a:endParaRPr lang="en-US" sz="1600" b="1"/>
                </a:p>
              </p:txBody>
            </p:sp>
            <p:sp>
              <p:nvSpPr>
                <p:cNvPr id="22606" name="Rectangle 14"/>
                <p:cNvSpPr>
                  <a:spLocks noChangeArrowheads="1"/>
                </p:cNvSpPr>
                <p:nvPr/>
              </p:nvSpPr>
              <p:spPr bwMode="auto">
                <a:xfrm>
                  <a:off x="1352" y="0"/>
                  <a:ext cx="65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39" name="Group 15"/>
              <p:cNvGrpSpPr>
                <a:grpSpLocks/>
              </p:cNvGrpSpPr>
              <p:nvPr/>
            </p:nvGrpSpPr>
            <p:grpSpPr bwMode="auto">
              <a:xfrm>
                <a:off x="2007" y="0"/>
                <a:ext cx="578" cy="403"/>
                <a:chOff x="2007" y="0"/>
                <a:chExt cx="578" cy="403"/>
              </a:xfrm>
            </p:grpSpPr>
            <p:sp>
              <p:nvSpPr>
                <p:cNvPr id="22603" name="Rectangle 16"/>
                <p:cNvSpPr>
                  <a:spLocks noChangeArrowheads="1"/>
                </p:cNvSpPr>
                <p:nvPr/>
              </p:nvSpPr>
              <p:spPr bwMode="auto">
                <a:xfrm>
                  <a:off x="2050" y="0"/>
                  <a:ext cx="4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CERVIX</a:t>
                  </a:r>
                </a:p>
                <a:p>
                  <a:endParaRPr lang="en-US" sz="1600" b="1"/>
                </a:p>
              </p:txBody>
            </p:sp>
            <p:sp>
              <p:nvSpPr>
                <p:cNvPr id="22604" name="Rectangle 17"/>
                <p:cNvSpPr>
                  <a:spLocks noChangeArrowheads="1"/>
                </p:cNvSpPr>
                <p:nvPr/>
              </p:nvSpPr>
              <p:spPr bwMode="auto">
                <a:xfrm>
                  <a:off x="2007" y="0"/>
                  <a:ext cx="57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0" name="Group 18"/>
              <p:cNvGrpSpPr>
                <a:grpSpLocks/>
              </p:cNvGrpSpPr>
              <p:nvPr/>
            </p:nvGrpSpPr>
            <p:grpSpPr bwMode="auto">
              <a:xfrm>
                <a:off x="2585" y="0"/>
                <a:ext cx="930" cy="403"/>
                <a:chOff x="2585" y="0"/>
                <a:chExt cx="930" cy="403"/>
              </a:xfrm>
            </p:grpSpPr>
            <p:sp>
              <p:nvSpPr>
                <p:cNvPr id="22601" name="Rectangle 19"/>
                <p:cNvSpPr>
                  <a:spLocks noChangeArrowheads="1"/>
                </p:cNvSpPr>
                <p:nvPr/>
              </p:nvSpPr>
              <p:spPr bwMode="auto">
                <a:xfrm>
                  <a:off x="2628" y="0"/>
                  <a:ext cx="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UTERUS</a:t>
                  </a:r>
                </a:p>
                <a:p>
                  <a:endParaRPr lang="en-US" sz="1600" b="1"/>
                </a:p>
              </p:txBody>
            </p:sp>
            <p:sp>
              <p:nvSpPr>
                <p:cNvPr id="22602" name="Rectangle 20"/>
                <p:cNvSpPr>
                  <a:spLocks noChangeArrowheads="1"/>
                </p:cNvSpPr>
                <p:nvPr/>
              </p:nvSpPr>
              <p:spPr bwMode="auto">
                <a:xfrm>
                  <a:off x="2585" y="0"/>
                  <a:ext cx="93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1" name="Group 21"/>
              <p:cNvGrpSpPr>
                <a:grpSpLocks/>
              </p:cNvGrpSpPr>
              <p:nvPr/>
            </p:nvGrpSpPr>
            <p:grpSpPr bwMode="auto">
              <a:xfrm>
                <a:off x="0" y="403"/>
                <a:ext cx="652" cy="518"/>
                <a:chOff x="0" y="403"/>
                <a:chExt cx="652" cy="518"/>
              </a:xfrm>
            </p:grpSpPr>
            <p:sp>
              <p:nvSpPr>
                <p:cNvPr id="22599" name="Rectangle 22"/>
                <p:cNvSpPr>
                  <a:spLocks noChangeArrowheads="1"/>
                </p:cNvSpPr>
                <p:nvPr/>
              </p:nvSpPr>
              <p:spPr bwMode="auto">
                <a:xfrm>
                  <a:off x="43" y="403"/>
                  <a:ext cx="5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500" b="1">
                      <a:cs typeface="Times New Roman" pitchFamily="18" charset="0"/>
                    </a:rPr>
                    <a:t>Threatened</a:t>
                  </a:r>
                </a:p>
                <a:p>
                  <a:endParaRPr lang="en-US" sz="1500" b="1"/>
                </a:p>
              </p:txBody>
            </p:sp>
            <p:sp>
              <p:nvSpPr>
                <p:cNvPr id="22600" name="Rectangle 23"/>
                <p:cNvSpPr>
                  <a:spLocks noChangeArrowheads="1"/>
                </p:cNvSpPr>
                <p:nvPr/>
              </p:nvSpPr>
              <p:spPr bwMode="auto">
                <a:xfrm>
                  <a:off x="0" y="403"/>
                  <a:ext cx="6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2" name="Group 24"/>
              <p:cNvGrpSpPr>
                <a:grpSpLocks/>
              </p:cNvGrpSpPr>
              <p:nvPr/>
            </p:nvGrpSpPr>
            <p:grpSpPr bwMode="auto">
              <a:xfrm>
                <a:off x="652" y="403"/>
                <a:ext cx="700" cy="518"/>
                <a:chOff x="652" y="403"/>
                <a:chExt cx="700" cy="518"/>
              </a:xfrm>
            </p:grpSpPr>
            <p:sp>
              <p:nvSpPr>
                <p:cNvPr id="22597" name="Rectangle 25"/>
                <p:cNvSpPr>
                  <a:spLocks noChangeArrowheads="1"/>
                </p:cNvSpPr>
                <p:nvPr/>
              </p:nvSpPr>
              <p:spPr bwMode="auto">
                <a:xfrm>
                  <a:off x="695" y="403"/>
                  <a:ext cx="6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Yes</a:t>
                  </a:r>
                </a:p>
                <a:p>
                  <a:endParaRPr lang="en-US" sz="2400"/>
                </a:p>
              </p:txBody>
            </p:sp>
            <p:sp>
              <p:nvSpPr>
                <p:cNvPr id="22598" name="Rectangle 26"/>
                <p:cNvSpPr>
                  <a:spLocks noChangeArrowheads="1"/>
                </p:cNvSpPr>
                <p:nvPr/>
              </p:nvSpPr>
              <p:spPr bwMode="auto">
                <a:xfrm>
                  <a:off x="652" y="403"/>
                  <a:ext cx="7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3" name="Group 27"/>
              <p:cNvGrpSpPr>
                <a:grpSpLocks/>
              </p:cNvGrpSpPr>
              <p:nvPr/>
            </p:nvGrpSpPr>
            <p:grpSpPr bwMode="auto">
              <a:xfrm>
                <a:off x="1352" y="403"/>
                <a:ext cx="655" cy="518"/>
                <a:chOff x="1352" y="403"/>
                <a:chExt cx="655" cy="518"/>
              </a:xfrm>
            </p:grpSpPr>
            <p:sp>
              <p:nvSpPr>
                <p:cNvPr id="22595" name="Rectangle 28"/>
                <p:cNvSpPr>
                  <a:spLocks noChangeArrowheads="1"/>
                </p:cNvSpPr>
                <p:nvPr/>
              </p:nvSpPr>
              <p:spPr bwMode="auto">
                <a:xfrm>
                  <a:off x="1395" y="403"/>
                  <a:ext cx="5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Not always</a:t>
                  </a:r>
                </a:p>
                <a:p>
                  <a:endParaRPr lang="en-US" sz="1400" b="1"/>
                </a:p>
              </p:txBody>
            </p:sp>
            <p:sp>
              <p:nvSpPr>
                <p:cNvPr id="22596" name="Rectangle 29"/>
                <p:cNvSpPr>
                  <a:spLocks noChangeArrowheads="1"/>
                </p:cNvSpPr>
                <p:nvPr/>
              </p:nvSpPr>
              <p:spPr bwMode="auto">
                <a:xfrm>
                  <a:off x="1352" y="403"/>
                  <a:ext cx="65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4" name="Group 30"/>
              <p:cNvGrpSpPr>
                <a:grpSpLocks/>
              </p:cNvGrpSpPr>
              <p:nvPr/>
            </p:nvGrpSpPr>
            <p:grpSpPr bwMode="auto">
              <a:xfrm>
                <a:off x="2007" y="403"/>
                <a:ext cx="578" cy="518"/>
                <a:chOff x="2007" y="403"/>
                <a:chExt cx="578" cy="518"/>
              </a:xfrm>
            </p:grpSpPr>
            <p:sp>
              <p:nvSpPr>
                <p:cNvPr id="22593" name="Rectangle 31"/>
                <p:cNvSpPr>
                  <a:spLocks noChangeArrowheads="1"/>
                </p:cNvSpPr>
                <p:nvPr/>
              </p:nvSpPr>
              <p:spPr bwMode="auto">
                <a:xfrm>
                  <a:off x="2050" y="403"/>
                  <a:ext cx="4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Closed</a:t>
                  </a:r>
                </a:p>
                <a:p>
                  <a:endParaRPr lang="en-US" sz="1400" b="1"/>
                </a:p>
              </p:txBody>
            </p:sp>
            <p:sp>
              <p:nvSpPr>
                <p:cNvPr id="22594" name="Rectangle 32"/>
                <p:cNvSpPr>
                  <a:spLocks noChangeArrowheads="1"/>
                </p:cNvSpPr>
                <p:nvPr/>
              </p:nvSpPr>
              <p:spPr bwMode="auto">
                <a:xfrm>
                  <a:off x="2007" y="403"/>
                  <a:ext cx="57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5" name="Group 33"/>
              <p:cNvGrpSpPr>
                <a:grpSpLocks/>
              </p:cNvGrpSpPr>
              <p:nvPr/>
            </p:nvGrpSpPr>
            <p:grpSpPr bwMode="auto">
              <a:xfrm>
                <a:off x="2585" y="403"/>
                <a:ext cx="930" cy="518"/>
                <a:chOff x="2585" y="403"/>
                <a:chExt cx="930" cy="518"/>
              </a:xfrm>
            </p:grpSpPr>
            <p:sp>
              <p:nvSpPr>
                <p:cNvPr id="22591" name="Rectangle 34"/>
                <p:cNvSpPr>
                  <a:spLocks noChangeArrowheads="1"/>
                </p:cNvSpPr>
                <p:nvPr/>
              </p:nvSpPr>
              <p:spPr bwMode="auto">
                <a:xfrm>
                  <a:off x="2628" y="403"/>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Average for dates</a:t>
                  </a:r>
                </a:p>
                <a:p>
                  <a:endParaRPr lang="en-US" sz="2400"/>
                </a:p>
              </p:txBody>
            </p:sp>
            <p:sp>
              <p:nvSpPr>
                <p:cNvPr id="22592" name="Rectangle 35"/>
                <p:cNvSpPr>
                  <a:spLocks noChangeArrowheads="1"/>
                </p:cNvSpPr>
                <p:nvPr/>
              </p:nvSpPr>
              <p:spPr bwMode="auto">
                <a:xfrm>
                  <a:off x="2585" y="403"/>
                  <a:ext cx="93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6" name="Group 36"/>
              <p:cNvGrpSpPr>
                <a:grpSpLocks/>
              </p:cNvGrpSpPr>
              <p:nvPr/>
            </p:nvGrpSpPr>
            <p:grpSpPr bwMode="auto">
              <a:xfrm>
                <a:off x="0" y="921"/>
                <a:ext cx="652" cy="518"/>
                <a:chOff x="0" y="921"/>
                <a:chExt cx="652" cy="518"/>
              </a:xfrm>
            </p:grpSpPr>
            <p:sp>
              <p:nvSpPr>
                <p:cNvPr id="22589" name="Rectangle 37"/>
                <p:cNvSpPr>
                  <a:spLocks noChangeArrowheads="1"/>
                </p:cNvSpPr>
                <p:nvPr/>
              </p:nvSpPr>
              <p:spPr bwMode="auto">
                <a:xfrm>
                  <a:off x="43" y="921"/>
                  <a:ext cx="5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Inevitable</a:t>
                  </a:r>
                </a:p>
                <a:p>
                  <a:endParaRPr lang="en-US" sz="1600" b="1"/>
                </a:p>
              </p:txBody>
            </p:sp>
            <p:sp>
              <p:nvSpPr>
                <p:cNvPr id="22590" name="Rectangle 38"/>
                <p:cNvSpPr>
                  <a:spLocks noChangeArrowheads="1"/>
                </p:cNvSpPr>
                <p:nvPr/>
              </p:nvSpPr>
              <p:spPr bwMode="auto">
                <a:xfrm>
                  <a:off x="0" y="921"/>
                  <a:ext cx="6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7" name="Group 39"/>
              <p:cNvGrpSpPr>
                <a:grpSpLocks/>
              </p:cNvGrpSpPr>
              <p:nvPr/>
            </p:nvGrpSpPr>
            <p:grpSpPr bwMode="auto">
              <a:xfrm>
                <a:off x="652" y="921"/>
                <a:ext cx="700" cy="518"/>
                <a:chOff x="652" y="921"/>
                <a:chExt cx="700" cy="518"/>
              </a:xfrm>
            </p:grpSpPr>
            <p:sp>
              <p:nvSpPr>
                <p:cNvPr id="22587" name="Rectangle 40"/>
                <p:cNvSpPr>
                  <a:spLocks noChangeArrowheads="1"/>
                </p:cNvSpPr>
                <p:nvPr/>
              </p:nvSpPr>
              <p:spPr bwMode="auto">
                <a:xfrm>
                  <a:off x="695" y="921"/>
                  <a:ext cx="6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Yes</a:t>
                  </a:r>
                </a:p>
                <a:p>
                  <a:endParaRPr lang="en-US" sz="1400" b="1"/>
                </a:p>
              </p:txBody>
            </p:sp>
            <p:sp>
              <p:nvSpPr>
                <p:cNvPr id="22588" name="Rectangle 41"/>
                <p:cNvSpPr>
                  <a:spLocks noChangeArrowheads="1"/>
                </p:cNvSpPr>
                <p:nvPr/>
              </p:nvSpPr>
              <p:spPr bwMode="auto">
                <a:xfrm>
                  <a:off x="652" y="921"/>
                  <a:ext cx="7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8" name="Group 42"/>
              <p:cNvGrpSpPr>
                <a:grpSpLocks/>
              </p:cNvGrpSpPr>
              <p:nvPr/>
            </p:nvGrpSpPr>
            <p:grpSpPr bwMode="auto">
              <a:xfrm>
                <a:off x="1352" y="921"/>
                <a:ext cx="655" cy="518"/>
                <a:chOff x="1352" y="921"/>
                <a:chExt cx="655" cy="518"/>
              </a:xfrm>
            </p:grpSpPr>
            <p:sp>
              <p:nvSpPr>
                <p:cNvPr id="22585" name="Rectangle 43"/>
                <p:cNvSpPr>
                  <a:spLocks noChangeArrowheads="1"/>
                </p:cNvSpPr>
                <p:nvPr/>
              </p:nvSpPr>
              <p:spPr bwMode="auto">
                <a:xfrm>
                  <a:off x="1395" y="921"/>
                  <a:ext cx="5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Yes</a:t>
                  </a:r>
                </a:p>
                <a:p>
                  <a:endParaRPr lang="en-US" sz="1400" b="1"/>
                </a:p>
              </p:txBody>
            </p:sp>
            <p:sp>
              <p:nvSpPr>
                <p:cNvPr id="22586" name="Rectangle 44"/>
                <p:cNvSpPr>
                  <a:spLocks noChangeArrowheads="1"/>
                </p:cNvSpPr>
                <p:nvPr/>
              </p:nvSpPr>
              <p:spPr bwMode="auto">
                <a:xfrm>
                  <a:off x="1352" y="921"/>
                  <a:ext cx="65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49" name="Group 45"/>
              <p:cNvGrpSpPr>
                <a:grpSpLocks/>
              </p:cNvGrpSpPr>
              <p:nvPr/>
            </p:nvGrpSpPr>
            <p:grpSpPr bwMode="auto">
              <a:xfrm>
                <a:off x="2007" y="921"/>
                <a:ext cx="578" cy="518"/>
                <a:chOff x="2007" y="921"/>
                <a:chExt cx="578" cy="518"/>
              </a:xfrm>
            </p:grpSpPr>
            <p:sp>
              <p:nvSpPr>
                <p:cNvPr id="22583" name="Rectangle 46"/>
                <p:cNvSpPr>
                  <a:spLocks noChangeArrowheads="1"/>
                </p:cNvSpPr>
                <p:nvPr/>
              </p:nvSpPr>
              <p:spPr bwMode="auto">
                <a:xfrm>
                  <a:off x="2050" y="921"/>
                  <a:ext cx="4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Open</a:t>
                  </a:r>
                </a:p>
                <a:p>
                  <a:endParaRPr lang="en-US" sz="1400" b="1"/>
                </a:p>
              </p:txBody>
            </p:sp>
            <p:sp>
              <p:nvSpPr>
                <p:cNvPr id="22584" name="Rectangle 47"/>
                <p:cNvSpPr>
                  <a:spLocks noChangeArrowheads="1"/>
                </p:cNvSpPr>
                <p:nvPr/>
              </p:nvSpPr>
              <p:spPr bwMode="auto">
                <a:xfrm>
                  <a:off x="2007" y="921"/>
                  <a:ext cx="57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0" name="Group 48"/>
              <p:cNvGrpSpPr>
                <a:grpSpLocks/>
              </p:cNvGrpSpPr>
              <p:nvPr/>
            </p:nvGrpSpPr>
            <p:grpSpPr bwMode="auto">
              <a:xfrm>
                <a:off x="2585" y="921"/>
                <a:ext cx="930" cy="518"/>
                <a:chOff x="2585" y="921"/>
                <a:chExt cx="930" cy="518"/>
              </a:xfrm>
            </p:grpSpPr>
            <p:sp>
              <p:nvSpPr>
                <p:cNvPr id="22581" name="Rectangle 49"/>
                <p:cNvSpPr>
                  <a:spLocks noChangeArrowheads="1"/>
                </p:cNvSpPr>
                <p:nvPr/>
              </p:nvSpPr>
              <p:spPr bwMode="auto">
                <a:xfrm>
                  <a:off x="2628" y="921"/>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Average for dates</a:t>
                  </a:r>
                </a:p>
                <a:p>
                  <a:endParaRPr lang="en-US" sz="1400" b="1"/>
                </a:p>
              </p:txBody>
            </p:sp>
            <p:sp>
              <p:nvSpPr>
                <p:cNvPr id="22582" name="Rectangle 50"/>
                <p:cNvSpPr>
                  <a:spLocks noChangeArrowheads="1"/>
                </p:cNvSpPr>
                <p:nvPr/>
              </p:nvSpPr>
              <p:spPr bwMode="auto">
                <a:xfrm>
                  <a:off x="2585" y="921"/>
                  <a:ext cx="93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1" name="Group 51"/>
              <p:cNvGrpSpPr>
                <a:grpSpLocks/>
              </p:cNvGrpSpPr>
              <p:nvPr/>
            </p:nvGrpSpPr>
            <p:grpSpPr bwMode="auto">
              <a:xfrm>
                <a:off x="0" y="1439"/>
                <a:ext cx="652" cy="518"/>
                <a:chOff x="0" y="1439"/>
                <a:chExt cx="652" cy="518"/>
              </a:xfrm>
            </p:grpSpPr>
            <p:sp>
              <p:nvSpPr>
                <p:cNvPr id="22579" name="Rectangle 52"/>
                <p:cNvSpPr>
                  <a:spLocks noChangeArrowheads="1"/>
                </p:cNvSpPr>
                <p:nvPr/>
              </p:nvSpPr>
              <p:spPr bwMode="auto">
                <a:xfrm>
                  <a:off x="43" y="1439"/>
                  <a:ext cx="5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500" b="1">
                      <a:cs typeface="Times New Roman" pitchFamily="18" charset="0"/>
                    </a:rPr>
                    <a:t>Incomplete</a:t>
                  </a:r>
                </a:p>
                <a:p>
                  <a:endParaRPr lang="en-US" sz="1500" b="1"/>
                </a:p>
              </p:txBody>
            </p:sp>
            <p:sp>
              <p:nvSpPr>
                <p:cNvPr id="22580" name="Rectangle 53"/>
                <p:cNvSpPr>
                  <a:spLocks noChangeArrowheads="1"/>
                </p:cNvSpPr>
                <p:nvPr/>
              </p:nvSpPr>
              <p:spPr bwMode="auto">
                <a:xfrm>
                  <a:off x="0" y="1439"/>
                  <a:ext cx="6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2" name="Group 54"/>
              <p:cNvGrpSpPr>
                <a:grpSpLocks/>
              </p:cNvGrpSpPr>
              <p:nvPr/>
            </p:nvGrpSpPr>
            <p:grpSpPr bwMode="auto">
              <a:xfrm>
                <a:off x="652" y="1439"/>
                <a:ext cx="700" cy="518"/>
                <a:chOff x="652" y="1439"/>
                <a:chExt cx="700" cy="518"/>
              </a:xfrm>
            </p:grpSpPr>
            <p:sp>
              <p:nvSpPr>
                <p:cNvPr id="22577" name="Rectangle 55"/>
                <p:cNvSpPr>
                  <a:spLocks noChangeArrowheads="1"/>
                </p:cNvSpPr>
                <p:nvPr/>
              </p:nvSpPr>
              <p:spPr bwMode="auto">
                <a:xfrm>
                  <a:off x="695" y="1439"/>
                  <a:ext cx="6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Yes</a:t>
                  </a:r>
                </a:p>
                <a:p>
                  <a:endParaRPr lang="en-US" sz="1400" b="1"/>
                </a:p>
              </p:txBody>
            </p:sp>
            <p:sp>
              <p:nvSpPr>
                <p:cNvPr id="22578" name="Rectangle 56"/>
                <p:cNvSpPr>
                  <a:spLocks noChangeArrowheads="1"/>
                </p:cNvSpPr>
                <p:nvPr/>
              </p:nvSpPr>
              <p:spPr bwMode="auto">
                <a:xfrm>
                  <a:off x="652" y="1439"/>
                  <a:ext cx="7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3" name="Group 57"/>
              <p:cNvGrpSpPr>
                <a:grpSpLocks/>
              </p:cNvGrpSpPr>
              <p:nvPr/>
            </p:nvGrpSpPr>
            <p:grpSpPr bwMode="auto">
              <a:xfrm>
                <a:off x="1352" y="1439"/>
                <a:ext cx="655" cy="518"/>
                <a:chOff x="1352" y="1439"/>
                <a:chExt cx="655" cy="518"/>
              </a:xfrm>
            </p:grpSpPr>
            <p:sp>
              <p:nvSpPr>
                <p:cNvPr id="22575" name="Rectangle 58"/>
                <p:cNvSpPr>
                  <a:spLocks noChangeArrowheads="1"/>
                </p:cNvSpPr>
                <p:nvPr/>
              </p:nvSpPr>
              <p:spPr bwMode="auto">
                <a:xfrm>
                  <a:off x="1395" y="1439"/>
                  <a:ext cx="5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b="1">
                      <a:cs typeface="Times New Roman" pitchFamily="18" charset="0"/>
                    </a:rPr>
                    <a:t>Yes</a:t>
                  </a:r>
                </a:p>
                <a:p>
                  <a:endParaRPr lang="en-US" sz="1200" b="1"/>
                </a:p>
              </p:txBody>
            </p:sp>
            <p:sp>
              <p:nvSpPr>
                <p:cNvPr id="22576" name="Rectangle 59"/>
                <p:cNvSpPr>
                  <a:spLocks noChangeArrowheads="1"/>
                </p:cNvSpPr>
                <p:nvPr/>
              </p:nvSpPr>
              <p:spPr bwMode="auto">
                <a:xfrm>
                  <a:off x="1352" y="1439"/>
                  <a:ext cx="65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4" name="Group 60"/>
              <p:cNvGrpSpPr>
                <a:grpSpLocks/>
              </p:cNvGrpSpPr>
              <p:nvPr/>
            </p:nvGrpSpPr>
            <p:grpSpPr bwMode="auto">
              <a:xfrm>
                <a:off x="2007" y="1439"/>
                <a:ext cx="578" cy="518"/>
                <a:chOff x="2007" y="1439"/>
                <a:chExt cx="578" cy="518"/>
              </a:xfrm>
            </p:grpSpPr>
            <p:sp>
              <p:nvSpPr>
                <p:cNvPr id="22573" name="Rectangle 61"/>
                <p:cNvSpPr>
                  <a:spLocks noChangeArrowheads="1"/>
                </p:cNvSpPr>
                <p:nvPr/>
              </p:nvSpPr>
              <p:spPr bwMode="auto">
                <a:xfrm>
                  <a:off x="2050" y="1439"/>
                  <a:ext cx="4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Open</a:t>
                  </a:r>
                </a:p>
                <a:p>
                  <a:endParaRPr lang="en-US" sz="1400" b="1"/>
                </a:p>
              </p:txBody>
            </p:sp>
            <p:sp>
              <p:nvSpPr>
                <p:cNvPr id="22574" name="Rectangle 62"/>
                <p:cNvSpPr>
                  <a:spLocks noChangeArrowheads="1"/>
                </p:cNvSpPr>
                <p:nvPr/>
              </p:nvSpPr>
              <p:spPr bwMode="auto">
                <a:xfrm>
                  <a:off x="2007" y="1439"/>
                  <a:ext cx="57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5" name="Group 63"/>
              <p:cNvGrpSpPr>
                <a:grpSpLocks/>
              </p:cNvGrpSpPr>
              <p:nvPr/>
            </p:nvGrpSpPr>
            <p:grpSpPr bwMode="auto">
              <a:xfrm>
                <a:off x="2585" y="1439"/>
                <a:ext cx="930" cy="518"/>
                <a:chOff x="2585" y="1439"/>
                <a:chExt cx="930" cy="518"/>
              </a:xfrm>
            </p:grpSpPr>
            <p:sp>
              <p:nvSpPr>
                <p:cNvPr id="22571" name="Rectangle 64"/>
                <p:cNvSpPr>
                  <a:spLocks noChangeArrowheads="1"/>
                </p:cNvSpPr>
                <p:nvPr/>
              </p:nvSpPr>
              <p:spPr bwMode="auto">
                <a:xfrm>
                  <a:off x="2628" y="1439"/>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Smaller than dates</a:t>
                  </a:r>
                </a:p>
                <a:p>
                  <a:endParaRPr lang="en-US" sz="2400"/>
                </a:p>
              </p:txBody>
            </p:sp>
            <p:sp>
              <p:nvSpPr>
                <p:cNvPr id="22572" name="Rectangle 65"/>
                <p:cNvSpPr>
                  <a:spLocks noChangeArrowheads="1"/>
                </p:cNvSpPr>
                <p:nvPr/>
              </p:nvSpPr>
              <p:spPr bwMode="auto">
                <a:xfrm>
                  <a:off x="2585" y="1439"/>
                  <a:ext cx="93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6" name="Group 66"/>
              <p:cNvGrpSpPr>
                <a:grpSpLocks/>
              </p:cNvGrpSpPr>
              <p:nvPr/>
            </p:nvGrpSpPr>
            <p:grpSpPr bwMode="auto">
              <a:xfrm>
                <a:off x="0" y="1957"/>
                <a:ext cx="652" cy="518"/>
                <a:chOff x="0" y="1957"/>
                <a:chExt cx="652" cy="518"/>
              </a:xfrm>
            </p:grpSpPr>
            <p:sp>
              <p:nvSpPr>
                <p:cNvPr id="22569" name="Rectangle 67"/>
                <p:cNvSpPr>
                  <a:spLocks noChangeArrowheads="1"/>
                </p:cNvSpPr>
                <p:nvPr/>
              </p:nvSpPr>
              <p:spPr bwMode="auto">
                <a:xfrm>
                  <a:off x="43" y="1957"/>
                  <a:ext cx="5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b="1">
                      <a:cs typeface="Times New Roman" pitchFamily="18" charset="0"/>
                    </a:rPr>
                    <a:t>Missed</a:t>
                  </a:r>
                </a:p>
                <a:p>
                  <a:endParaRPr lang="en-US" sz="1600" b="1"/>
                </a:p>
              </p:txBody>
            </p:sp>
            <p:sp>
              <p:nvSpPr>
                <p:cNvPr id="22570" name="Rectangle 68"/>
                <p:cNvSpPr>
                  <a:spLocks noChangeArrowheads="1"/>
                </p:cNvSpPr>
                <p:nvPr/>
              </p:nvSpPr>
              <p:spPr bwMode="auto">
                <a:xfrm>
                  <a:off x="0" y="1957"/>
                  <a:ext cx="65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7" name="Group 69"/>
              <p:cNvGrpSpPr>
                <a:grpSpLocks/>
              </p:cNvGrpSpPr>
              <p:nvPr/>
            </p:nvGrpSpPr>
            <p:grpSpPr bwMode="auto">
              <a:xfrm>
                <a:off x="652" y="1957"/>
                <a:ext cx="700" cy="518"/>
                <a:chOff x="652" y="1957"/>
                <a:chExt cx="700" cy="518"/>
              </a:xfrm>
            </p:grpSpPr>
            <p:sp>
              <p:nvSpPr>
                <p:cNvPr id="22567" name="Rectangle 70"/>
                <p:cNvSpPr>
                  <a:spLocks noChangeArrowheads="1"/>
                </p:cNvSpPr>
                <p:nvPr/>
              </p:nvSpPr>
              <p:spPr bwMode="auto">
                <a:xfrm>
                  <a:off x="695" y="1957"/>
                  <a:ext cx="6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Yes</a:t>
                  </a:r>
                </a:p>
                <a:p>
                  <a:endParaRPr lang="en-US" sz="1400" b="1"/>
                </a:p>
              </p:txBody>
            </p:sp>
            <p:sp>
              <p:nvSpPr>
                <p:cNvPr id="22568" name="Rectangle 71"/>
                <p:cNvSpPr>
                  <a:spLocks noChangeArrowheads="1"/>
                </p:cNvSpPr>
                <p:nvPr/>
              </p:nvSpPr>
              <p:spPr bwMode="auto">
                <a:xfrm>
                  <a:off x="652" y="1957"/>
                  <a:ext cx="7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8" name="Group 72"/>
              <p:cNvGrpSpPr>
                <a:grpSpLocks/>
              </p:cNvGrpSpPr>
              <p:nvPr/>
            </p:nvGrpSpPr>
            <p:grpSpPr bwMode="auto">
              <a:xfrm>
                <a:off x="1352" y="1957"/>
                <a:ext cx="655" cy="518"/>
                <a:chOff x="1352" y="1957"/>
                <a:chExt cx="655" cy="518"/>
              </a:xfrm>
            </p:grpSpPr>
            <p:sp>
              <p:nvSpPr>
                <p:cNvPr id="22565" name="Rectangle 73"/>
                <p:cNvSpPr>
                  <a:spLocks noChangeArrowheads="1"/>
                </p:cNvSpPr>
                <p:nvPr/>
              </p:nvSpPr>
              <p:spPr bwMode="auto">
                <a:xfrm>
                  <a:off x="1395" y="1957"/>
                  <a:ext cx="5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Not always</a:t>
                  </a:r>
                </a:p>
                <a:p>
                  <a:endParaRPr lang="en-US" sz="2400"/>
                </a:p>
              </p:txBody>
            </p:sp>
            <p:sp>
              <p:nvSpPr>
                <p:cNvPr id="22566" name="Rectangle 74"/>
                <p:cNvSpPr>
                  <a:spLocks noChangeArrowheads="1"/>
                </p:cNvSpPr>
                <p:nvPr/>
              </p:nvSpPr>
              <p:spPr bwMode="auto">
                <a:xfrm>
                  <a:off x="1352" y="1957"/>
                  <a:ext cx="65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59" name="Group 75"/>
              <p:cNvGrpSpPr>
                <a:grpSpLocks/>
              </p:cNvGrpSpPr>
              <p:nvPr/>
            </p:nvGrpSpPr>
            <p:grpSpPr bwMode="auto">
              <a:xfrm>
                <a:off x="2007" y="1957"/>
                <a:ext cx="578" cy="518"/>
                <a:chOff x="2007" y="1957"/>
                <a:chExt cx="578" cy="518"/>
              </a:xfrm>
            </p:grpSpPr>
            <p:sp>
              <p:nvSpPr>
                <p:cNvPr id="22563" name="Rectangle 76"/>
                <p:cNvSpPr>
                  <a:spLocks noChangeArrowheads="1"/>
                </p:cNvSpPr>
                <p:nvPr/>
              </p:nvSpPr>
              <p:spPr bwMode="auto">
                <a:xfrm>
                  <a:off x="2050" y="1957"/>
                  <a:ext cx="4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Closed</a:t>
                  </a:r>
                </a:p>
                <a:p>
                  <a:endParaRPr lang="en-US" sz="1400" b="1"/>
                </a:p>
              </p:txBody>
            </p:sp>
            <p:sp>
              <p:nvSpPr>
                <p:cNvPr id="22564" name="Rectangle 77"/>
                <p:cNvSpPr>
                  <a:spLocks noChangeArrowheads="1"/>
                </p:cNvSpPr>
                <p:nvPr/>
              </p:nvSpPr>
              <p:spPr bwMode="auto">
                <a:xfrm>
                  <a:off x="2007" y="1957"/>
                  <a:ext cx="57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560" name="Group 78"/>
              <p:cNvGrpSpPr>
                <a:grpSpLocks/>
              </p:cNvGrpSpPr>
              <p:nvPr/>
            </p:nvGrpSpPr>
            <p:grpSpPr bwMode="auto">
              <a:xfrm>
                <a:off x="2585" y="1957"/>
                <a:ext cx="930" cy="518"/>
                <a:chOff x="2585" y="1957"/>
                <a:chExt cx="930" cy="518"/>
              </a:xfrm>
            </p:grpSpPr>
            <p:sp>
              <p:nvSpPr>
                <p:cNvPr id="22561" name="Rectangle 79"/>
                <p:cNvSpPr>
                  <a:spLocks noChangeArrowheads="1"/>
                </p:cNvSpPr>
                <p:nvPr/>
              </p:nvSpPr>
              <p:spPr bwMode="auto">
                <a:xfrm>
                  <a:off x="2628" y="1957"/>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400" b="1">
                      <a:cs typeface="Times New Roman" pitchFamily="18" charset="0"/>
                    </a:rPr>
                    <a:t>Smaller than dates</a:t>
                  </a:r>
                </a:p>
                <a:p>
                  <a:endParaRPr lang="en-US" sz="1400" b="1"/>
                </a:p>
              </p:txBody>
            </p:sp>
            <p:sp>
              <p:nvSpPr>
                <p:cNvPr id="22562" name="Rectangle 80"/>
                <p:cNvSpPr>
                  <a:spLocks noChangeArrowheads="1"/>
                </p:cNvSpPr>
                <p:nvPr/>
              </p:nvSpPr>
              <p:spPr bwMode="auto">
                <a:xfrm>
                  <a:off x="2585" y="1957"/>
                  <a:ext cx="93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2535" name="Rectangle 81"/>
            <p:cNvSpPr>
              <a:spLocks noChangeArrowheads="1"/>
            </p:cNvSpPr>
            <p:nvPr/>
          </p:nvSpPr>
          <p:spPr bwMode="auto">
            <a:xfrm>
              <a:off x="-3" y="-3"/>
              <a:ext cx="3521" cy="2481"/>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81000"/>
            <a:ext cx="7848600" cy="1219200"/>
          </a:xfrm>
        </p:spPr>
        <p:txBody>
          <a:bodyPr/>
          <a:lstStyle/>
          <a:p>
            <a:pPr algn="ctr" eaLnBrk="1" hangingPunct="1"/>
            <a:r>
              <a:rPr lang="en-US" b="1" smtClean="0">
                <a:cs typeface="Trebuchet MS" pitchFamily="34" charset="0"/>
              </a:rPr>
              <a:t>Treatment for Inevitable, Incomplete or missed abortion</a:t>
            </a:r>
          </a:p>
        </p:txBody>
      </p:sp>
      <p:sp>
        <p:nvSpPr>
          <p:cNvPr id="23555" name="Rectangle 3"/>
          <p:cNvSpPr>
            <a:spLocks noGrp="1" noChangeArrowheads="1"/>
          </p:cNvSpPr>
          <p:nvPr>
            <p:ph idx="1"/>
          </p:nvPr>
        </p:nvSpPr>
        <p:spPr/>
        <p:txBody>
          <a:bodyPr/>
          <a:lstStyle/>
          <a:p>
            <a:pPr eaLnBrk="1" hangingPunct="1">
              <a:lnSpc>
                <a:spcPct val="90000"/>
              </a:lnSpc>
            </a:pPr>
            <a:r>
              <a:rPr lang="en-CA" sz="2800" smtClean="0"/>
              <a:t>Volume management</a:t>
            </a:r>
          </a:p>
          <a:p>
            <a:pPr eaLnBrk="1" hangingPunct="1">
              <a:lnSpc>
                <a:spcPct val="90000"/>
              </a:lnSpc>
            </a:pPr>
            <a:r>
              <a:rPr lang="en-CA" sz="2800" smtClean="0"/>
              <a:t>Oxytocin if ++bleeding</a:t>
            </a:r>
          </a:p>
          <a:p>
            <a:pPr eaLnBrk="1" hangingPunct="1">
              <a:lnSpc>
                <a:spcPct val="90000"/>
              </a:lnSpc>
            </a:pPr>
            <a:r>
              <a:rPr lang="en-CA" sz="2800" smtClean="0"/>
              <a:t>Rhogam if mother is RH negative</a:t>
            </a:r>
          </a:p>
          <a:p>
            <a:pPr eaLnBrk="1" hangingPunct="1">
              <a:lnSpc>
                <a:spcPct val="90000"/>
              </a:lnSpc>
            </a:pPr>
            <a:r>
              <a:rPr lang="en-CA" sz="2800" smtClean="0"/>
              <a:t>Grief Management</a:t>
            </a:r>
          </a:p>
          <a:p>
            <a:pPr eaLnBrk="1" hangingPunct="1">
              <a:lnSpc>
                <a:spcPct val="90000"/>
              </a:lnSpc>
              <a:buFontTx/>
              <a:buNone/>
            </a:pPr>
            <a:r>
              <a:rPr lang="en-CA" sz="2800" smtClean="0"/>
              <a:t>*Depending on the number of weeks gestation, amount of bleeding and cramping, an Ob/Gyn may be consulted for a D&amp;C.</a:t>
            </a:r>
            <a:endParaRPr lang="en-US" sz="2800" smtClean="0"/>
          </a:p>
        </p:txBody>
      </p:sp>
      <p:sp>
        <p:nvSpPr>
          <p:cNvPr id="2355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81000"/>
            <a:ext cx="7772400" cy="1219200"/>
          </a:xfrm>
        </p:spPr>
        <p:txBody>
          <a:bodyPr/>
          <a:lstStyle/>
          <a:p>
            <a:pPr algn="ctr" eaLnBrk="1" hangingPunct="1"/>
            <a:r>
              <a:rPr lang="en-US" sz="3600" b="1" smtClean="0">
                <a:cs typeface="Trebuchet MS" pitchFamily="34" charset="0"/>
              </a:rPr>
              <a:t>Treatment for Threatened Abortion</a:t>
            </a:r>
          </a:p>
        </p:txBody>
      </p:sp>
      <p:sp>
        <p:nvSpPr>
          <p:cNvPr id="23555" name="Rectangle 3"/>
          <p:cNvSpPr>
            <a:spLocks noGrp="1" noChangeArrowheads="1"/>
          </p:cNvSpPr>
          <p:nvPr>
            <p:ph idx="1"/>
          </p:nvPr>
        </p:nvSpPr>
        <p:spPr>
          <a:xfrm>
            <a:off x="457200" y="1600200"/>
            <a:ext cx="8077200" cy="4495800"/>
          </a:xfrm>
        </p:spPr>
        <p:txBody>
          <a:bodyPr rtlCol="0">
            <a:noAutofit/>
          </a:bodyPr>
          <a:lstStyle/>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BHCG repeat in 2 days</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50/50 chance pt. will still miscarry</a:t>
            </a:r>
          </a:p>
          <a:p>
            <a:pPr eaLnBrk="1" fontAlgn="auto" hangingPunct="1">
              <a:buClr>
                <a:schemeClr val="tx1">
                  <a:lumMod val="75000"/>
                  <a:lumOff val="25000"/>
                </a:schemeClr>
              </a:buClr>
              <a:buFontTx/>
              <a:buNone/>
              <a:defRPr/>
            </a:pPr>
            <a:r>
              <a:rPr lang="en-US" sz="2800" b="1" dirty="0" smtClean="0">
                <a:solidFill>
                  <a:schemeClr val="accent6">
                    <a:lumMod val="75000"/>
                  </a:schemeClr>
                </a:solidFill>
              </a:rPr>
              <a:t>Note</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A small amt. of bleeding can occur at the time of endometrial implantation.</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Bleeding may also occur after intercourse.</a:t>
            </a:r>
          </a:p>
        </p:txBody>
      </p:sp>
      <p:sp>
        <p:nvSpPr>
          <p:cNvPr id="2458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800600"/>
            <a:ext cx="169703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calcmode="lin" valueType="num">
                                      <p:cBhvr additive="base">
                                        <p:cTn id="1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 calcmode="lin" valueType="num">
                                      <p:cBhvr additive="base">
                                        <p:cTn id="23"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23557"/>
                                        </p:tgtEl>
                                        <p:attrNameLst>
                                          <p:attrName>style.visibility</p:attrName>
                                        </p:attrNameLst>
                                      </p:cBhvr>
                                      <p:to>
                                        <p:strVal val="visible"/>
                                      </p:to>
                                    </p:set>
                                    <p:animEffect transition="in" filter="wipe(down)">
                                      <p:cBhvr>
                                        <p:cTn id="33" dur="580">
                                          <p:stCondLst>
                                            <p:cond delay="0"/>
                                          </p:stCondLst>
                                        </p:cTn>
                                        <p:tgtEl>
                                          <p:spTgt spid="23557"/>
                                        </p:tgtEl>
                                      </p:cBhvr>
                                    </p:animEffect>
                                    <p:anim calcmode="lin" valueType="num">
                                      <p:cBhvr>
                                        <p:cTn id="34" dur="1822" tmFilter="0,0; 0.14,0.36; 0.43,0.73; 0.71,0.91; 1.0,1.0">
                                          <p:stCondLst>
                                            <p:cond delay="0"/>
                                          </p:stCondLst>
                                        </p:cTn>
                                        <p:tgtEl>
                                          <p:spTgt spid="2355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355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355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355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3557"/>
                                        </p:tgtEl>
                                        <p:attrNameLst>
                                          <p:attrName>ppt_y</p:attrName>
                                        </p:attrNameLst>
                                      </p:cBhvr>
                                      <p:tavLst>
                                        <p:tav tm="0" fmla="#ppt_y-sin(pi*$)/81">
                                          <p:val>
                                            <p:fltVal val="0"/>
                                          </p:val>
                                        </p:tav>
                                        <p:tav tm="100000">
                                          <p:val>
                                            <p:fltVal val="1"/>
                                          </p:val>
                                        </p:tav>
                                      </p:tavLst>
                                    </p:anim>
                                    <p:animScale>
                                      <p:cBhvr>
                                        <p:cTn id="39" dur="26">
                                          <p:stCondLst>
                                            <p:cond delay="650"/>
                                          </p:stCondLst>
                                        </p:cTn>
                                        <p:tgtEl>
                                          <p:spTgt spid="23557"/>
                                        </p:tgtEl>
                                      </p:cBhvr>
                                      <p:to x="100000" y="60000"/>
                                    </p:animScale>
                                    <p:animScale>
                                      <p:cBhvr>
                                        <p:cTn id="40" dur="166" decel="50000">
                                          <p:stCondLst>
                                            <p:cond delay="676"/>
                                          </p:stCondLst>
                                        </p:cTn>
                                        <p:tgtEl>
                                          <p:spTgt spid="23557"/>
                                        </p:tgtEl>
                                      </p:cBhvr>
                                      <p:to x="100000" y="100000"/>
                                    </p:animScale>
                                    <p:animScale>
                                      <p:cBhvr>
                                        <p:cTn id="41" dur="26">
                                          <p:stCondLst>
                                            <p:cond delay="1312"/>
                                          </p:stCondLst>
                                        </p:cTn>
                                        <p:tgtEl>
                                          <p:spTgt spid="23557"/>
                                        </p:tgtEl>
                                      </p:cBhvr>
                                      <p:to x="100000" y="80000"/>
                                    </p:animScale>
                                    <p:animScale>
                                      <p:cBhvr>
                                        <p:cTn id="42" dur="166" decel="50000">
                                          <p:stCondLst>
                                            <p:cond delay="1338"/>
                                          </p:stCondLst>
                                        </p:cTn>
                                        <p:tgtEl>
                                          <p:spTgt spid="23557"/>
                                        </p:tgtEl>
                                      </p:cBhvr>
                                      <p:to x="100000" y="100000"/>
                                    </p:animScale>
                                    <p:animScale>
                                      <p:cBhvr>
                                        <p:cTn id="43" dur="26">
                                          <p:stCondLst>
                                            <p:cond delay="1642"/>
                                          </p:stCondLst>
                                        </p:cTn>
                                        <p:tgtEl>
                                          <p:spTgt spid="23557"/>
                                        </p:tgtEl>
                                      </p:cBhvr>
                                      <p:to x="100000" y="90000"/>
                                    </p:animScale>
                                    <p:animScale>
                                      <p:cBhvr>
                                        <p:cTn id="44" dur="166" decel="50000">
                                          <p:stCondLst>
                                            <p:cond delay="1668"/>
                                          </p:stCondLst>
                                        </p:cTn>
                                        <p:tgtEl>
                                          <p:spTgt spid="23557"/>
                                        </p:tgtEl>
                                      </p:cBhvr>
                                      <p:to x="100000" y="100000"/>
                                    </p:animScale>
                                    <p:animScale>
                                      <p:cBhvr>
                                        <p:cTn id="45" dur="26">
                                          <p:stCondLst>
                                            <p:cond delay="1808"/>
                                          </p:stCondLst>
                                        </p:cTn>
                                        <p:tgtEl>
                                          <p:spTgt spid="23557"/>
                                        </p:tgtEl>
                                      </p:cBhvr>
                                      <p:to x="100000" y="95000"/>
                                    </p:animScale>
                                    <p:animScale>
                                      <p:cBhvr>
                                        <p:cTn id="46" dur="166" decel="50000">
                                          <p:stCondLst>
                                            <p:cond delay="1834"/>
                                          </p:stCondLst>
                                        </p:cTn>
                                        <p:tgtEl>
                                          <p:spTgt spid="2355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b="1" smtClean="0">
                <a:cs typeface="Trebuchet MS" pitchFamily="34" charset="0"/>
              </a:rPr>
              <a:t>Discharge Instructions</a:t>
            </a:r>
          </a:p>
        </p:txBody>
      </p:sp>
      <p:sp>
        <p:nvSpPr>
          <p:cNvPr id="24579" name="Rectangle 3"/>
          <p:cNvSpPr>
            <a:spLocks noGrp="1" noChangeArrowheads="1"/>
          </p:cNvSpPr>
          <p:nvPr>
            <p:ph idx="1"/>
          </p:nvPr>
        </p:nvSpPr>
        <p:spPr>
          <a:xfrm>
            <a:off x="533400" y="1600200"/>
            <a:ext cx="7848600" cy="4259263"/>
          </a:xfrm>
        </p:spPr>
        <p:txBody>
          <a:bodyPr rtlCol="0">
            <a:noAutofit/>
          </a:bodyPr>
          <a:lstStyle/>
          <a:p>
            <a:pPr eaLnBrk="1" fontAlgn="auto" hangingPunct="1">
              <a:buClr>
                <a:schemeClr val="tx1">
                  <a:lumMod val="75000"/>
                  <a:lumOff val="25000"/>
                </a:schemeClr>
              </a:buClr>
              <a:buFont typeface="Wingdings 2" charset="2"/>
              <a:buChar char=""/>
              <a:defRPr/>
            </a:pPr>
            <a:r>
              <a:rPr lang="en-CA" sz="2800" dirty="0" smtClean="0">
                <a:solidFill>
                  <a:schemeClr val="tx1">
                    <a:lumMod val="75000"/>
                    <a:lumOff val="25000"/>
                  </a:schemeClr>
                </a:solidFill>
              </a:rPr>
              <a:t>Return to ED if increased bleeding, pain, or fever</a:t>
            </a:r>
          </a:p>
          <a:p>
            <a:pPr eaLnBrk="1" fontAlgn="auto" hangingPunct="1">
              <a:buClr>
                <a:schemeClr val="tx1">
                  <a:lumMod val="75000"/>
                  <a:lumOff val="25000"/>
                </a:schemeClr>
              </a:buClr>
              <a:buFont typeface="Wingdings 2" charset="2"/>
              <a:buChar char=""/>
              <a:defRPr/>
            </a:pPr>
            <a:r>
              <a:rPr lang="en-CA" sz="2800" dirty="0" smtClean="0">
                <a:solidFill>
                  <a:schemeClr val="tx1">
                    <a:lumMod val="75000"/>
                    <a:lumOff val="25000"/>
                  </a:schemeClr>
                </a:solidFill>
              </a:rPr>
              <a:t>Follow up with family doctor for serial BHCGs</a:t>
            </a:r>
          </a:p>
          <a:p>
            <a:pPr eaLnBrk="1" fontAlgn="auto" hangingPunct="1">
              <a:buClr>
                <a:schemeClr val="tx1">
                  <a:lumMod val="75000"/>
                  <a:lumOff val="25000"/>
                </a:schemeClr>
              </a:buClr>
              <a:buFont typeface="Wingdings 2" charset="2"/>
              <a:buChar char=""/>
              <a:defRPr/>
            </a:pPr>
            <a:r>
              <a:rPr lang="en-CA" sz="2800" dirty="0" smtClean="0">
                <a:solidFill>
                  <a:schemeClr val="tx1">
                    <a:lumMod val="75000"/>
                    <a:lumOff val="25000"/>
                  </a:schemeClr>
                </a:solidFill>
              </a:rPr>
              <a:t>Anticipate referral to </a:t>
            </a:r>
            <a:r>
              <a:rPr lang="en-CA" sz="2800" b="1" dirty="0" smtClean="0">
                <a:solidFill>
                  <a:schemeClr val="accent6">
                    <a:lumMod val="75000"/>
                  </a:schemeClr>
                </a:solidFill>
              </a:rPr>
              <a:t>EPAU</a:t>
            </a:r>
            <a:r>
              <a:rPr lang="en-CA" sz="2800" dirty="0" smtClean="0">
                <a:solidFill>
                  <a:schemeClr val="tx1">
                    <a:lumMod val="75000"/>
                    <a:lumOff val="25000"/>
                  </a:schemeClr>
                </a:solidFill>
              </a:rPr>
              <a:t>.</a:t>
            </a:r>
          </a:p>
          <a:p>
            <a:pPr eaLnBrk="1" fontAlgn="auto" hangingPunct="1">
              <a:buClr>
                <a:schemeClr val="tx1">
                  <a:lumMod val="75000"/>
                  <a:lumOff val="25000"/>
                </a:schemeClr>
              </a:buClr>
              <a:buFont typeface="Wingdings 2" charset="2"/>
              <a:buChar char=""/>
              <a:defRPr/>
            </a:pPr>
            <a:r>
              <a:rPr lang="en-CA" sz="2800" dirty="0" smtClean="0">
                <a:solidFill>
                  <a:schemeClr val="tx1">
                    <a:lumMod val="75000"/>
                    <a:lumOff val="25000"/>
                  </a:schemeClr>
                </a:solidFill>
              </a:rPr>
              <a:t>Avoid tampons and intercourse because of risk of uterine infection</a:t>
            </a:r>
          </a:p>
          <a:p>
            <a:pPr algn="ctr" eaLnBrk="1" fontAlgn="auto" hangingPunct="1">
              <a:buClr>
                <a:schemeClr val="tx1">
                  <a:lumMod val="75000"/>
                  <a:lumOff val="25000"/>
                </a:schemeClr>
              </a:buClr>
              <a:buFontTx/>
              <a:buNone/>
              <a:defRPr/>
            </a:pPr>
            <a:r>
              <a:rPr lang="en-US" sz="2800" b="1" dirty="0" smtClean="0">
                <a:solidFill>
                  <a:schemeClr val="tx1">
                    <a:lumMod val="75000"/>
                    <a:lumOff val="25000"/>
                  </a:schemeClr>
                </a:solidFill>
              </a:rPr>
              <a:t>Grief counseling may be needed!</a:t>
            </a:r>
          </a:p>
        </p:txBody>
      </p:sp>
      <p:sp>
        <p:nvSpPr>
          <p:cNvPr id="2560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9650" y="381000"/>
            <a:ext cx="7124700" cy="990600"/>
          </a:xfrm>
        </p:spPr>
        <p:txBody>
          <a:bodyPr/>
          <a:lstStyle/>
          <a:p>
            <a:pPr algn="ctr" eaLnBrk="1" hangingPunct="1"/>
            <a:r>
              <a:rPr lang="en-US" b="1" smtClean="0">
                <a:cs typeface="Trebuchet MS" pitchFamily="34" charset="0"/>
              </a:rPr>
              <a:t>Hyperemisis Gravidarum</a:t>
            </a:r>
          </a:p>
        </p:txBody>
      </p:sp>
      <p:sp>
        <p:nvSpPr>
          <p:cNvPr id="25603" name="Rectangle 3"/>
          <p:cNvSpPr>
            <a:spLocks noGrp="1" noChangeArrowheads="1"/>
          </p:cNvSpPr>
          <p:nvPr>
            <p:ph idx="1"/>
          </p:nvPr>
        </p:nvSpPr>
        <p:spPr>
          <a:xfrm>
            <a:off x="609600" y="1447800"/>
            <a:ext cx="7524750" cy="4800600"/>
          </a:xfrm>
        </p:spPr>
        <p:txBody>
          <a:bodyPr rtlCol="0">
            <a:normAutofit fontScale="92500" lnSpcReduction="10000"/>
          </a:bodyPr>
          <a:lstStyle/>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Severe vomiting occurring before the 20</a:t>
            </a:r>
            <a:r>
              <a:rPr lang="en-US" sz="2800" baseline="30000" dirty="0" smtClean="0">
                <a:solidFill>
                  <a:schemeClr val="tx1">
                    <a:lumMod val="75000"/>
                    <a:lumOff val="25000"/>
                  </a:schemeClr>
                </a:solidFill>
              </a:rPr>
              <a:t>th</a:t>
            </a:r>
            <a:r>
              <a:rPr lang="en-US" sz="2800" dirty="0" smtClean="0">
                <a:solidFill>
                  <a:schemeClr val="tx1">
                    <a:lumMod val="75000"/>
                    <a:lumOff val="25000"/>
                  </a:schemeClr>
                </a:solidFill>
              </a:rPr>
              <a:t> week of pregnancy.</a:t>
            </a:r>
          </a:p>
          <a:p>
            <a:pPr eaLnBrk="1" fontAlgn="auto" hangingPunct="1">
              <a:lnSpc>
                <a:spcPct val="90000"/>
              </a:lnSpc>
              <a:buClr>
                <a:schemeClr val="tx1">
                  <a:lumMod val="75000"/>
                  <a:lumOff val="25000"/>
                </a:schemeClr>
              </a:buClr>
              <a:buFontTx/>
              <a:buNone/>
              <a:defRPr/>
            </a:pPr>
            <a:r>
              <a:rPr lang="en-US" sz="2800" b="1" dirty="0" smtClean="0">
                <a:solidFill>
                  <a:schemeClr val="tx1">
                    <a:lumMod val="75000"/>
                    <a:lumOff val="25000"/>
                  </a:schemeClr>
                </a:solidFill>
              </a:rPr>
              <a:t>Possible causes</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-B6 deficiency</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-Impaired adrenal cortex function</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-Hyperthyroidism</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a:t>
            </a:r>
            <a:r>
              <a:rPr lang="en-US" sz="2800" dirty="0">
                <a:solidFill>
                  <a:schemeClr val="tx1">
                    <a:lumMod val="75000"/>
                    <a:lumOff val="25000"/>
                  </a:schemeClr>
                </a:solidFill>
              </a:rPr>
              <a:t>E</a:t>
            </a:r>
            <a:r>
              <a:rPr lang="en-US" sz="2800" dirty="0" smtClean="0">
                <a:solidFill>
                  <a:schemeClr val="tx1">
                    <a:lumMod val="75000"/>
                    <a:lumOff val="25000"/>
                  </a:schemeClr>
                </a:solidFill>
              </a:rPr>
              <a:t>xcess BHCG secretion</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-Psychological factors</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-Alterations in gastrointestinal physiology</a:t>
            </a:r>
          </a:p>
          <a:p>
            <a:pPr eaLnBrk="1" fontAlgn="auto" hangingPunct="1">
              <a:lnSpc>
                <a:spcPct val="90000"/>
              </a:lnSpc>
              <a:buClr>
                <a:schemeClr val="tx1">
                  <a:lumMod val="75000"/>
                  <a:lumOff val="25000"/>
                </a:schemeClr>
              </a:buClr>
              <a:buFontTx/>
              <a:buNone/>
              <a:defRPr/>
            </a:pPr>
            <a:r>
              <a:rPr lang="en-US" sz="2800" dirty="0" smtClean="0">
                <a:solidFill>
                  <a:schemeClr val="tx1">
                    <a:lumMod val="75000"/>
                    <a:lumOff val="25000"/>
                  </a:schemeClr>
                </a:solidFill>
              </a:rPr>
              <a:t>-Poor nutrition</a:t>
            </a:r>
          </a:p>
        </p:txBody>
      </p:sp>
      <p:sp>
        <p:nvSpPr>
          <p:cNvPr id="2662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743200"/>
            <a:ext cx="246856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sz="4000" b="1" smtClean="0">
                <a:cs typeface="Trebuchet MS" pitchFamily="34" charset="0"/>
              </a:rPr>
              <a:t>Treatment</a:t>
            </a:r>
          </a:p>
        </p:txBody>
      </p:sp>
      <p:sp>
        <p:nvSpPr>
          <p:cNvPr id="27651" name="Rectangle 3"/>
          <p:cNvSpPr>
            <a:spLocks noGrp="1" noChangeArrowheads="1"/>
          </p:cNvSpPr>
          <p:nvPr>
            <p:ph idx="1"/>
          </p:nvPr>
        </p:nvSpPr>
        <p:spPr>
          <a:xfrm>
            <a:off x="533400" y="1806575"/>
            <a:ext cx="7848600" cy="4052888"/>
          </a:xfrm>
        </p:spPr>
        <p:txBody>
          <a:bodyPr/>
          <a:lstStyle/>
          <a:p>
            <a:pPr eaLnBrk="1" hangingPunct="1"/>
            <a:r>
              <a:rPr lang="en-US" sz="2800" smtClean="0"/>
              <a:t>IV fluids</a:t>
            </a:r>
          </a:p>
          <a:p>
            <a:pPr eaLnBrk="1" hangingPunct="1"/>
            <a:r>
              <a:rPr lang="en-US" sz="2800" smtClean="0"/>
              <a:t>Anti-emetics</a:t>
            </a:r>
          </a:p>
          <a:p>
            <a:pPr eaLnBrk="1" hangingPunct="1"/>
            <a:r>
              <a:rPr lang="en-US" sz="2800" smtClean="0"/>
              <a:t>Gradual oral rehydration</a:t>
            </a:r>
          </a:p>
          <a:p>
            <a:pPr eaLnBrk="1" hangingPunct="1">
              <a:buFontTx/>
              <a:buNone/>
            </a:pPr>
            <a:r>
              <a:rPr lang="en-US" sz="2800" smtClean="0"/>
              <a:t>D/C Instructions</a:t>
            </a:r>
          </a:p>
          <a:p>
            <a:pPr eaLnBrk="1" hangingPunct="1">
              <a:buFontTx/>
              <a:buNone/>
            </a:pPr>
            <a:r>
              <a:rPr lang="en-US" sz="2800" smtClean="0"/>
              <a:t>-oral fluids as tolerated, small frequent meals, take meds as directed, return to ED if continues, moderate activity.</a:t>
            </a:r>
          </a:p>
        </p:txBody>
      </p:sp>
      <p:sp>
        <p:nvSpPr>
          <p:cNvPr id="2765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09650" y="533400"/>
            <a:ext cx="7124700" cy="1066800"/>
          </a:xfrm>
        </p:spPr>
        <p:txBody>
          <a:bodyPr/>
          <a:lstStyle/>
          <a:p>
            <a:pPr algn="ctr" eaLnBrk="1" hangingPunct="1"/>
            <a:r>
              <a:rPr lang="en-US" sz="5400" b="1" smtClean="0">
                <a:latin typeface="Chiller" pitchFamily="82" charset="0"/>
                <a:cs typeface="Trebuchet MS" pitchFamily="34" charset="0"/>
              </a:rPr>
              <a:t>EMERGENCY CHILDBIRTH</a:t>
            </a:r>
          </a:p>
        </p:txBody>
      </p:sp>
      <p:sp>
        <p:nvSpPr>
          <p:cNvPr id="28675" name="Content Placeholder 2"/>
          <p:cNvSpPr>
            <a:spLocks noGrp="1"/>
          </p:cNvSpPr>
          <p:nvPr>
            <p:ph idx="1"/>
          </p:nvPr>
        </p:nvSpPr>
        <p:spPr/>
        <p:txBody>
          <a:bodyPr/>
          <a:lstStyle/>
          <a:p>
            <a:pPr eaLnBrk="1" hangingPunct="1"/>
            <a:endParaRPr lang="en-US" smtClean="0"/>
          </a:p>
        </p:txBody>
      </p:sp>
      <p:sp>
        <p:nvSpPr>
          <p:cNvPr id="286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4475163"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0" y="381000"/>
            <a:ext cx="7620000" cy="1219200"/>
          </a:xfrm>
        </p:spPr>
        <p:txBody>
          <a:bodyPr/>
          <a:lstStyle/>
          <a:p>
            <a:pPr algn="ctr" eaLnBrk="1" hangingPunct="1"/>
            <a:r>
              <a:rPr lang="en-US" sz="4800" b="1" smtClean="0">
                <a:latin typeface="Curlz MT" pitchFamily="82" charset="0"/>
                <a:cs typeface="Trebuchet MS" pitchFamily="34" charset="0"/>
              </a:rPr>
              <a:t>EMERGENCY CHILDBIRTH</a:t>
            </a:r>
          </a:p>
        </p:txBody>
      </p:sp>
      <p:sp>
        <p:nvSpPr>
          <p:cNvPr id="29699" name="Content Placeholder 2"/>
          <p:cNvSpPr>
            <a:spLocks noGrp="1"/>
          </p:cNvSpPr>
          <p:nvPr>
            <p:ph idx="1"/>
          </p:nvPr>
        </p:nvSpPr>
        <p:spPr/>
        <p:txBody>
          <a:bodyPr/>
          <a:lstStyle/>
          <a:p>
            <a:pPr eaLnBrk="1" hangingPunct="1"/>
            <a:endParaRPr lang="en-US" smtClean="0"/>
          </a:p>
        </p:txBody>
      </p:sp>
      <p:sp>
        <p:nvSpPr>
          <p:cNvPr id="297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05025"/>
            <a:ext cx="5029200" cy="3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smtClean="0">
                <a:cs typeface="Trebuchet MS" pitchFamily="34" charset="0"/>
              </a:rPr>
              <a:t>Emergency Childbirth</a:t>
            </a:r>
          </a:p>
        </p:txBody>
      </p:sp>
      <p:sp>
        <p:nvSpPr>
          <p:cNvPr id="30723" name="Rectangle 3"/>
          <p:cNvSpPr>
            <a:spLocks noGrp="1" noChangeArrowheads="1"/>
          </p:cNvSpPr>
          <p:nvPr>
            <p:ph idx="1"/>
          </p:nvPr>
        </p:nvSpPr>
        <p:spPr/>
        <p:txBody>
          <a:bodyPr/>
          <a:lstStyle/>
          <a:p>
            <a:pPr eaLnBrk="1" hangingPunct="1"/>
            <a:endParaRPr lang="en-US" smtClean="0"/>
          </a:p>
        </p:txBody>
      </p:sp>
      <p:sp>
        <p:nvSpPr>
          <p:cNvPr id="3072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30725" name="Picture 7" descr="childbirth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334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9650" y="381000"/>
            <a:ext cx="7124700" cy="990600"/>
          </a:xfrm>
        </p:spPr>
        <p:txBody>
          <a:bodyPr/>
          <a:lstStyle/>
          <a:p>
            <a:pPr algn="ctr" eaLnBrk="1" hangingPunct="1"/>
            <a:r>
              <a:rPr lang="en-US" b="1" smtClean="0">
                <a:cs typeface="Trebuchet MS" pitchFamily="34" charset="0"/>
              </a:rPr>
              <a:t>Emergency Childbirth</a:t>
            </a:r>
          </a:p>
        </p:txBody>
      </p:sp>
      <p:sp>
        <p:nvSpPr>
          <p:cNvPr id="30723" name="Rectangle 3"/>
          <p:cNvSpPr>
            <a:spLocks noGrp="1" noChangeArrowheads="1"/>
          </p:cNvSpPr>
          <p:nvPr>
            <p:ph idx="1"/>
          </p:nvPr>
        </p:nvSpPr>
        <p:spPr/>
        <p:txBody>
          <a:bodyPr rtlCol="0">
            <a:normAutofit fontScale="92500" lnSpcReduction="20000"/>
          </a:bodyPr>
          <a:lstStyle/>
          <a:p>
            <a:pPr marL="609600" indent="-609600" eaLnBrk="1" fontAlgn="auto" hangingPunct="1">
              <a:lnSpc>
                <a:spcPct val="90000"/>
              </a:lnSpc>
              <a:buClr>
                <a:schemeClr val="tx1">
                  <a:lumMod val="75000"/>
                  <a:lumOff val="25000"/>
                </a:schemeClr>
              </a:buClr>
              <a:buFontTx/>
              <a:buNone/>
              <a:defRPr/>
            </a:pPr>
            <a:r>
              <a:rPr lang="en-CA" sz="2800" smtClean="0">
                <a:solidFill>
                  <a:schemeClr val="tx1">
                    <a:lumMod val="75000"/>
                    <a:lumOff val="25000"/>
                  </a:schemeClr>
                </a:solidFill>
              </a:rPr>
              <a:t>Steps in Emergency Delivery</a:t>
            </a:r>
          </a:p>
          <a:p>
            <a:pPr marL="609600" indent="-609600" eaLnBrk="1" fontAlgn="auto" hangingPunct="1">
              <a:lnSpc>
                <a:spcPct val="90000"/>
              </a:lnSpc>
              <a:buClr>
                <a:schemeClr val="tx1">
                  <a:lumMod val="75000"/>
                  <a:lumOff val="25000"/>
                </a:schemeClr>
              </a:buClr>
              <a:buFont typeface="Wingdings" pitchFamily="2" charset="2"/>
              <a:buAutoNum type="arabicPeriod"/>
              <a:defRPr/>
            </a:pPr>
            <a:r>
              <a:rPr lang="en-CA" sz="2800" smtClean="0">
                <a:solidFill>
                  <a:schemeClr val="tx1">
                    <a:lumMod val="75000"/>
                    <a:lumOff val="25000"/>
                  </a:schemeClr>
                </a:solidFill>
              </a:rPr>
              <a:t>Place the mother on her left side to slow fetal descent</a:t>
            </a:r>
          </a:p>
          <a:p>
            <a:pPr marL="609600" indent="-609600" eaLnBrk="1" fontAlgn="auto" hangingPunct="1">
              <a:lnSpc>
                <a:spcPct val="90000"/>
              </a:lnSpc>
              <a:buClr>
                <a:schemeClr val="tx1">
                  <a:lumMod val="75000"/>
                  <a:lumOff val="25000"/>
                </a:schemeClr>
              </a:buClr>
              <a:buFont typeface="Wingdings" pitchFamily="2" charset="2"/>
              <a:buAutoNum type="arabicPeriod"/>
              <a:defRPr/>
            </a:pPr>
            <a:r>
              <a:rPr lang="en-CA" sz="2800" smtClean="0">
                <a:solidFill>
                  <a:schemeClr val="tx1">
                    <a:lumMod val="75000"/>
                    <a:lumOff val="25000"/>
                  </a:schemeClr>
                </a:solidFill>
              </a:rPr>
              <a:t>Have the mother open her mouth and pant to slow progress</a:t>
            </a:r>
          </a:p>
          <a:p>
            <a:pPr marL="609600" indent="-609600" eaLnBrk="1" fontAlgn="auto" hangingPunct="1">
              <a:lnSpc>
                <a:spcPct val="90000"/>
              </a:lnSpc>
              <a:buClr>
                <a:schemeClr val="tx1">
                  <a:lumMod val="75000"/>
                  <a:lumOff val="25000"/>
                </a:schemeClr>
              </a:buClr>
              <a:buFont typeface="Wingdings" pitchFamily="2" charset="2"/>
              <a:buAutoNum type="arabicPeriod"/>
              <a:defRPr/>
            </a:pPr>
            <a:r>
              <a:rPr lang="en-CA" sz="2800" smtClean="0">
                <a:solidFill>
                  <a:schemeClr val="tx1">
                    <a:lumMod val="75000"/>
                    <a:lumOff val="25000"/>
                  </a:schemeClr>
                </a:solidFill>
              </a:rPr>
              <a:t>Have suction equipment, a neonatal resuscitation bag and oxygen supply available</a:t>
            </a:r>
          </a:p>
          <a:p>
            <a:pPr marL="609600" indent="-609600" eaLnBrk="1" fontAlgn="auto" hangingPunct="1">
              <a:lnSpc>
                <a:spcPct val="90000"/>
              </a:lnSpc>
              <a:buClr>
                <a:schemeClr val="tx1">
                  <a:lumMod val="75000"/>
                  <a:lumOff val="25000"/>
                </a:schemeClr>
              </a:buClr>
              <a:buFont typeface="Wingdings" pitchFamily="2" charset="2"/>
              <a:buAutoNum type="arabicPeriod"/>
              <a:defRPr/>
            </a:pPr>
            <a:r>
              <a:rPr lang="en-CA" sz="2800" smtClean="0">
                <a:solidFill>
                  <a:schemeClr val="tx1">
                    <a:lumMod val="75000"/>
                    <a:lumOff val="25000"/>
                  </a:schemeClr>
                </a:solidFill>
              </a:rPr>
              <a:t>Use universal precautions</a:t>
            </a:r>
          </a:p>
          <a:p>
            <a:pPr marL="609600" indent="-609600" eaLnBrk="1" fontAlgn="auto" hangingPunct="1">
              <a:lnSpc>
                <a:spcPct val="90000"/>
              </a:lnSpc>
              <a:buClr>
                <a:schemeClr val="tx1">
                  <a:lumMod val="75000"/>
                  <a:lumOff val="25000"/>
                </a:schemeClr>
              </a:buClr>
              <a:buFont typeface="Wingdings" pitchFamily="2" charset="2"/>
              <a:buAutoNum type="arabicPeriod"/>
              <a:defRPr/>
            </a:pPr>
            <a:r>
              <a:rPr lang="en-CA" sz="2800" smtClean="0">
                <a:solidFill>
                  <a:schemeClr val="tx1">
                    <a:lumMod val="75000"/>
                    <a:lumOff val="25000"/>
                  </a:schemeClr>
                </a:solidFill>
              </a:rPr>
              <a:t>Ease the perineum back until the head emerges.</a:t>
            </a:r>
          </a:p>
          <a:p>
            <a:pPr marL="609600" indent="-609600" eaLnBrk="1" fontAlgn="auto" hangingPunct="1">
              <a:lnSpc>
                <a:spcPct val="90000"/>
              </a:lnSpc>
              <a:buClr>
                <a:schemeClr val="tx1">
                  <a:lumMod val="75000"/>
                  <a:lumOff val="25000"/>
                </a:schemeClr>
              </a:buClr>
              <a:buFont typeface="Wingdings 2" charset="2"/>
              <a:buChar char=""/>
              <a:defRPr/>
            </a:pPr>
            <a:endParaRPr lang="en-US" sz="2800" smtClean="0">
              <a:solidFill>
                <a:schemeClr val="tx1">
                  <a:lumMod val="75000"/>
                  <a:lumOff val="25000"/>
                </a:schemeClr>
              </a:solidFill>
            </a:endParaRPr>
          </a:p>
        </p:txBody>
      </p:sp>
      <p:sp>
        <p:nvSpPr>
          <p:cNvPr id="3174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smtClean="0">
                <a:cs typeface="Trebuchet MS" pitchFamily="34" charset="0"/>
              </a:rPr>
              <a:t>OB-Common Presentations to the ED</a:t>
            </a:r>
          </a:p>
        </p:txBody>
      </p:sp>
      <p:sp>
        <p:nvSpPr>
          <p:cNvPr id="4099" name="Rectangle 3"/>
          <p:cNvSpPr>
            <a:spLocks noGrp="1" noChangeArrowheads="1"/>
          </p:cNvSpPr>
          <p:nvPr>
            <p:ph idx="1"/>
          </p:nvPr>
        </p:nvSpPr>
        <p:spPr/>
        <p:txBody>
          <a:bodyPr rtlCol="0">
            <a:normAutofit fontScale="92500" lnSpcReduction="10000"/>
          </a:bodyPr>
          <a:lstStyle/>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Vaginal bleeding in early pregnancy</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Vaginal bleeding in late pregnancy</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Ectopic pregnancy</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Pregnancy induced hypertension (PIH)</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Hyperemesis gravidarum</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Post partum hemorrhage</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Emergency delivery</a:t>
            </a:r>
          </a:p>
          <a:p>
            <a:pPr eaLnBrk="1" fontAlgn="auto" hangingPunct="1">
              <a:buClr>
                <a:schemeClr val="tx1">
                  <a:lumMod val="75000"/>
                  <a:lumOff val="25000"/>
                </a:schemeClr>
              </a:buClr>
              <a:buFont typeface="Wingdings 2" charset="2"/>
              <a:buChar char=""/>
              <a:defRPr/>
            </a:pPr>
            <a:r>
              <a:rPr lang="en-US" sz="2800" smtClean="0">
                <a:solidFill>
                  <a:schemeClr val="tx1">
                    <a:lumMod val="75000"/>
                    <a:lumOff val="25000"/>
                  </a:schemeClr>
                </a:solidFill>
              </a:rPr>
              <a:t>Trauma in pregnancy</a:t>
            </a:r>
          </a:p>
        </p:txBody>
      </p:sp>
      <p:sp>
        <p:nvSpPr>
          <p:cNvPr id="512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09650" y="304800"/>
            <a:ext cx="7124700" cy="1066800"/>
          </a:xfrm>
        </p:spPr>
        <p:txBody>
          <a:bodyPr/>
          <a:lstStyle/>
          <a:p>
            <a:pPr algn="ctr" eaLnBrk="1" hangingPunct="1"/>
            <a:r>
              <a:rPr lang="en-US" sz="3600" b="1" smtClean="0">
                <a:cs typeface="Trebuchet MS" pitchFamily="34" charset="0"/>
              </a:rPr>
              <a:t>Emergency Childbirth cont’</a:t>
            </a:r>
          </a:p>
        </p:txBody>
      </p:sp>
      <p:sp>
        <p:nvSpPr>
          <p:cNvPr id="31747" name="Rectangle 3"/>
          <p:cNvSpPr>
            <a:spLocks noGrp="1" noChangeArrowheads="1"/>
          </p:cNvSpPr>
          <p:nvPr>
            <p:ph idx="1"/>
          </p:nvPr>
        </p:nvSpPr>
        <p:spPr>
          <a:xfrm>
            <a:off x="533400" y="1371600"/>
            <a:ext cx="7924800" cy="4800600"/>
          </a:xfrm>
        </p:spPr>
        <p:txBody>
          <a:bodyPr rtlCol="0">
            <a:normAutofit lnSpcReduction="10000"/>
          </a:bodyPr>
          <a:lstStyle/>
          <a:p>
            <a:pPr marL="609600" indent="-609600" eaLnBrk="1" fontAlgn="auto" hangingPunct="1">
              <a:lnSpc>
                <a:spcPct val="90000"/>
              </a:lnSpc>
              <a:buClr>
                <a:schemeClr val="tx1">
                  <a:lumMod val="75000"/>
                  <a:lumOff val="25000"/>
                </a:schemeClr>
              </a:buClr>
              <a:buFont typeface="Wingdings" pitchFamily="2" charset="2"/>
              <a:buAutoNum type="arabicPeriod" startAt="6"/>
              <a:defRPr/>
            </a:pPr>
            <a:r>
              <a:rPr lang="en-CA" sz="2400" dirty="0" smtClean="0">
                <a:solidFill>
                  <a:schemeClr val="tx1">
                    <a:lumMod val="75000"/>
                    <a:lumOff val="25000"/>
                  </a:schemeClr>
                </a:solidFill>
              </a:rPr>
              <a:t>As the baby’s head emerges, check for the umbilical cord.</a:t>
            </a:r>
          </a:p>
          <a:p>
            <a:pPr marL="609600" indent="-609600" eaLnBrk="1" fontAlgn="auto" hangingPunct="1">
              <a:lnSpc>
                <a:spcPct val="90000"/>
              </a:lnSpc>
              <a:buClr>
                <a:schemeClr val="tx1">
                  <a:lumMod val="75000"/>
                  <a:lumOff val="25000"/>
                </a:schemeClr>
              </a:buClr>
              <a:buFont typeface="Wingdings" pitchFamily="2" charset="2"/>
              <a:buAutoNum type="arabicPeriod" startAt="6"/>
              <a:defRPr/>
            </a:pPr>
            <a:r>
              <a:rPr lang="en-CA" sz="2400" dirty="0" smtClean="0">
                <a:solidFill>
                  <a:schemeClr val="tx1">
                    <a:lumMod val="75000"/>
                    <a:lumOff val="25000"/>
                  </a:schemeClr>
                </a:solidFill>
              </a:rPr>
              <a:t>Suction the baby’s mouth first, then the nose. </a:t>
            </a:r>
          </a:p>
          <a:p>
            <a:pPr marL="609600" indent="-609600" eaLnBrk="1" fontAlgn="auto" hangingPunct="1">
              <a:lnSpc>
                <a:spcPct val="90000"/>
              </a:lnSpc>
              <a:buClr>
                <a:schemeClr val="tx1">
                  <a:lumMod val="75000"/>
                  <a:lumOff val="25000"/>
                </a:schemeClr>
              </a:buClr>
              <a:buFont typeface="Wingdings" pitchFamily="2" charset="2"/>
              <a:buAutoNum type="arabicPeriod" startAt="6"/>
              <a:defRPr/>
            </a:pPr>
            <a:r>
              <a:rPr lang="en-CA" sz="2400" dirty="0" smtClean="0">
                <a:solidFill>
                  <a:schemeClr val="tx1">
                    <a:lumMod val="75000"/>
                    <a:lumOff val="25000"/>
                  </a:schemeClr>
                </a:solidFill>
              </a:rPr>
              <a:t>Support the baby with both hands.  Do not pull the baby out, allow the baby to advance on its own.  Instruct the mother to bear down with contractions. Apply gentle downward pressure on the baby’s head until the anterior shoulder is visible.  Then upward pressure as you lift out the posterior shoulder.  </a:t>
            </a:r>
          </a:p>
          <a:p>
            <a:pPr marL="609600" indent="-609600" eaLnBrk="1" fontAlgn="auto" hangingPunct="1">
              <a:lnSpc>
                <a:spcPct val="90000"/>
              </a:lnSpc>
              <a:buClr>
                <a:schemeClr val="tx1">
                  <a:lumMod val="75000"/>
                  <a:lumOff val="25000"/>
                </a:schemeClr>
              </a:buClr>
              <a:buFont typeface="Wingdings" pitchFamily="2" charset="2"/>
              <a:buAutoNum type="arabicPeriod" startAt="9"/>
              <a:defRPr/>
            </a:pPr>
            <a:r>
              <a:rPr lang="en-CA" sz="2400" dirty="0" smtClean="0">
                <a:solidFill>
                  <a:schemeClr val="tx1">
                    <a:lumMod val="75000"/>
                    <a:lumOff val="25000"/>
                  </a:schemeClr>
                </a:solidFill>
              </a:rPr>
              <a:t>Keep the baby’s head lower than its trunk to promote drainage.</a:t>
            </a:r>
          </a:p>
          <a:p>
            <a:pPr marL="609600" indent="-609600" eaLnBrk="1" fontAlgn="auto" hangingPunct="1">
              <a:lnSpc>
                <a:spcPct val="90000"/>
              </a:lnSpc>
              <a:buClr>
                <a:schemeClr val="tx1">
                  <a:lumMod val="75000"/>
                  <a:lumOff val="25000"/>
                </a:schemeClr>
              </a:buClr>
              <a:buFont typeface="Wingdings" pitchFamily="2" charset="2"/>
              <a:buAutoNum type="arabicPeriod" startAt="9"/>
              <a:defRPr/>
            </a:pPr>
            <a:r>
              <a:rPr lang="en-CA" sz="2400" dirty="0" smtClean="0">
                <a:solidFill>
                  <a:schemeClr val="tx1">
                    <a:lumMod val="75000"/>
                    <a:lumOff val="25000"/>
                  </a:schemeClr>
                </a:solidFill>
              </a:rPr>
              <a:t>Double clamp &amp; cut the cord.</a:t>
            </a:r>
            <a:endParaRPr lang="en-US" sz="2400" dirty="0" smtClean="0">
              <a:solidFill>
                <a:schemeClr val="tx1">
                  <a:lumMod val="75000"/>
                  <a:lumOff val="25000"/>
                </a:schemeClr>
              </a:solidFill>
            </a:endParaRPr>
          </a:p>
        </p:txBody>
      </p:sp>
      <p:sp>
        <p:nvSpPr>
          <p:cNvPr id="3277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9075" y="227013"/>
            <a:ext cx="8467725" cy="1143000"/>
          </a:xfrm>
        </p:spPr>
        <p:txBody>
          <a:bodyPr/>
          <a:lstStyle/>
          <a:p>
            <a:pPr algn="ctr" eaLnBrk="1" hangingPunct="1"/>
            <a:r>
              <a:rPr lang="en-US" sz="4000" b="1" smtClean="0">
                <a:cs typeface="Trebuchet MS" pitchFamily="34" charset="0"/>
              </a:rPr>
              <a:t>Infant Care</a:t>
            </a:r>
          </a:p>
        </p:txBody>
      </p:sp>
      <p:sp>
        <p:nvSpPr>
          <p:cNvPr id="32771" name="Rectangle 3"/>
          <p:cNvSpPr>
            <a:spLocks noGrp="1" noChangeArrowheads="1"/>
          </p:cNvSpPr>
          <p:nvPr>
            <p:ph type="body" sz="half" idx="1"/>
          </p:nvPr>
        </p:nvSpPr>
        <p:spPr>
          <a:xfrm>
            <a:off x="263525" y="1219200"/>
            <a:ext cx="3851275" cy="4876800"/>
          </a:xfrm>
        </p:spPr>
        <p:txBody>
          <a:bodyPr rtlCol="0">
            <a:normAutofit fontScale="92500"/>
          </a:bodyPr>
          <a:lstStyle/>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Assess and support-Temp, ABC</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Frequently needed-dry, warm, position, suction, stimulate, oxygen</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Infrequently needed- ventilation assistance, chest compressions, medications</a:t>
            </a:r>
          </a:p>
        </p:txBody>
      </p:sp>
      <p:pic>
        <p:nvPicPr>
          <p:cNvPr id="33796" name="Picture 7" descr="view_4"/>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11663" y="1828800"/>
            <a:ext cx="3795712" cy="32369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9650" y="304800"/>
            <a:ext cx="7124700" cy="990600"/>
          </a:xfrm>
        </p:spPr>
        <p:txBody>
          <a:bodyPr/>
          <a:lstStyle/>
          <a:p>
            <a:pPr algn="ctr" eaLnBrk="1" hangingPunct="1"/>
            <a:r>
              <a:rPr lang="en-US" smtClean="0">
                <a:cs typeface="Trebuchet MS" pitchFamily="34" charset="0"/>
              </a:rPr>
              <a:t>Signs of Placental Separation</a:t>
            </a:r>
          </a:p>
        </p:txBody>
      </p:sp>
      <p:sp>
        <p:nvSpPr>
          <p:cNvPr id="34819" name="Rectangle 3"/>
          <p:cNvSpPr>
            <a:spLocks noGrp="1" noChangeArrowheads="1"/>
          </p:cNvSpPr>
          <p:nvPr>
            <p:ph idx="1"/>
          </p:nvPr>
        </p:nvSpPr>
        <p:spPr/>
        <p:txBody>
          <a:bodyPr/>
          <a:lstStyle/>
          <a:p>
            <a:pPr eaLnBrk="1" hangingPunct="1">
              <a:lnSpc>
                <a:spcPct val="90000"/>
              </a:lnSpc>
            </a:pPr>
            <a:r>
              <a:rPr lang="en-CA" sz="2400" smtClean="0"/>
              <a:t>Dark blood gushing from vagina</a:t>
            </a:r>
          </a:p>
          <a:p>
            <a:pPr eaLnBrk="1" hangingPunct="1">
              <a:lnSpc>
                <a:spcPct val="90000"/>
              </a:lnSpc>
            </a:pPr>
            <a:r>
              <a:rPr lang="en-CA" sz="2400" smtClean="0"/>
              <a:t>Lengthening of the umbilical cord</a:t>
            </a:r>
          </a:p>
          <a:p>
            <a:pPr eaLnBrk="1" hangingPunct="1">
              <a:lnSpc>
                <a:spcPct val="90000"/>
              </a:lnSpc>
            </a:pPr>
            <a:r>
              <a:rPr lang="en-CA" sz="2400" smtClean="0"/>
              <a:t>Uterine fundus rising upward in the abdomen or becoming more firm</a:t>
            </a:r>
          </a:p>
          <a:p>
            <a:pPr eaLnBrk="1" hangingPunct="1">
              <a:lnSpc>
                <a:spcPct val="90000"/>
              </a:lnSpc>
              <a:buFontTx/>
              <a:buNone/>
            </a:pPr>
            <a:endParaRPr lang="en-CA" sz="2400" smtClean="0"/>
          </a:p>
          <a:p>
            <a:pPr eaLnBrk="1" hangingPunct="1">
              <a:lnSpc>
                <a:spcPct val="90000"/>
              </a:lnSpc>
              <a:buFontTx/>
              <a:buNone/>
            </a:pPr>
            <a:r>
              <a:rPr lang="en-CA" sz="2400" smtClean="0"/>
              <a:t>Ask Mom to bear down with a contraction to expel the placenta. Massage the uterus to help it contract.</a:t>
            </a:r>
            <a:endParaRPr lang="en-US" sz="2400" smtClean="0"/>
          </a:p>
        </p:txBody>
      </p:sp>
      <p:sp>
        <p:nvSpPr>
          <p:cNvPr id="3482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143000"/>
            <a:ext cx="21336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CA" smtClean="0">
                <a:cs typeface="Trebuchet MS" pitchFamily="34" charset="0"/>
              </a:rPr>
              <a:t>Pregnancy Induced Hypertension (PIH)</a:t>
            </a:r>
          </a:p>
        </p:txBody>
      </p:sp>
      <p:sp>
        <p:nvSpPr>
          <p:cNvPr id="35843" name="Rectangle 3"/>
          <p:cNvSpPr>
            <a:spLocks noGrp="1" noChangeArrowheads="1"/>
          </p:cNvSpPr>
          <p:nvPr>
            <p:ph idx="1"/>
          </p:nvPr>
        </p:nvSpPr>
        <p:spPr/>
        <p:txBody>
          <a:bodyPr/>
          <a:lstStyle/>
          <a:p>
            <a:pPr eaLnBrk="1" hangingPunct="1"/>
            <a:r>
              <a:rPr lang="en-CA" sz="2400" smtClean="0"/>
              <a:t>PIH occurs in 10% of  all pregnancies. </a:t>
            </a:r>
          </a:p>
          <a:p>
            <a:pPr eaLnBrk="1" hangingPunct="1"/>
            <a:r>
              <a:rPr lang="en-CA" sz="2400" smtClean="0"/>
              <a:t>The cause of PIH is unknown, however the primary underlying mechanism appears to be vasospasm.  Vasospasm impedes blood flow through the arterial system affecting major organs (brain, lungs, liver, kidneys, placenta, eyes).</a:t>
            </a:r>
          </a:p>
          <a:p>
            <a:pPr eaLnBrk="1" hangingPunct="1"/>
            <a:endParaRPr lang="en-CA" smtClean="0"/>
          </a:p>
        </p:txBody>
      </p:sp>
      <p:sp>
        <p:nvSpPr>
          <p:cNvPr id="3584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123113" cy="923925"/>
          </a:xfrm>
        </p:spPr>
        <p:txBody>
          <a:bodyPr/>
          <a:lstStyle/>
          <a:p>
            <a:pPr algn="ctr" eaLnBrk="1" hangingPunct="1"/>
            <a:r>
              <a:rPr lang="en-US" sz="3600" dirty="0" err="1" smtClean="0">
                <a:solidFill>
                  <a:schemeClr val="bg1"/>
                </a:solidFill>
                <a:cs typeface="Trebuchet MS" pitchFamily="34" charset="0"/>
              </a:rPr>
              <a:t>Eclampsia</a:t>
            </a:r>
            <a:endParaRPr lang="en-US" sz="3600" dirty="0" smtClean="0">
              <a:solidFill>
                <a:schemeClr val="bg1"/>
              </a:solidFill>
              <a:cs typeface="Trebuchet MS" pitchFamily="34" charset="0"/>
            </a:endParaRPr>
          </a:p>
        </p:txBody>
      </p:sp>
      <p:sp>
        <p:nvSpPr>
          <p:cNvPr id="36867" name="Content Placeholder 2"/>
          <p:cNvSpPr>
            <a:spLocks noGrp="1"/>
          </p:cNvSpPr>
          <p:nvPr>
            <p:ph sz="half" idx="1"/>
          </p:nvPr>
        </p:nvSpPr>
        <p:spPr>
          <a:xfrm>
            <a:off x="228600" y="1066800"/>
            <a:ext cx="4252913" cy="5181600"/>
          </a:xfrm>
        </p:spPr>
        <p:txBody>
          <a:bodyPr>
            <a:normAutofit fontScale="77500" lnSpcReduction="20000"/>
          </a:bodyPr>
          <a:lstStyle/>
          <a:p>
            <a:pPr eaLnBrk="1" hangingPunct="1">
              <a:defRPr/>
            </a:pPr>
            <a:r>
              <a:rPr lang="en-US" sz="2600" dirty="0" smtClean="0"/>
              <a:t>new onset of grand mal seizure activity and/or unexplained coma during pregnancy or postpartum in a woman with signs or symptoms of preeclampsia.</a:t>
            </a:r>
          </a:p>
          <a:p>
            <a:pPr eaLnBrk="1" hangingPunct="1">
              <a:defRPr/>
            </a:pPr>
            <a:r>
              <a:rPr lang="en-US" sz="2600" dirty="0" smtClean="0"/>
              <a:t>clinical manifestations of maternal preeclampsia are hypertension and proteinuria </a:t>
            </a:r>
          </a:p>
          <a:p>
            <a:pPr eaLnBrk="1" hangingPunct="1">
              <a:defRPr/>
            </a:pPr>
            <a:r>
              <a:rPr lang="en-US" sz="2600" dirty="0" smtClean="0"/>
              <a:t>occurs during or after the 20th week of gestation or in the postpartum period</a:t>
            </a:r>
          </a:p>
          <a:p>
            <a:pPr eaLnBrk="1" hangingPunct="1">
              <a:defRPr/>
            </a:pPr>
            <a:r>
              <a:rPr lang="en-US" sz="2600" dirty="0" smtClean="0"/>
              <a:t>Features of </a:t>
            </a:r>
            <a:r>
              <a:rPr lang="en-US" sz="2600" dirty="0" err="1" smtClean="0"/>
              <a:t>eclampsia</a:t>
            </a:r>
            <a:r>
              <a:rPr lang="en-US" sz="2600" dirty="0" smtClean="0"/>
              <a:t> include the following:</a:t>
            </a:r>
          </a:p>
          <a:p>
            <a:pPr eaLnBrk="1" hangingPunct="1">
              <a:defRPr/>
            </a:pPr>
            <a:endParaRPr lang="en-US" sz="1000" dirty="0" smtClean="0"/>
          </a:p>
          <a:p>
            <a:pPr eaLnBrk="1" hangingPunct="1">
              <a:defRPr/>
            </a:pPr>
            <a:endParaRPr lang="en-US" sz="1000" dirty="0" smtClean="0"/>
          </a:p>
        </p:txBody>
      </p:sp>
      <p:sp>
        <p:nvSpPr>
          <p:cNvPr id="2" name="Content Placeholder 1"/>
          <p:cNvSpPr>
            <a:spLocks noGrp="1"/>
          </p:cNvSpPr>
          <p:nvPr>
            <p:ph sz="half" idx="2"/>
          </p:nvPr>
        </p:nvSpPr>
        <p:spPr>
          <a:xfrm>
            <a:off x="4662488" y="1143000"/>
            <a:ext cx="4176712" cy="5486400"/>
          </a:xfrm>
        </p:spPr>
        <p:txBody>
          <a:bodyPr>
            <a:normAutofit fontScale="77500" lnSpcReduction="20000"/>
          </a:bodyPr>
          <a:lstStyle/>
          <a:p>
            <a:pPr>
              <a:buFont typeface="Wingdings" pitchFamily="2" charset="2"/>
              <a:buChar char="Ø"/>
              <a:defRPr/>
            </a:pPr>
            <a:r>
              <a:rPr lang="en-US" sz="2300" dirty="0" smtClean="0"/>
              <a:t>Seizure or postictal </a:t>
            </a:r>
            <a:r>
              <a:rPr lang="en-US" sz="2300" dirty="0" smtClean="0"/>
              <a:t>state</a:t>
            </a:r>
            <a:endParaRPr lang="en-US" sz="2300" dirty="0" smtClean="0"/>
          </a:p>
          <a:p>
            <a:pPr>
              <a:buFont typeface="Wingdings" pitchFamily="2" charset="2"/>
              <a:buChar char="Ø"/>
              <a:defRPr/>
            </a:pPr>
            <a:r>
              <a:rPr lang="en-US" sz="2300" dirty="0" smtClean="0"/>
              <a:t>Headache, </a:t>
            </a:r>
            <a:r>
              <a:rPr lang="en-US" sz="2300" dirty="0" smtClean="0"/>
              <a:t>usually frontal</a:t>
            </a:r>
          </a:p>
          <a:p>
            <a:pPr>
              <a:buFont typeface="Wingdings" pitchFamily="2" charset="2"/>
              <a:buChar char="Ø"/>
              <a:defRPr/>
            </a:pPr>
            <a:r>
              <a:rPr lang="en-US" sz="2300" dirty="0" smtClean="0"/>
              <a:t>Generalized edema </a:t>
            </a:r>
          </a:p>
          <a:p>
            <a:pPr>
              <a:buFont typeface="Wingdings" pitchFamily="2" charset="2"/>
              <a:buChar char="Ø"/>
              <a:defRPr/>
            </a:pPr>
            <a:r>
              <a:rPr lang="en-US" sz="2300" dirty="0" smtClean="0"/>
              <a:t>Vision </a:t>
            </a:r>
            <a:r>
              <a:rPr lang="en-US" sz="2300" dirty="0" smtClean="0"/>
              <a:t>disturbance, </a:t>
            </a:r>
            <a:r>
              <a:rPr lang="en-US" sz="2300" dirty="0" smtClean="0"/>
              <a:t>such as blurred vision and photophobia</a:t>
            </a:r>
          </a:p>
          <a:p>
            <a:pPr>
              <a:buFont typeface="Wingdings" pitchFamily="2" charset="2"/>
              <a:buChar char="Ø"/>
              <a:defRPr/>
            </a:pPr>
            <a:r>
              <a:rPr lang="en-US" sz="2300" dirty="0" smtClean="0"/>
              <a:t>Right upper quadrant abdominal pain with </a:t>
            </a:r>
            <a:r>
              <a:rPr lang="en-US" sz="2300" dirty="0" smtClean="0"/>
              <a:t>nausea</a:t>
            </a:r>
            <a:endParaRPr lang="en-US" sz="2300" dirty="0" smtClean="0"/>
          </a:p>
          <a:p>
            <a:pPr>
              <a:buFont typeface="Wingdings" pitchFamily="2" charset="2"/>
              <a:buChar char="Ø"/>
              <a:defRPr/>
            </a:pPr>
            <a:r>
              <a:rPr lang="en-US" sz="2300" dirty="0" smtClean="0"/>
              <a:t>Amnesia and other mental status changes</a:t>
            </a:r>
          </a:p>
          <a:p>
            <a:pPr>
              <a:buFont typeface="Wingdings" pitchFamily="2" charset="2"/>
              <a:buChar char="Ø"/>
              <a:defRPr/>
            </a:pPr>
            <a:r>
              <a:rPr lang="en-US" sz="2300" dirty="0" err="1" smtClean="0"/>
              <a:t>Eclamptic</a:t>
            </a:r>
            <a:r>
              <a:rPr lang="en-US" sz="2300" dirty="0" smtClean="0"/>
              <a:t> convulsions are life-threatening emergencies and require the proper treatment to decrease maternal morbidity and mortality. Delivery is the only definitive treatment for </a:t>
            </a:r>
            <a:r>
              <a:rPr lang="en-US" sz="2300" dirty="0" err="1" smtClean="0"/>
              <a:t>eclampsia</a:t>
            </a:r>
            <a:r>
              <a:rPr lang="en-US" dirty="0" smtClean="0"/>
              <a:t>. </a:t>
            </a:r>
          </a:p>
          <a:p>
            <a:pPr>
              <a:defRPr/>
            </a:pPr>
            <a:endParaRPr lang="en-US" dirty="0"/>
          </a:p>
        </p:txBody>
      </p:sp>
      <p:sp>
        <p:nvSpPr>
          <p:cNvPr id="4" name="Footer Placeholder 3"/>
          <p:cNvSpPr>
            <a:spLocks noGrp="1"/>
          </p:cNvSpPr>
          <p:nvPr>
            <p:ph type="ftr" sz="quarter" idx="11"/>
          </p:nvPr>
        </p:nvSpPr>
        <p:spPr/>
        <p:txBody>
          <a:bodyPr/>
          <a:lstStyle/>
          <a:p>
            <a:pPr>
              <a:defRPr/>
            </a:pPr>
            <a:r>
              <a:rPr lang="en-US"/>
              <a:t>Citywide Orientation Sept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 calcmode="lin" valueType="num">
                                      <p:cBhvr additive="base">
                                        <p:cTn id="4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 calcmode="lin" valueType="num">
                                      <p:cBhvr additive="base">
                                        <p:cTn id="4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anim calcmode="lin" valueType="num">
                                      <p:cBhvr additive="base">
                                        <p:cTn id="5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 calcmode="lin" valueType="num">
                                      <p:cBhvr additive="base">
                                        <p:cTn id="6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 calcmode="lin" valueType="num">
                                      <p:cBhvr additive="base">
                                        <p:cTn id="6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09650" y="76200"/>
            <a:ext cx="7124700" cy="914400"/>
          </a:xfrm>
        </p:spPr>
        <p:txBody>
          <a:bodyPr/>
          <a:lstStyle/>
          <a:p>
            <a:pPr algn="ctr" eaLnBrk="1" hangingPunct="1"/>
            <a:r>
              <a:rPr lang="en-US" dirty="0" smtClean="0">
                <a:solidFill>
                  <a:schemeClr val="bg1"/>
                </a:solidFill>
                <a:cs typeface="Trebuchet MS" pitchFamily="34" charset="0"/>
              </a:rPr>
              <a:t>Treatment for </a:t>
            </a:r>
            <a:r>
              <a:rPr lang="en-US" dirty="0" err="1" smtClean="0">
                <a:solidFill>
                  <a:schemeClr val="bg1"/>
                </a:solidFill>
                <a:cs typeface="Trebuchet MS" pitchFamily="34" charset="0"/>
              </a:rPr>
              <a:t>Eclampsia</a:t>
            </a:r>
            <a:endParaRPr lang="en-US" dirty="0" smtClean="0">
              <a:solidFill>
                <a:schemeClr val="bg1"/>
              </a:solidFill>
              <a:cs typeface="Trebuchet MS" pitchFamily="34" charset="0"/>
            </a:endParaRPr>
          </a:p>
        </p:txBody>
      </p:sp>
      <p:sp>
        <p:nvSpPr>
          <p:cNvPr id="3" name="Content Placeholder 2"/>
          <p:cNvSpPr>
            <a:spLocks noGrp="1"/>
          </p:cNvSpPr>
          <p:nvPr>
            <p:ph idx="1"/>
          </p:nvPr>
        </p:nvSpPr>
        <p:spPr>
          <a:xfrm>
            <a:off x="1009650" y="1143000"/>
            <a:ext cx="7124700" cy="4716463"/>
          </a:xfrm>
        </p:spPr>
        <p:txBody>
          <a:bodyPr rtlCol="0">
            <a:normAutofit/>
          </a:bodyPr>
          <a:lstStyle/>
          <a:p>
            <a:pPr eaLnBrk="1" fontAlgn="auto" hangingPunct="1">
              <a:buClr>
                <a:schemeClr val="tx1">
                  <a:lumMod val="75000"/>
                  <a:lumOff val="25000"/>
                </a:schemeClr>
              </a:buClr>
              <a:buFont typeface="Wingdings 2" charset="2"/>
              <a:buChar char=""/>
              <a:defRPr/>
            </a:pPr>
            <a:r>
              <a:rPr lang="en-US" sz="2400" dirty="0" err="1" smtClean="0">
                <a:solidFill>
                  <a:schemeClr val="tx1">
                    <a:lumMod val="75000"/>
                    <a:lumOff val="25000"/>
                  </a:schemeClr>
                </a:solidFill>
              </a:rPr>
              <a:t>Eclamptic</a:t>
            </a:r>
            <a:r>
              <a:rPr lang="en-US" sz="2400" dirty="0" smtClean="0">
                <a:solidFill>
                  <a:schemeClr val="tx1">
                    <a:lumMod val="75000"/>
                    <a:lumOff val="25000"/>
                  </a:schemeClr>
                </a:solidFill>
              </a:rPr>
              <a:t> </a:t>
            </a:r>
            <a:r>
              <a:rPr lang="en-US" sz="2400" dirty="0">
                <a:solidFill>
                  <a:schemeClr val="tx1">
                    <a:lumMod val="75000"/>
                    <a:lumOff val="25000"/>
                  </a:schemeClr>
                </a:solidFill>
              </a:rPr>
              <a:t>convulsions are life-threatening emergencies and require the proper treatment to decrease maternal morbidity and mortality. Delivery is the only definitive treatment for </a:t>
            </a:r>
            <a:r>
              <a:rPr lang="en-US" sz="2400" dirty="0" err="1">
                <a:solidFill>
                  <a:schemeClr val="tx1">
                    <a:lumMod val="75000"/>
                    <a:lumOff val="25000"/>
                  </a:schemeClr>
                </a:solidFill>
              </a:rPr>
              <a:t>eclampsia</a:t>
            </a:r>
            <a:r>
              <a:rPr lang="en-US" sz="2400" dirty="0">
                <a:solidFill>
                  <a:schemeClr val="tx1">
                    <a:lumMod val="75000"/>
                    <a:lumOff val="25000"/>
                  </a:schemeClr>
                </a:solidFill>
              </a:rPr>
              <a:t>. </a:t>
            </a:r>
            <a:endParaRPr lang="en-US" sz="24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US" sz="2400" dirty="0">
                <a:solidFill>
                  <a:schemeClr val="tx1">
                    <a:lumMod val="75000"/>
                    <a:lumOff val="25000"/>
                  </a:schemeClr>
                </a:solidFill>
              </a:rPr>
              <a:t>A pregnant patient who has been involved in an unexplained trauma (such as a single-vehicle auto accident) and has exhibited seizure activity should be evaluated for </a:t>
            </a:r>
            <a:r>
              <a:rPr lang="en-US" sz="2400" dirty="0" err="1">
                <a:solidFill>
                  <a:schemeClr val="tx1">
                    <a:lumMod val="75000"/>
                    <a:lumOff val="25000"/>
                  </a:schemeClr>
                </a:solidFill>
              </a:rPr>
              <a:t>eclampsia</a:t>
            </a:r>
            <a:r>
              <a:rPr lang="en-US" sz="2400" dirty="0" smtClean="0">
                <a:solidFill>
                  <a:schemeClr val="tx1">
                    <a:lumMod val="75000"/>
                    <a:lumOff val="25000"/>
                  </a:schemeClr>
                </a:solidFill>
              </a:rPr>
              <a:t>.</a:t>
            </a:r>
          </a:p>
          <a:p>
            <a:pPr eaLnBrk="1" fontAlgn="auto" hangingPunct="1">
              <a:buClr>
                <a:schemeClr val="tx1">
                  <a:lumMod val="75000"/>
                  <a:lumOff val="25000"/>
                </a:schemeClr>
              </a:buClr>
              <a:buFont typeface="Wingdings 2" charset="2"/>
              <a:buChar char=""/>
              <a:defRPr/>
            </a:pPr>
            <a:r>
              <a:rPr lang="en-US" sz="2000" dirty="0">
                <a:solidFill>
                  <a:schemeClr val="tx1">
                    <a:lumMod val="75000"/>
                    <a:lumOff val="25000"/>
                  </a:schemeClr>
                </a:solidFill>
              </a:rPr>
              <a:t>http://emcrit.org/wee/peri-mortem-c-section/</a:t>
            </a:r>
          </a:p>
          <a:p>
            <a:pPr marL="0" indent="0" eaLnBrk="1" fontAlgn="auto" hangingPunct="1">
              <a:buClr>
                <a:schemeClr val="tx1">
                  <a:lumMod val="75000"/>
                  <a:lumOff val="25000"/>
                </a:schemeClr>
              </a:buClr>
              <a:buFont typeface="Wingdings 2" charset="2"/>
              <a:buNone/>
              <a:defRPr/>
            </a:pPr>
            <a:endParaRPr lang="en-US" dirty="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endParaRPr lang="en-US" dirty="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endParaRPr lang="en-US" dirty="0">
              <a:solidFill>
                <a:schemeClr val="tx1">
                  <a:lumMod val="75000"/>
                  <a:lumOff val="25000"/>
                </a:schemeClr>
              </a:solidFill>
            </a:endParaRPr>
          </a:p>
        </p:txBody>
      </p:sp>
      <p:sp>
        <p:nvSpPr>
          <p:cNvPr id="4" name="Footer Placeholder 3"/>
          <p:cNvSpPr>
            <a:spLocks noGrp="1"/>
          </p:cNvSpPr>
          <p:nvPr>
            <p:ph type="ftr" sz="quarter" idx="11"/>
          </p:nvPr>
        </p:nvSpPr>
        <p:spPr/>
        <p:txBody>
          <a:bodyPr/>
          <a:lstStyle/>
          <a:p>
            <a:pPr>
              <a:defRPr/>
            </a:pPr>
            <a:r>
              <a:rPr lang="en-US"/>
              <a:t>Citywide Orientation Sept  2014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eaLnBrk="1" hangingPunct="1"/>
            <a:r>
              <a:rPr lang="en-US" smtClean="0">
                <a:cs typeface="Trebuchet MS" pitchFamily="34" charset="0"/>
              </a:rPr>
              <a:t>Trauma In Pregnancy</a:t>
            </a:r>
          </a:p>
        </p:txBody>
      </p:sp>
      <p:sp>
        <p:nvSpPr>
          <p:cNvPr id="38915" name="Rectangle 3"/>
          <p:cNvSpPr>
            <a:spLocks noGrp="1" noChangeArrowheads="1"/>
          </p:cNvSpPr>
          <p:nvPr>
            <p:ph idx="1"/>
          </p:nvPr>
        </p:nvSpPr>
        <p:spPr/>
        <p:txBody>
          <a:bodyPr/>
          <a:lstStyle/>
          <a:p>
            <a:pPr eaLnBrk="1" hangingPunct="1"/>
            <a:endParaRPr lang="en-US" smtClean="0"/>
          </a:p>
        </p:txBody>
      </p:sp>
      <p:sp>
        <p:nvSpPr>
          <p:cNvPr id="3891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38917" name="Picture 7" descr="pg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30956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962400"/>
            <a:ext cx="198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7400"/>
            <a:ext cx="21336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en-US" b="1" smtClean="0">
                <a:cs typeface="Trebuchet MS" pitchFamily="34" charset="0"/>
              </a:rPr>
              <a:t>Trauma and Pregnancy</a:t>
            </a:r>
          </a:p>
        </p:txBody>
      </p:sp>
      <p:sp>
        <p:nvSpPr>
          <p:cNvPr id="39939" name="Rectangle 3"/>
          <p:cNvSpPr>
            <a:spLocks noGrp="1" noChangeArrowheads="1"/>
          </p:cNvSpPr>
          <p:nvPr>
            <p:ph idx="1"/>
          </p:nvPr>
        </p:nvSpPr>
        <p:spPr/>
        <p:txBody>
          <a:bodyPr/>
          <a:lstStyle/>
          <a:p>
            <a:pPr eaLnBrk="1" hangingPunct="1">
              <a:lnSpc>
                <a:spcPct val="90000"/>
              </a:lnSpc>
            </a:pPr>
            <a:r>
              <a:rPr lang="en-US" sz="2400" dirty="0" smtClean="0"/>
              <a:t>Trauma is the primary cause of mortality during pregnancy, accounting for up to 22% of all maternal deaths.</a:t>
            </a:r>
          </a:p>
          <a:p>
            <a:pPr eaLnBrk="1" hangingPunct="1">
              <a:lnSpc>
                <a:spcPct val="90000"/>
              </a:lnSpc>
            </a:pPr>
            <a:r>
              <a:rPr lang="en-US" sz="2400" dirty="0" smtClean="0"/>
              <a:t>Most common is blunt trauma as a result of MVCs</a:t>
            </a:r>
          </a:p>
          <a:p>
            <a:pPr eaLnBrk="1" hangingPunct="1">
              <a:lnSpc>
                <a:spcPct val="90000"/>
              </a:lnSpc>
            </a:pPr>
            <a:r>
              <a:rPr lang="en-US" sz="2400" dirty="0"/>
              <a:t>M</a:t>
            </a:r>
            <a:r>
              <a:rPr lang="en-US" sz="2400" dirty="0" smtClean="0"/>
              <a:t>echanisms </a:t>
            </a:r>
            <a:r>
              <a:rPr lang="en-US" sz="2400" dirty="0" smtClean="0"/>
              <a:t>include</a:t>
            </a:r>
          </a:p>
          <a:p>
            <a:pPr eaLnBrk="1" hangingPunct="1">
              <a:lnSpc>
                <a:spcPct val="90000"/>
              </a:lnSpc>
              <a:buFontTx/>
              <a:buNone/>
            </a:pPr>
            <a:r>
              <a:rPr lang="en-US" sz="2400" dirty="0" smtClean="0"/>
              <a:t>-falls, burns, inhalation injuries, firearm, stab wounds and domestic violence.</a:t>
            </a:r>
          </a:p>
        </p:txBody>
      </p:sp>
      <p:sp>
        <p:nvSpPr>
          <p:cNvPr id="3994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US" smtClean="0">
              <a:cs typeface="Trebuchet MS" pitchFamily="34" charset="0"/>
            </a:endParaRPr>
          </a:p>
        </p:txBody>
      </p:sp>
      <p:sp>
        <p:nvSpPr>
          <p:cNvPr id="40963" name="Rectangle 3"/>
          <p:cNvSpPr>
            <a:spLocks noGrp="1" noChangeArrowheads="1"/>
          </p:cNvSpPr>
          <p:nvPr>
            <p:ph idx="1"/>
          </p:nvPr>
        </p:nvSpPr>
        <p:spPr>
          <a:xfrm>
            <a:off x="1009650" y="1219200"/>
            <a:ext cx="7124700" cy="4640263"/>
          </a:xfrm>
        </p:spPr>
        <p:txBody>
          <a:bodyPr/>
          <a:lstStyle/>
          <a:p>
            <a:pPr algn="ctr" eaLnBrk="1" hangingPunct="1">
              <a:buFont typeface="Wingdings" pitchFamily="2" charset="2"/>
              <a:buChar char="v"/>
            </a:pPr>
            <a:r>
              <a:rPr lang="en-US" sz="4400" smtClean="0"/>
              <a:t>The most critical principle in patient management is the direct attention toward maternal well-being.</a:t>
            </a:r>
          </a:p>
        </p:txBody>
      </p:sp>
      <p:sp>
        <p:nvSpPr>
          <p:cNvPr id="4096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sz="4000" b="1" smtClean="0">
                <a:cs typeface="Trebuchet MS" pitchFamily="34" charset="0"/>
              </a:rPr>
              <a:t>Diagnostics</a:t>
            </a:r>
          </a:p>
        </p:txBody>
      </p:sp>
      <p:sp>
        <p:nvSpPr>
          <p:cNvPr id="41987" name="Rectangle 3"/>
          <p:cNvSpPr>
            <a:spLocks noGrp="1" noChangeArrowheads="1"/>
          </p:cNvSpPr>
          <p:nvPr>
            <p:ph idx="1"/>
          </p:nvPr>
        </p:nvSpPr>
        <p:spPr/>
        <p:txBody>
          <a:bodyPr/>
          <a:lstStyle/>
          <a:p>
            <a:pPr eaLnBrk="1" hangingPunct="1"/>
            <a:r>
              <a:rPr lang="en-US" sz="3200" smtClean="0"/>
              <a:t>Mom-CBC, lytes, blood type and RH, Coagulation profile, Kleihauer-Betke test, urinalysis, tox screen, ABG, ECG, CT, x-rays, DPL, U/S</a:t>
            </a:r>
          </a:p>
          <a:p>
            <a:pPr eaLnBrk="1" hangingPunct="1"/>
            <a:r>
              <a:rPr lang="en-US" sz="3200" smtClean="0"/>
              <a:t>Baby-cardio topographic monitoring (FHR and uterine contractions)</a:t>
            </a:r>
          </a:p>
        </p:txBody>
      </p:sp>
      <p:sp>
        <p:nvSpPr>
          <p:cNvPr id="4198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b="1" smtClean="0">
                <a:cs typeface="Trebuchet MS" pitchFamily="34" charset="0"/>
              </a:rPr>
              <a:t>How to take a history?</a:t>
            </a:r>
          </a:p>
        </p:txBody>
      </p:sp>
      <p:sp>
        <p:nvSpPr>
          <p:cNvPr id="5123" name="Rectangle 3"/>
          <p:cNvSpPr>
            <a:spLocks noGrp="1" noChangeArrowheads="1"/>
          </p:cNvSpPr>
          <p:nvPr>
            <p:ph idx="1"/>
          </p:nvPr>
        </p:nvSpPr>
        <p:spPr/>
        <p:txBody>
          <a:bodyPr rtlCol="0">
            <a:normAutofit fontScale="92500" lnSpcReduction="10000"/>
          </a:bodyPr>
          <a:lstStyle/>
          <a:p>
            <a:pPr eaLnBrk="1" fontAlgn="auto" hangingPunct="1">
              <a:lnSpc>
                <a:spcPct val="90000"/>
              </a:lnSpc>
              <a:buClr>
                <a:schemeClr val="tx1">
                  <a:lumMod val="75000"/>
                  <a:lumOff val="25000"/>
                </a:schemeClr>
              </a:buClr>
              <a:buFont typeface="Wingdings 2" charset="2"/>
              <a:buChar char=""/>
              <a:defRPr/>
            </a:pPr>
            <a:r>
              <a:rPr lang="en-CA" sz="2800" dirty="0" smtClean="0">
                <a:solidFill>
                  <a:schemeClr val="tx1">
                    <a:lumMod val="75000"/>
                    <a:lumOff val="25000"/>
                  </a:schemeClr>
                </a:solidFill>
              </a:rPr>
              <a:t>Date of LMP &amp; whether it was normal.  </a:t>
            </a:r>
          </a:p>
          <a:p>
            <a:pPr lvl="1" eaLnBrk="1" fontAlgn="auto" hangingPunct="1">
              <a:lnSpc>
                <a:spcPct val="90000"/>
              </a:lnSpc>
              <a:buClr>
                <a:schemeClr val="tx1">
                  <a:lumMod val="75000"/>
                  <a:lumOff val="25000"/>
                </a:schemeClr>
              </a:buClr>
              <a:buFont typeface="Wingdings 2" charset="2"/>
              <a:buChar char=""/>
              <a:defRPr/>
            </a:pPr>
            <a:r>
              <a:rPr lang="en-CA" sz="2400" dirty="0" smtClean="0">
                <a:solidFill>
                  <a:schemeClr val="tx1">
                    <a:lumMod val="75000"/>
                    <a:lumOff val="25000"/>
                  </a:schemeClr>
                </a:solidFill>
              </a:rPr>
              <a:t>Calculate gestational age (wheel) or (1</a:t>
            </a:r>
            <a:r>
              <a:rPr lang="en-CA" sz="2400" baseline="30000" dirty="0" smtClean="0">
                <a:solidFill>
                  <a:schemeClr val="tx1">
                    <a:lumMod val="75000"/>
                    <a:lumOff val="25000"/>
                  </a:schemeClr>
                </a:solidFill>
              </a:rPr>
              <a:t>st</a:t>
            </a:r>
            <a:r>
              <a:rPr lang="en-CA" sz="2400" dirty="0" smtClean="0">
                <a:solidFill>
                  <a:schemeClr val="tx1">
                    <a:lumMod val="75000"/>
                    <a:lumOff val="25000"/>
                  </a:schemeClr>
                </a:solidFill>
              </a:rPr>
              <a:t> day LMP –3 mos.+7days) </a:t>
            </a:r>
          </a:p>
          <a:p>
            <a:pPr eaLnBrk="1" fontAlgn="auto" hangingPunct="1">
              <a:lnSpc>
                <a:spcPct val="90000"/>
              </a:lnSpc>
              <a:buClr>
                <a:schemeClr val="tx1">
                  <a:lumMod val="75000"/>
                  <a:lumOff val="25000"/>
                </a:schemeClr>
              </a:buClr>
              <a:buFont typeface="Wingdings 2" charset="2"/>
              <a:buChar char=""/>
              <a:defRPr/>
            </a:pPr>
            <a:r>
              <a:rPr lang="en-CA" sz="2800" dirty="0" smtClean="0">
                <a:solidFill>
                  <a:schemeClr val="tx1">
                    <a:lumMod val="75000"/>
                    <a:lumOff val="25000"/>
                  </a:schemeClr>
                </a:solidFill>
              </a:rPr>
              <a:t>GTPALS</a:t>
            </a: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err="1" smtClean="0">
                <a:solidFill>
                  <a:schemeClr val="tx1">
                    <a:lumMod val="75000"/>
                    <a:lumOff val="25000"/>
                  </a:schemeClr>
                </a:solidFill>
              </a:rPr>
              <a:t>G</a:t>
            </a:r>
            <a:r>
              <a:rPr lang="en-CA" sz="2200" dirty="0" err="1" smtClean="0">
                <a:solidFill>
                  <a:schemeClr val="tx1">
                    <a:lumMod val="75000"/>
                    <a:lumOff val="25000"/>
                  </a:schemeClr>
                </a:solidFill>
              </a:rPr>
              <a:t>ravida</a:t>
            </a:r>
            <a:r>
              <a:rPr lang="en-CA" sz="2200" dirty="0" smtClean="0">
                <a:solidFill>
                  <a:schemeClr val="tx1">
                    <a:lumMod val="75000"/>
                    <a:lumOff val="25000"/>
                  </a:schemeClr>
                </a:solidFill>
              </a:rPr>
              <a:t>-number of times pregnant</a:t>
            </a: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smtClean="0">
                <a:solidFill>
                  <a:schemeClr val="tx1">
                    <a:lumMod val="75000"/>
                    <a:lumOff val="25000"/>
                  </a:schemeClr>
                </a:solidFill>
              </a:rPr>
              <a:t>T</a:t>
            </a:r>
            <a:r>
              <a:rPr lang="en-CA" sz="2200" dirty="0" smtClean="0">
                <a:solidFill>
                  <a:schemeClr val="tx1">
                    <a:lumMod val="75000"/>
                    <a:lumOff val="25000"/>
                  </a:schemeClr>
                </a:solidFill>
              </a:rPr>
              <a:t>erm- number of babies born at term(&gt;37 </a:t>
            </a:r>
            <a:r>
              <a:rPr lang="en-CA" sz="2200" dirty="0" err="1" smtClean="0">
                <a:solidFill>
                  <a:schemeClr val="tx1">
                    <a:lumMod val="75000"/>
                    <a:lumOff val="25000"/>
                  </a:schemeClr>
                </a:solidFill>
              </a:rPr>
              <a:t>wks</a:t>
            </a:r>
            <a:r>
              <a:rPr lang="en-CA" sz="2200" dirty="0" smtClean="0">
                <a:solidFill>
                  <a:schemeClr val="tx1">
                    <a:lumMod val="75000"/>
                    <a:lumOff val="25000"/>
                  </a:schemeClr>
                </a:solidFill>
              </a:rPr>
              <a:t>)</a:t>
            </a: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smtClean="0">
                <a:solidFill>
                  <a:schemeClr val="tx1">
                    <a:lumMod val="75000"/>
                    <a:lumOff val="25000"/>
                  </a:schemeClr>
                </a:solidFill>
              </a:rPr>
              <a:t>P</a:t>
            </a:r>
            <a:r>
              <a:rPr lang="en-CA" sz="2200" dirty="0" smtClean="0">
                <a:solidFill>
                  <a:schemeClr val="tx1">
                    <a:lumMod val="75000"/>
                    <a:lumOff val="25000"/>
                  </a:schemeClr>
                </a:solidFill>
              </a:rPr>
              <a:t>reterm-number of babies born preterm(&lt;37 </a:t>
            </a:r>
            <a:r>
              <a:rPr lang="en-CA" sz="2200" dirty="0" err="1" smtClean="0">
                <a:solidFill>
                  <a:schemeClr val="tx1">
                    <a:lumMod val="75000"/>
                    <a:lumOff val="25000"/>
                  </a:schemeClr>
                </a:solidFill>
              </a:rPr>
              <a:t>wks</a:t>
            </a:r>
            <a:r>
              <a:rPr lang="en-CA" sz="2200" dirty="0" smtClean="0">
                <a:solidFill>
                  <a:schemeClr val="tx1">
                    <a:lumMod val="75000"/>
                    <a:lumOff val="25000"/>
                  </a:schemeClr>
                </a:solidFill>
              </a:rPr>
              <a:t>)</a:t>
            </a: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smtClean="0">
                <a:solidFill>
                  <a:schemeClr val="tx1">
                    <a:lumMod val="75000"/>
                    <a:lumOff val="25000"/>
                  </a:schemeClr>
                </a:solidFill>
              </a:rPr>
              <a:t>A</a:t>
            </a:r>
            <a:r>
              <a:rPr lang="en-CA" sz="2200" dirty="0" smtClean="0">
                <a:solidFill>
                  <a:schemeClr val="tx1">
                    <a:lumMod val="75000"/>
                    <a:lumOff val="25000"/>
                  </a:schemeClr>
                </a:solidFill>
              </a:rPr>
              <a:t>bortions- therapeutic or spontaneous &lt;20 </a:t>
            </a:r>
            <a:r>
              <a:rPr lang="en-CA" sz="2200" dirty="0" err="1" smtClean="0">
                <a:solidFill>
                  <a:schemeClr val="tx1">
                    <a:lumMod val="75000"/>
                    <a:lumOff val="25000"/>
                  </a:schemeClr>
                </a:solidFill>
              </a:rPr>
              <a:t>wks</a:t>
            </a:r>
            <a:endParaRPr lang="en-CA" sz="2200" dirty="0" smtClean="0">
              <a:solidFill>
                <a:schemeClr val="tx1">
                  <a:lumMod val="75000"/>
                  <a:lumOff val="25000"/>
                </a:schemeClr>
              </a:solidFill>
            </a:endParaRP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smtClean="0">
                <a:solidFill>
                  <a:schemeClr val="tx1">
                    <a:lumMod val="75000"/>
                    <a:lumOff val="25000"/>
                  </a:schemeClr>
                </a:solidFill>
              </a:rPr>
              <a:t>L</a:t>
            </a:r>
            <a:r>
              <a:rPr lang="en-CA" sz="2200" dirty="0" smtClean="0">
                <a:solidFill>
                  <a:schemeClr val="tx1">
                    <a:lumMod val="75000"/>
                    <a:lumOff val="25000"/>
                  </a:schemeClr>
                </a:solidFill>
              </a:rPr>
              <a:t>iving- number of living children</a:t>
            </a:r>
          </a:p>
          <a:p>
            <a:pPr eaLnBrk="1" fontAlgn="auto" hangingPunct="1">
              <a:lnSpc>
                <a:spcPct val="90000"/>
              </a:lnSpc>
              <a:buClr>
                <a:schemeClr val="tx1">
                  <a:lumMod val="75000"/>
                  <a:lumOff val="25000"/>
                </a:schemeClr>
              </a:buClr>
              <a:buFontTx/>
              <a:buNone/>
              <a:defRPr/>
            </a:pPr>
            <a:r>
              <a:rPr lang="en-CA" sz="2200" dirty="0" smtClean="0">
                <a:solidFill>
                  <a:schemeClr val="tx1">
                    <a:lumMod val="75000"/>
                    <a:lumOff val="25000"/>
                  </a:schemeClr>
                </a:solidFill>
              </a:rPr>
              <a:t>	</a:t>
            </a:r>
            <a:r>
              <a:rPr lang="en-CA" sz="2200" b="1" dirty="0" smtClean="0">
                <a:solidFill>
                  <a:schemeClr val="tx1">
                    <a:lumMod val="75000"/>
                    <a:lumOff val="25000"/>
                  </a:schemeClr>
                </a:solidFill>
              </a:rPr>
              <a:t>S</a:t>
            </a:r>
            <a:r>
              <a:rPr lang="en-CA" sz="2200" dirty="0" smtClean="0">
                <a:solidFill>
                  <a:schemeClr val="tx1">
                    <a:lumMod val="75000"/>
                    <a:lumOff val="25000"/>
                  </a:schemeClr>
                </a:solidFill>
              </a:rPr>
              <a:t>tillborn- born dead. </a:t>
            </a:r>
            <a:endParaRPr lang="en-US" sz="2200" dirty="0" smtClean="0">
              <a:solidFill>
                <a:schemeClr val="tx1">
                  <a:lumMod val="75000"/>
                  <a:lumOff val="25000"/>
                </a:schemeClr>
              </a:solidFill>
            </a:endParaRPr>
          </a:p>
        </p:txBody>
      </p:sp>
      <p:sp>
        <p:nvSpPr>
          <p:cNvPr id="614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b="1" smtClean="0">
                <a:cs typeface="Trebuchet MS" pitchFamily="34" charset="0"/>
              </a:rPr>
              <a:t>Plan/Interventions</a:t>
            </a:r>
          </a:p>
        </p:txBody>
      </p:sp>
      <p:sp>
        <p:nvSpPr>
          <p:cNvPr id="39939" name="Rectangle 3"/>
          <p:cNvSpPr>
            <a:spLocks noGrp="1" noChangeArrowheads="1"/>
          </p:cNvSpPr>
          <p:nvPr>
            <p:ph idx="1"/>
          </p:nvPr>
        </p:nvSpPr>
        <p:spPr/>
        <p:txBody>
          <a:bodyPr rtlCol="0">
            <a:normAutofit fontScale="92500" lnSpcReduction="10000"/>
          </a:bodyPr>
          <a:lstStyle/>
          <a:p>
            <a:pPr eaLnBrk="1" fontAlgn="auto" hangingPunct="1">
              <a:lnSpc>
                <a:spcPct val="90000"/>
              </a:lnSpc>
              <a:buClr>
                <a:schemeClr val="tx1">
                  <a:lumMod val="75000"/>
                  <a:lumOff val="25000"/>
                </a:schemeClr>
              </a:buClr>
              <a:buFont typeface="Wingdings 2" charset="2"/>
              <a:buChar char=""/>
              <a:defRPr/>
            </a:pPr>
            <a:r>
              <a:rPr lang="en-US" sz="2800" smtClean="0">
                <a:solidFill>
                  <a:schemeClr val="tx1">
                    <a:lumMod val="75000"/>
                    <a:lumOff val="25000"/>
                  </a:schemeClr>
                </a:solidFill>
              </a:rPr>
              <a:t>Depends on significance of injury</a:t>
            </a:r>
          </a:p>
          <a:p>
            <a:pPr eaLnBrk="1" fontAlgn="auto" hangingPunct="1">
              <a:lnSpc>
                <a:spcPct val="90000"/>
              </a:lnSpc>
              <a:buClr>
                <a:schemeClr val="tx1">
                  <a:lumMod val="75000"/>
                  <a:lumOff val="25000"/>
                </a:schemeClr>
              </a:buClr>
              <a:buFont typeface="Wingdings 2" charset="2"/>
              <a:buChar char=""/>
              <a:defRPr/>
            </a:pPr>
            <a:r>
              <a:rPr lang="en-US" sz="2800" smtClean="0">
                <a:solidFill>
                  <a:schemeClr val="tx1">
                    <a:lumMod val="75000"/>
                    <a:lumOff val="25000"/>
                  </a:schemeClr>
                </a:solidFill>
              </a:rPr>
              <a:t>All pregnant trauma patients should be monitored for a minimum of 4 hours.</a:t>
            </a:r>
          </a:p>
          <a:p>
            <a:pPr eaLnBrk="1" fontAlgn="auto" hangingPunct="1">
              <a:lnSpc>
                <a:spcPct val="90000"/>
              </a:lnSpc>
              <a:buClr>
                <a:schemeClr val="tx1">
                  <a:lumMod val="75000"/>
                  <a:lumOff val="25000"/>
                </a:schemeClr>
              </a:buClr>
              <a:buFont typeface="Wingdings 2" charset="2"/>
              <a:buChar char=""/>
              <a:defRPr/>
            </a:pPr>
            <a:r>
              <a:rPr lang="en-US" sz="2800" smtClean="0">
                <a:solidFill>
                  <a:schemeClr val="tx1">
                    <a:lumMod val="75000"/>
                    <a:lumOff val="25000"/>
                  </a:schemeClr>
                </a:solidFill>
              </a:rPr>
              <a:t>Return to ED or L/D unit for</a:t>
            </a:r>
          </a:p>
          <a:p>
            <a:pPr eaLnBrk="1" fontAlgn="auto" hangingPunct="1">
              <a:lnSpc>
                <a:spcPct val="90000"/>
              </a:lnSpc>
              <a:buClr>
                <a:schemeClr val="tx1">
                  <a:lumMod val="75000"/>
                  <a:lumOff val="25000"/>
                </a:schemeClr>
              </a:buClr>
              <a:buFontTx/>
              <a:buNone/>
              <a:defRPr/>
            </a:pPr>
            <a:r>
              <a:rPr lang="en-US" sz="2800" smtClean="0">
                <a:solidFill>
                  <a:schemeClr val="tx1">
                    <a:lumMod val="75000"/>
                    <a:lumOff val="25000"/>
                  </a:schemeClr>
                </a:solidFill>
              </a:rPr>
              <a:t>-abdo cramping or contractions</a:t>
            </a:r>
          </a:p>
          <a:p>
            <a:pPr eaLnBrk="1" fontAlgn="auto" hangingPunct="1">
              <a:lnSpc>
                <a:spcPct val="90000"/>
              </a:lnSpc>
              <a:buClr>
                <a:schemeClr val="tx1">
                  <a:lumMod val="75000"/>
                  <a:lumOff val="25000"/>
                </a:schemeClr>
              </a:buClr>
              <a:buFontTx/>
              <a:buNone/>
              <a:defRPr/>
            </a:pPr>
            <a:r>
              <a:rPr lang="en-US" sz="2800" smtClean="0">
                <a:solidFill>
                  <a:schemeClr val="tx1">
                    <a:lumMod val="75000"/>
                    <a:lumOff val="25000"/>
                  </a:schemeClr>
                </a:solidFill>
              </a:rPr>
              <a:t>-decrease or lack of fetal movement</a:t>
            </a:r>
          </a:p>
          <a:p>
            <a:pPr eaLnBrk="1" fontAlgn="auto" hangingPunct="1">
              <a:lnSpc>
                <a:spcPct val="90000"/>
              </a:lnSpc>
              <a:buClr>
                <a:schemeClr val="tx1">
                  <a:lumMod val="75000"/>
                  <a:lumOff val="25000"/>
                </a:schemeClr>
              </a:buClr>
              <a:buFontTx/>
              <a:buNone/>
              <a:defRPr/>
            </a:pPr>
            <a:r>
              <a:rPr lang="en-US" sz="2800" smtClean="0">
                <a:solidFill>
                  <a:schemeClr val="tx1">
                    <a:lumMod val="75000"/>
                    <a:lumOff val="25000"/>
                  </a:schemeClr>
                </a:solidFill>
              </a:rPr>
              <a:t>-vaginal bleeding</a:t>
            </a:r>
          </a:p>
          <a:p>
            <a:pPr eaLnBrk="1" fontAlgn="auto" hangingPunct="1">
              <a:lnSpc>
                <a:spcPct val="90000"/>
              </a:lnSpc>
              <a:buClr>
                <a:schemeClr val="tx1">
                  <a:lumMod val="75000"/>
                  <a:lumOff val="25000"/>
                </a:schemeClr>
              </a:buClr>
              <a:buFontTx/>
              <a:buNone/>
              <a:defRPr/>
            </a:pPr>
            <a:r>
              <a:rPr lang="en-US" sz="2800" smtClean="0">
                <a:solidFill>
                  <a:schemeClr val="tx1">
                    <a:lumMod val="75000"/>
                    <a:lumOff val="25000"/>
                  </a:schemeClr>
                </a:solidFill>
              </a:rPr>
              <a:t>-leakage of amniotic fluid</a:t>
            </a:r>
          </a:p>
          <a:p>
            <a:pPr eaLnBrk="1" fontAlgn="auto" hangingPunct="1">
              <a:lnSpc>
                <a:spcPct val="90000"/>
              </a:lnSpc>
              <a:buClr>
                <a:schemeClr val="tx1">
                  <a:lumMod val="75000"/>
                  <a:lumOff val="25000"/>
                </a:schemeClr>
              </a:buClr>
              <a:buFontTx/>
              <a:buNone/>
              <a:defRPr/>
            </a:pPr>
            <a:r>
              <a:rPr lang="en-US" sz="2800" smtClean="0">
                <a:solidFill>
                  <a:schemeClr val="tx1">
                    <a:lumMod val="75000"/>
                    <a:lumOff val="25000"/>
                  </a:schemeClr>
                </a:solidFill>
              </a:rPr>
              <a:t>-dizziness and syncope</a:t>
            </a:r>
          </a:p>
        </p:txBody>
      </p:sp>
      <p:sp>
        <p:nvSpPr>
          <p:cNvPr id="4301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en-US" smtClean="0">
              <a:cs typeface="Trebuchet MS" pitchFamily="34" charset="0"/>
            </a:endParaRPr>
          </a:p>
        </p:txBody>
      </p:sp>
      <p:sp>
        <p:nvSpPr>
          <p:cNvPr id="44035" name="Rectangle 3"/>
          <p:cNvSpPr>
            <a:spLocks noGrp="1" noChangeArrowheads="1"/>
          </p:cNvSpPr>
          <p:nvPr>
            <p:ph idx="1"/>
          </p:nvPr>
        </p:nvSpPr>
        <p:spPr/>
        <p:txBody>
          <a:bodyPr/>
          <a:lstStyle/>
          <a:p>
            <a:pPr eaLnBrk="1" hangingPunct="1"/>
            <a:endParaRPr lang="en-US" smtClean="0"/>
          </a:p>
        </p:txBody>
      </p:sp>
      <p:sp>
        <p:nvSpPr>
          <p:cNvPr id="4403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44037" name="Picture 5" descr="mban482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7010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3400" y="304800"/>
            <a:ext cx="8077200" cy="1295400"/>
          </a:xfrm>
        </p:spPr>
        <p:txBody>
          <a:bodyPr/>
          <a:lstStyle/>
          <a:p>
            <a:pPr algn="ctr" eaLnBrk="1" hangingPunct="1"/>
            <a:r>
              <a:rPr lang="en-US" sz="3600" b="1" smtClean="0">
                <a:cs typeface="Trebuchet MS" pitchFamily="34" charset="0"/>
              </a:rPr>
              <a:t>Gynecological Presentations</a:t>
            </a:r>
          </a:p>
        </p:txBody>
      </p:sp>
      <p:sp>
        <p:nvSpPr>
          <p:cNvPr id="45059" name="Content Placeholder 2"/>
          <p:cNvSpPr>
            <a:spLocks noGrp="1"/>
          </p:cNvSpPr>
          <p:nvPr>
            <p:ph idx="1"/>
          </p:nvPr>
        </p:nvSpPr>
        <p:spPr/>
        <p:txBody>
          <a:bodyPr/>
          <a:lstStyle/>
          <a:p>
            <a:pPr eaLnBrk="1" hangingPunct="1"/>
            <a:endParaRPr lang="en-US" smtClean="0"/>
          </a:p>
        </p:txBody>
      </p:sp>
      <p:sp>
        <p:nvSpPr>
          <p:cNvPr id="4" name="Footer Placeholder 3"/>
          <p:cNvSpPr>
            <a:spLocks noGrp="1"/>
          </p:cNvSpPr>
          <p:nvPr>
            <p:ph type="ftr" sz="quarter" idx="11"/>
          </p:nvPr>
        </p:nvSpPr>
        <p:spPr/>
        <p:txBody>
          <a:bodyPr/>
          <a:lstStyle/>
          <a:p>
            <a:pPr>
              <a:defRPr/>
            </a:pPr>
            <a:r>
              <a:rPr lang="en-US"/>
              <a:t>Citywide Orientation Sept  2014</a:t>
            </a:r>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85974"/>
            <a:ext cx="5638800" cy="397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04800"/>
            <a:ext cx="8305800" cy="1295400"/>
          </a:xfrm>
        </p:spPr>
        <p:txBody>
          <a:bodyPr/>
          <a:lstStyle/>
          <a:p>
            <a:pPr algn="ctr" eaLnBrk="1" hangingPunct="1"/>
            <a:r>
              <a:rPr lang="en-US" b="1" smtClean="0">
                <a:cs typeface="Trebuchet MS" pitchFamily="34" charset="0"/>
              </a:rPr>
              <a:t>GYN-common presentations to the ED</a:t>
            </a:r>
          </a:p>
        </p:txBody>
      </p:sp>
      <p:sp>
        <p:nvSpPr>
          <p:cNvPr id="46083" name="Rectangle 3"/>
          <p:cNvSpPr>
            <a:spLocks noGrp="1" noChangeArrowheads="1"/>
          </p:cNvSpPr>
          <p:nvPr>
            <p:ph idx="1"/>
          </p:nvPr>
        </p:nvSpPr>
        <p:spPr>
          <a:xfrm>
            <a:off x="1009650" y="1806575"/>
            <a:ext cx="7124700" cy="4289425"/>
          </a:xfrm>
        </p:spPr>
        <p:txBody>
          <a:bodyPr/>
          <a:lstStyle/>
          <a:p>
            <a:pPr eaLnBrk="1" hangingPunct="1"/>
            <a:r>
              <a:rPr lang="en-US" sz="2400" smtClean="0"/>
              <a:t>Vaginal bleeding/dysfunctional uterine bleeding</a:t>
            </a:r>
          </a:p>
          <a:p>
            <a:pPr eaLnBrk="1" hangingPunct="1"/>
            <a:r>
              <a:rPr lang="en-US" sz="2400" smtClean="0"/>
              <a:t>Pelvic pain</a:t>
            </a:r>
          </a:p>
          <a:p>
            <a:pPr eaLnBrk="1" hangingPunct="1"/>
            <a:r>
              <a:rPr lang="en-US" sz="2400" smtClean="0"/>
              <a:t>Vaginal discharge</a:t>
            </a:r>
          </a:p>
          <a:p>
            <a:pPr eaLnBrk="1" hangingPunct="1"/>
            <a:r>
              <a:rPr lang="en-US" sz="2400" smtClean="0"/>
              <a:t>STIs (sexually transmitted infections)</a:t>
            </a:r>
          </a:p>
          <a:p>
            <a:pPr eaLnBrk="1" hangingPunct="1"/>
            <a:r>
              <a:rPr lang="en-US" sz="2400" smtClean="0"/>
              <a:t>PID (pelvic inflammatory disease)</a:t>
            </a:r>
          </a:p>
          <a:p>
            <a:pPr eaLnBrk="1" hangingPunct="1"/>
            <a:r>
              <a:rPr lang="en-US" sz="2400" smtClean="0"/>
              <a:t>Sexual assault</a:t>
            </a:r>
          </a:p>
        </p:txBody>
      </p:sp>
      <p:sp>
        <p:nvSpPr>
          <p:cNvPr id="4608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9650" y="381000"/>
            <a:ext cx="7124700" cy="914400"/>
          </a:xfrm>
        </p:spPr>
        <p:txBody>
          <a:bodyPr/>
          <a:lstStyle/>
          <a:p>
            <a:pPr algn="ctr" eaLnBrk="1" hangingPunct="1"/>
            <a:r>
              <a:rPr lang="en-US" sz="3600" b="1" dirty="0" smtClean="0">
                <a:solidFill>
                  <a:schemeClr val="bg1"/>
                </a:solidFill>
                <a:cs typeface="Trebuchet MS" pitchFamily="34" charset="0"/>
              </a:rPr>
              <a:t>Vaginal Bleeding</a:t>
            </a:r>
          </a:p>
        </p:txBody>
      </p:sp>
      <p:sp>
        <p:nvSpPr>
          <p:cNvPr id="47107" name="Rectangle 3"/>
          <p:cNvSpPr>
            <a:spLocks noGrp="1" noChangeArrowheads="1"/>
          </p:cNvSpPr>
          <p:nvPr>
            <p:ph idx="1"/>
          </p:nvPr>
        </p:nvSpPr>
        <p:spPr>
          <a:xfrm>
            <a:off x="1009650" y="1806575"/>
            <a:ext cx="7124700" cy="4213225"/>
          </a:xfrm>
        </p:spPr>
        <p:txBody>
          <a:bodyPr/>
          <a:lstStyle/>
          <a:p>
            <a:pPr eaLnBrk="1" hangingPunct="1">
              <a:lnSpc>
                <a:spcPct val="90000"/>
              </a:lnSpc>
            </a:pPr>
            <a:r>
              <a:rPr lang="en-US" sz="2800" b="1" dirty="0" smtClean="0">
                <a:solidFill>
                  <a:schemeClr val="bg1"/>
                </a:solidFill>
              </a:rPr>
              <a:t>Causes</a:t>
            </a:r>
            <a:r>
              <a:rPr lang="en-US" sz="2800" dirty="0" smtClean="0"/>
              <a:t> (non-pregnant </a:t>
            </a:r>
            <a:r>
              <a:rPr lang="en-US" sz="2800" dirty="0" err="1" smtClean="0"/>
              <a:t>pt</a:t>
            </a:r>
            <a:r>
              <a:rPr lang="en-US" sz="2800" dirty="0" smtClean="0"/>
              <a:t>)</a:t>
            </a:r>
          </a:p>
          <a:p>
            <a:pPr eaLnBrk="1" hangingPunct="1">
              <a:lnSpc>
                <a:spcPct val="90000"/>
              </a:lnSpc>
              <a:buFontTx/>
              <a:buNone/>
            </a:pPr>
            <a:r>
              <a:rPr lang="en-US" sz="2800" dirty="0" smtClean="0"/>
              <a:t>-uterine fibroids</a:t>
            </a:r>
          </a:p>
          <a:p>
            <a:pPr eaLnBrk="1" hangingPunct="1">
              <a:lnSpc>
                <a:spcPct val="90000"/>
              </a:lnSpc>
              <a:buFontTx/>
              <a:buNone/>
            </a:pPr>
            <a:r>
              <a:rPr lang="en-US" sz="2800" dirty="0" smtClean="0"/>
              <a:t>-menstrual cycle irregularities</a:t>
            </a:r>
          </a:p>
          <a:p>
            <a:pPr eaLnBrk="1" hangingPunct="1">
              <a:lnSpc>
                <a:spcPct val="90000"/>
              </a:lnSpc>
              <a:buFontTx/>
              <a:buNone/>
            </a:pPr>
            <a:r>
              <a:rPr lang="en-US" sz="2800" dirty="0" smtClean="0"/>
              <a:t>-trauma</a:t>
            </a:r>
          </a:p>
          <a:p>
            <a:pPr eaLnBrk="1" hangingPunct="1">
              <a:lnSpc>
                <a:spcPct val="90000"/>
              </a:lnSpc>
              <a:buFontTx/>
              <a:buNone/>
            </a:pPr>
            <a:r>
              <a:rPr lang="en-US" sz="2800" dirty="0" smtClean="0"/>
              <a:t>-infection</a:t>
            </a:r>
          </a:p>
          <a:p>
            <a:pPr eaLnBrk="1" hangingPunct="1">
              <a:lnSpc>
                <a:spcPct val="90000"/>
              </a:lnSpc>
              <a:buFontTx/>
              <a:buNone/>
            </a:pPr>
            <a:r>
              <a:rPr lang="en-US" sz="2800" dirty="0" smtClean="0"/>
              <a:t>-malignancy</a:t>
            </a:r>
          </a:p>
          <a:p>
            <a:pPr eaLnBrk="1" hangingPunct="1">
              <a:lnSpc>
                <a:spcPct val="90000"/>
              </a:lnSpc>
              <a:buFontTx/>
              <a:buNone/>
            </a:pPr>
            <a:r>
              <a:rPr lang="en-US" sz="2800" dirty="0" smtClean="0"/>
              <a:t>-</a:t>
            </a:r>
            <a:r>
              <a:rPr lang="en-US" sz="2800" dirty="0" err="1" smtClean="0"/>
              <a:t>coagulopathey</a:t>
            </a:r>
            <a:endParaRPr lang="en-US" sz="2800" dirty="0" smtClean="0"/>
          </a:p>
          <a:p>
            <a:pPr eaLnBrk="1" hangingPunct="1">
              <a:lnSpc>
                <a:spcPct val="90000"/>
              </a:lnSpc>
              <a:buFontTx/>
              <a:buNone/>
            </a:pPr>
            <a:r>
              <a:rPr lang="en-US" sz="2800" dirty="0" smtClean="0"/>
              <a:t>- DUB-dysfunctional uterine </a:t>
            </a:r>
          </a:p>
        </p:txBody>
      </p:sp>
      <p:sp>
        <p:nvSpPr>
          <p:cNvPr id="4710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sz="5400" smtClean="0">
                <a:cs typeface="Trebuchet MS" pitchFamily="34" charset="0"/>
              </a:rPr>
              <a:t>DUB</a:t>
            </a:r>
          </a:p>
        </p:txBody>
      </p:sp>
      <p:sp>
        <p:nvSpPr>
          <p:cNvPr id="48131" name="Rectangle 3"/>
          <p:cNvSpPr>
            <a:spLocks noGrp="1" noChangeArrowheads="1"/>
          </p:cNvSpPr>
          <p:nvPr>
            <p:ph idx="1"/>
          </p:nvPr>
        </p:nvSpPr>
        <p:spPr>
          <a:xfrm>
            <a:off x="609600" y="1806575"/>
            <a:ext cx="8077200" cy="4213225"/>
          </a:xfrm>
        </p:spPr>
        <p:txBody>
          <a:bodyPr/>
          <a:lstStyle/>
          <a:p>
            <a:pPr eaLnBrk="1" hangingPunct="1"/>
            <a:r>
              <a:rPr lang="en-US" sz="2800" smtClean="0"/>
              <a:t>Dysfunctional Uterine Bleeding</a:t>
            </a:r>
          </a:p>
          <a:p>
            <a:pPr eaLnBrk="1" hangingPunct="1">
              <a:buFontTx/>
              <a:buNone/>
            </a:pPr>
            <a:r>
              <a:rPr lang="en-US" sz="2800" smtClean="0"/>
              <a:t>-results from hormonal imbalance</a:t>
            </a:r>
          </a:p>
          <a:p>
            <a:pPr eaLnBrk="1" hangingPunct="1">
              <a:buFontTx/>
              <a:buNone/>
            </a:pPr>
            <a:r>
              <a:rPr lang="en-US" sz="2800" smtClean="0"/>
              <a:t>-occurs secondary to anovulation (beginning or end of reproductive years)</a:t>
            </a:r>
          </a:p>
          <a:p>
            <a:pPr eaLnBrk="1" hangingPunct="1">
              <a:buFontTx/>
              <a:buNone/>
            </a:pPr>
            <a:r>
              <a:rPr lang="en-US" sz="2800" smtClean="0"/>
              <a:t>-characterized by: steady, painless bleeding and the absence of clots or tissue</a:t>
            </a:r>
          </a:p>
        </p:txBody>
      </p:sp>
      <p:sp>
        <p:nvSpPr>
          <p:cNvPr id="4813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9650" y="228600"/>
            <a:ext cx="7124700" cy="990600"/>
          </a:xfrm>
        </p:spPr>
        <p:txBody>
          <a:bodyPr/>
          <a:lstStyle/>
          <a:p>
            <a:pPr algn="ctr" eaLnBrk="1" hangingPunct="1"/>
            <a:r>
              <a:rPr lang="en-US" sz="3600" b="1" smtClean="0">
                <a:cs typeface="Trebuchet MS" pitchFamily="34" charset="0"/>
              </a:rPr>
              <a:t>Assessments</a:t>
            </a:r>
          </a:p>
        </p:txBody>
      </p:sp>
      <p:sp>
        <p:nvSpPr>
          <p:cNvPr id="49155" name="Rectangle 3"/>
          <p:cNvSpPr>
            <a:spLocks noGrp="1" noChangeArrowheads="1"/>
          </p:cNvSpPr>
          <p:nvPr>
            <p:ph idx="1"/>
          </p:nvPr>
        </p:nvSpPr>
        <p:spPr>
          <a:xfrm>
            <a:off x="381000" y="990600"/>
            <a:ext cx="8229600" cy="4868863"/>
          </a:xfrm>
        </p:spPr>
        <p:txBody>
          <a:bodyPr/>
          <a:lstStyle/>
          <a:p>
            <a:pPr eaLnBrk="1" hangingPunct="1"/>
            <a:r>
              <a:rPr lang="en-US" sz="2800" smtClean="0"/>
              <a:t>General assessment</a:t>
            </a:r>
          </a:p>
          <a:p>
            <a:pPr eaLnBrk="1" hangingPunct="1"/>
            <a:r>
              <a:rPr lang="en-US" sz="2800" smtClean="0"/>
              <a:t>Orthostatic VS</a:t>
            </a:r>
          </a:p>
          <a:p>
            <a:pPr eaLnBrk="1" hangingPunct="1"/>
            <a:r>
              <a:rPr lang="en-US" sz="2800" smtClean="0"/>
              <a:t>Inspect, auscultate, percuss, palpate the abdomen</a:t>
            </a:r>
          </a:p>
          <a:p>
            <a:pPr eaLnBrk="1" hangingPunct="1"/>
            <a:r>
              <a:rPr lang="en-US" sz="2800" smtClean="0"/>
              <a:t>Pelvic exam: abnormal vaginal d/c, cervical motion tenderness, adnexal tenderness</a:t>
            </a:r>
          </a:p>
        </p:txBody>
      </p:sp>
      <p:sp>
        <p:nvSpPr>
          <p:cNvPr id="4915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r>
              <a:rPr lang="en-US" b="1" smtClean="0">
                <a:cs typeface="Trebuchet MS" pitchFamily="34" charset="0"/>
              </a:rPr>
              <a:t>Assessment and Diagnostics</a:t>
            </a:r>
          </a:p>
        </p:txBody>
      </p:sp>
      <p:sp>
        <p:nvSpPr>
          <p:cNvPr id="50179" name="Rectangle 3"/>
          <p:cNvSpPr>
            <a:spLocks noGrp="1" noChangeArrowheads="1"/>
          </p:cNvSpPr>
          <p:nvPr>
            <p:ph idx="1"/>
          </p:nvPr>
        </p:nvSpPr>
        <p:spPr>
          <a:xfrm>
            <a:off x="1009650" y="1806575"/>
            <a:ext cx="7124700" cy="4594225"/>
          </a:xfrm>
        </p:spPr>
        <p:txBody>
          <a:bodyPr/>
          <a:lstStyle/>
          <a:p>
            <a:pPr eaLnBrk="1" hangingPunct="1"/>
            <a:r>
              <a:rPr lang="en-US" sz="3200" smtClean="0"/>
              <a:t>CBC, BHCG, Coags, Thyroid function tests, LFT’s, Group and cross, U/A, STI screening</a:t>
            </a:r>
          </a:p>
          <a:p>
            <a:pPr eaLnBrk="1" hangingPunct="1"/>
            <a:r>
              <a:rPr lang="en-US" sz="3200" smtClean="0"/>
              <a:t>U/S</a:t>
            </a:r>
          </a:p>
          <a:p>
            <a:pPr eaLnBrk="1" hangingPunct="1"/>
            <a:r>
              <a:rPr lang="en-US" sz="3200" smtClean="0"/>
              <a:t>Gyne referal</a:t>
            </a:r>
          </a:p>
        </p:txBody>
      </p:sp>
      <p:sp>
        <p:nvSpPr>
          <p:cNvPr id="5018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sz="3600" b="1" smtClean="0">
                <a:cs typeface="Trebuchet MS" pitchFamily="34" charset="0"/>
              </a:rPr>
              <a:t>Pelvic Pain</a:t>
            </a:r>
          </a:p>
        </p:txBody>
      </p:sp>
      <p:sp>
        <p:nvSpPr>
          <p:cNvPr id="51203" name="Rectangle 3"/>
          <p:cNvSpPr>
            <a:spLocks noGrp="1" noChangeArrowheads="1"/>
          </p:cNvSpPr>
          <p:nvPr>
            <p:ph idx="1"/>
          </p:nvPr>
        </p:nvSpPr>
        <p:spPr>
          <a:xfrm>
            <a:off x="609600" y="1524000"/>
            <a:ext cx="8001000" cy="4724400"/>
          </a:xfrm>
        </p:spPr>
        <p:txBody>
          <a:bodyPr/>
          <a:lstStyle/>
          <a:p>
            <a:pPr eaLnBrk="1" hangingPunct="1"/>
            <a:r>
              <a:rPr lang="en-US" sz="2800" b="1" smtClean="0"/>
              <a:t>Causes</a:t>
            </a:r>
          </a:p>
          <a:p>
            <a:pPr eaLnBrk="1" hangingPunct="1">
              <a:buFontTx/>
              <a:buNone/>
            </a:pPr>
            <a:r>
              <a:rPr lang="en-US" sz="2800" smtClean="0"/>
              <a:t>-any condition originating in the lower abdomen</a:t>
            </a:r>
          </a:p>
          <a:p>
            <a:pPr eaLnBrk="1" hangingPunct="1">
              <a:buFontTx/>
              <a:buNone/>
            </a:pPr>
            <a:r>
              <a:rPr lang="en-US" sz="2800" smtClean="0"/>
              <a:t>-referred from adjacent body regions</a:t>
            </a:r>
          </a:p>
          <a:p>
            <a:pPr eaLnBrk="1" hangingPunct="1">
              <a:buFontTx/>
              <a:buNone/>
            </a:pPr>
            <a:r>
              <a:rPr lang="en-US" sz="2800" smtClean="0"/>
              <a:t>-distention of the capsule of a solid organ</a:t>
            </a:r>
          </a:p>
          <a:p>
            <a:pPr eaLnBrk="1" hangingPunct="1">
              <a:buFontTx/>
              <a:buNone/>
            </a:pPr>
            <a:r>
              <a:rPr lang="en-US" sz="2800" smtClean="0"/>
              <a:t>-stretching of pelvic ligaments or adhesions</a:t>
            </a:r>
          </a:p>
          <a:p>
            <a:pPr eaLnBrk="1" hangingPunct="1">
              <a:buFontTx/>
              <a:buNone/>
            </a:pPr>
            <a:r>
              <a:rPr lang="en-US" sz="2800" smtClean="0"/>
              <a:t>Classified as Acute, Chronic and Recurring</a:t>
            </a:r>
          </a:p>
        </p:txBody>
      </p:sp>
      <p:sp>
        <p:nvSpPr>
          <p:cNvPr id="5120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cs typeface="Trebuchet MS" pitchFamily="34" charset="0"/>
              </a:rPr>
              <a:t>Diagnostics</a:t>
            </a:r>
          </a:p>
        </p:txBody>
      </p:sp>
      <p:sp>
        <p:nvSpPr>
          <p:cNvPr id="52227" name="Rectangle 3"/>
          <p:cNvSpPr>
            <a:spLocks noGrp="1" noChangeArrowheads="1"/>
          </p:cNvSpPr>
          <p:nvPr>
            <p:ph idx="1"/>
          </p:nvPr>
        </p:nvSpPr>
        <p:spPr/>
        <p:txBody>
          <a:bodyPr/>
          <a:lstStyle/>
          <a:p>
            <a:pPr eaLnBrk="1" hangingPunct="1"/>
            <a:r>
              <a:rPr lang="en-US" smtClean="0"/>
              <a:t>CBC, ESR, C-reactive protein, lytes, blood cultures, BHCG, U/A, STI screening</a:t>
            </a:r>
          </a:p>
          <a:p>
            <a:pPr eaLnBrk="1" hangingPunct="1"/>
            <a:r>
              <a:rPr lang="en-US" smtClean="0"/>
              <a:t>U/S</a:t>
            </a:r>
          </a:p>
          <a:p>
            <a:pPr eaLnBrk="1" hangingPunct="1"/>
            <a:r>
              <a:rPr lang="en-US" smtClean="0"/>
              <a:t>CT abdomen</a:t>
            </a:r>
          </a:p>
          <a:p>
            <a:pPr eaLnBrk="1" hangingPunct="1"/>
            <a:r>
              <a:rPr lang="en-US" smtClean="0"/>
              <a:t>Diagnostic laparoscopy</a:t>
            </a:r>
          </a:p>
        </p:txBody>
      </p:sp>
      <p:sp>
        <p:nvSpPr>
          <p:cNvPr id="5222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b="1" smtClean="0">
                <a:cs typeface="Trebuchet MS" pitchFamily="34" charset="0"/>
              </a:rPr>
              <a:t>History cont’</a:t>
            </a:r>
          </a:p>
        </p:txBody>
      </p:sp>
      <p:sp>
        <p:nvSpPr>
          <p:cNvPr id="6147" name="Rectangle 3"/>
          <p:cNvSpPr>
            <a:spLocks noGrp="1" noChangeArrowheads="1"/>
          </p:cNvSpPr>
          <p:nvPr>
            <p:ph idx="1"/>
          </p:nvPr>
        </p:nvSpPr>
        <p:spPr>
          <a:xfrm>
            <a:off x="1009650" y="1447800"/>
            <a:ext cx="7124700" cy="4411663"/>
          </a:xfrm>
        </p:spPr>
        <p:txBody>
          <a:bodyPr rtlCol="0">
            <a:normAutofit/>
          </a:bodyPr>
          <a:lstStyle/>
          <a:p>
            <a:pPr marL="0" indent="0" eaLnBrk="1" fontAlgn="auto" hangingPunct="1">
              <a:buClr>
                <a:schemeClr val="tx1">
                  <a:lumMod val="75000"/>
                  <a:lumOff val="25000"/>
                </a:schemeClr>
              </a:buClr>
              <a:buFont typeface="Wingdings 2" charset="2"/>
              <a:buNone/>
              <a:defRPr/>
            </a:pPr>
            <a:r>
              <a:rPr lang="en-CA" sz="2000" dirty="0" smtClean="0">
                <a:solidFill>
                  <a:schemeClr val="accent6">
                    <a:lumMod val="75000"/>
                  </a:schemeClr>
                </a:solidFill>
              </a:rPr>
              <a:t>Pain assessment </a:t>
            </a:r>
            <a:r>
              <a:rPr lang="en-CA" dirty="0" smtClean="0">
                <a:solidFill>
                  <a:schemeClr val="tx1">
                    <a:lumMod val="75000"/>
                    <a:lumOff val="25000"/>
                  </a:schemeClr>
                </a:solidFill>
              </a:rPr>
              <a:t>(location, description, duration, onset)</a:t>
            </a:r>
          </a:p>
          <a:p>
            <a:pPr marL="0" indent="0" eaLnBrk="1" fontAlgn="auto" hangingPunct="1">
              <a:buClr>
                <a:schemeClr val="tx1">
                  <a:lumMod val="75000"/>
                  <a:lumOff val="25000"/>
                </a:schemeClr>
              </a:buClr>
              <a:buFont typeface="Wingdings 2" charset="2"/>
              <a:buNone/>
              <a:defRPr/>
            </a:pPr>
            <a:endParaRPr lang="en-CA" dirty="0" smtClean="0">
              <a:solidFill>
                <a:schemeClr val="tx1">
                  <a:lumMod val="75000"/>
                  <a:lumOff val="25000"/>
                </a:schemeClr>
              </a:solidFill>
            </a:endParaRPr>
          </a:p>
          <a:p>
            <a:pPr marL="0" indent="0" eaLnBrk="1" fontAlgn="auto" hangingPunct="1">
              <a:buClr>
                <a:schemeClr val="tx1">
                  <a:lumMod val="75000"/>
                  <a:lumOff val="25000"/>
                </a:schemeClr>
              </a:buClr>
              <a:buFont typeface="Wingdings 2" charset="2"/>
              <a:buNone/>
              <a:defRPr/>
            </a:pPr>
            <a:r>
              <a:rPr lang="en-CA" sz="2000" dirty="0" smtClean="0">
                <a:solidFill>
                  <a:schemeClr val="accent6">
                    <a:lumMod val="75000"/>
                  </a:schemeClr>
                </a:solidFill>
              </a:rPr>
              <a:t>Vaginal bleeding </a:t>
            </a:r>
            <a:r>
              <a:rPr lang="en-CA" dirty="0" smtClean="0">
                <a:solidFill>
                  <a:schemeClr val="tx1">
                    <a:lumMod val="75000"/>
                    <a:lumOff val="25000"/>
                  </a:schemeClr>
                </a:solidFill>
              </a:rPr>
              <a:t>(timing, amount, +/- clots/tissue)</a:t>
            </a:r>
          </a:p>
          <a:p>
            <a:pPr marL="0" indent="0" eaLnBrk="1" fontAlgn="auto" hangingPunct="1">
              <a:buClr>
                <a:schemeClr val="tx1">
                  <a:lumMod val="75000"/>
                  <a:lumOff val="25000"/>
                </a:schemeClr>
              </a:buClr>
              <a:buFont typeface="Wingdings 2" charset="2"/>
              <a:buNone/>
              <a:defRPr/>
            </a:pPr>
            <a:endParaRPr lang="en-CA" dirty="0" smtClean="0">
              <a:solidFill>
                <a:schemeClr val="tx1">
                  <a:lumMod val="75000"/>
                  <a:lumOff val="25000"/>
                </a:schemeClr>
              </a:solidFill>
            </a:endParaRPr>
          </a:p>
          <a:p>
            <a:pPr marL="0" indent="0" eaLnBrk="1" fontAlgn="auto" hangingPunct="1">
              <a:buClr>
                <a:schemeClr val="tx1">
                  <a:lumMod val="75000"/>
                  <a:lumOff val="25000"/>
                </a:schemeClr>
              </a:buClr>
              <a:buFont typeface="Wingdings 2" charset="2"/>
              <a:buNone/>
              <a:defRPr/>
            </a:pPr>
            <a:r>
              <a:rPr lang="en-CA" sz="2000" dirty="0" smtClean="0">
                <a:solidFill>
                  <a:schemeClr val="accent6">
                    <a:lumMod val="75000"/>
                  </a:schemeClr>
                </a:solidFill>
              </a:rPr>
              <a:t>Anyone 20 weeks or greater gestational age is sent directly to Delivery triage. </a:t>
            </a:r>
            <a:r>
              <a:rPr lang="en-CA" sz="2400" dirty="0" smtClean="0">
                <a:solidFill>
                  <a:schemeClr val="tx1">
                    <a:lumMod val="75000"/>
                    <a:lumOff val="25000"/>
                  </a:schemeClr>
                </a:solidFill>
              </a:rPr>
              <a:t>(VH only….and if complaint corresponds with pregnancy)</a:t>
            </a:r>
          </a:p>
          <a:p>
            <a:pPr eaLnBrk="1" fontAlgn="auto" hangingPunct="1">
              <a:buClr>
                <a:schemeClr val="tx1">
                  <a:lumMod val="75000"/>
                  <a:lumOff val="25000"/>
                </a:schemeClr>
              </a:buClr>
              <a:buFont typeface="Wingdings 2" charset="2"/>
              <a:buChar char=""/>
              <a:defRPr/>
            </a:pPr>
            <a:endParaRPr lang="en-US" dirty="0" smtClean="0">
              <a:solidFill>
                <a:schemeClr val="tx1">
                  <a:lumMod val="75000"/>
                  <a:lumOff val="25000"/>
                </a:schemeClr>
              </a:solidFill>
            </a:endParaRPr>
          </a:p>
        </p:txBody>
      </p:sp>
      <p:sp>
        <p:nvSpPr>
          <p:cNvPr id="717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eaLnBrk="1" hangingPunct="1"/>
            <a:r>
              <a:rPr lang="en-US" sz="3600" b="1" smtClean="0">
                <a:cs typeface="Trebuchet MS" pitchFamily="34" charset="0"/>
              </a:rPr>
              <a:t>Vaginal Discharge</a:t>
            </a:r>
          </a:p>
        </p:txBody>
      </p:sp>
      <p:sp>
        <p:nvSpPr>
          <p:cNvPr id="53251" name="Rectangle 3"/>
          <p:cNvSpPr>
            <a:spLocks noGrp="1" noChangeArrowheads="1"/>
          </p:cNvSpPr>
          <p:nvPr>
            <p:ph idx="1"/>
          </p:nvPr>
        </p:nvSpPr>
        <p:spPr>
          <a:xfrm>
            <a:off x="381000" y="1806575"/>
            <a:ext cx="8229600" cy="4289425"/>
          </a:xfrm>
        </p:spPr>
        <p:txBody>
          <a:bodyPr/>
          <a:lstStyle/>
          <a:p>
            <a:pPr eaLnBrk="1" hangingPunct="1"/>
            <a:r>
              <a:rPr lang="en-US" sz="2800" b="1" smtClean="0"/>
              <a:t>Most common causes</a:t>
            </a:r>
          </a:p>
          <a:p>
            <a:pPr eaLnBrk="1" hangingPunct="1">
              <a:buFontTx/>
              <a:buNone/>
            </a:pPr>
            <a:r>
              <a:rPr lang="en-US" sz="2800" smtClean="0"/>
              <a:t>-Bacterial vaginosis (40-50%)</a:t>
            </a:r>
          </a:p>
          <a:p>
            <a:pPr eaLnBrk="1" hangingPunct="1">
              <a:buFontTx/>
              <a:buNone/>
            </a:pPr>
            <a:r>
              <a:rPr lang="en-US" sz="2800" smtClean="0"/>
              <a:t>-Candida Albicans (20-25%)</a:t>
            </a:r>
          </a:p>
          <a:p>
            <a:pPr eaLnBrk="1" hangingPunct="1">
              <a:buFontTx/>
              <a:buNone/>
            </a:pPr>
            <a:r>
              <a:rPr lang="en-US" sz="2800" smtClean="0"/>
              <a:t>-Tichomonas (15-20%)</a:t>
            </a:r>
          </a:p>
          <a:p>
            <a:pPr eaLnBrk="1" hangingPunct="1">
              <a:buFontTx/>
              <a:buNone/>
            </a:pPr>
            <a:endParaRPr lang="en-US" sz="2800" smtClean="0"/>
          </a:p>
          <a:p>
            <a:pPr algn="ctr" eaLnBrk="1" hangingPunct="1">
              <a:buFontTx/>
              <a:buNone/>
            </a:pPr>
            <a:r>
              <a:rPr lang="en-US" sz="2800" smtClean="0"/>
              <a:t>   </a:t>
            </a:r>
            <a:r>
              <a:rPr lang="en-US" sz="2800" b="1" smtClean="0"/>
              <a:t>May be normal physiological phenomenon for women of all ages</a:t>
            </a:r>
          </a:p>
        </p:txBody>
      </p:sp>
      <p:sp>
        <p:nvSpPr>
          <p:cNvPr id="5325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09650" y="676275"/>
            <a:ext cx="7123113" cy="923925"/>
          </a:xfrm>
        </p:spPr>
        <p:txBody>
          <a:bodyPr/>
          <a:lstStyle/>
          <a:p>
            <a:pPr algn="ctr" eaLnBrk="1" hangingPunct="1"/>
            <a:r>
              <a:rPr lang="en-US" sz="3600" b="1" smtClean="0">
                <a:cs typeface="Trebuchet MS" pitchFamily="34" charset="0"/>
              </a:rPr>
              <a:t>STI’s</a:t>
            </a:r>
          </a:p>
        </p:txBody>
      </p:sp>
      <p:sp>
        <p:nvSpPr>
          <p:cNvPr id="50179" name="Rectangle 3"/>
          <p:cNvSpPr>
            <a:spLocks noGrp="1" noChangeArrowheads="1"/>
          </p:cNvSpPr>
          <p:nvPr>
            <p:ph sz="half" idx="1"/>
          </p:nvPr>
        </p:nvSpPr>
        <p:spPr>
          <a:xfrm>
            <a:off x="1009650" y="1809750"/>
            <a:ext cx="3471863" cy="4051300"/>
          </a:xfrm>
        </p:spPr>
        <p:txBody>
          <a:bodyPr rtlCol="0">
            <a:normAutofit fontScale="70000" lnSpcReduction="20000"/>
          </a:bodyPr>
          <a:lstStyle/>
          <a:p>
            <a:pPr eaLnBrk="1" fontAlgn="auto" hangingPunct="1">
              <a:buClr>
                <a:schemeClr val="tx1">
                  <a:lumMod val="75000"/>
                  <a:lumOff val="25000"/>
                </a:schemeClr>
              </a:buClr>
              <a:buFont typeface="Wingdings 2" charset="2"/>
              <a:buChar char=""/>
              <a:defRPr/>
            </a:pPr>
            <a:r>
              <a:rPr lang="en-US" sz="2800" b="1" dirty="0" smtClean="0">
                <a:solidFill>
                  <a:schemeClr val="tx1">
                    <a:lumMod val="75000"/>
                    <a:lumOff val="25000"/>
                  </a:schemeClr>
                </a:solidFill>
              </a:rPr>
              <a:t>Primary infections include</a:t>
            </a:r>
            <a:r>
              <a:rPr lang="en-US" sz="2800" dirty="0" smtClean="0">
                <a:solidFill>
                  <a:schemeClr val="tx1">
                    <a:lumMod val="75000"/>
                    <a:lumOff val="25000"/>
                  </a:schemeClr>
                </a:solidFill>
              </a:rPr>
              <a:t>:</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a:t>
            </a:r>
            <a:r>
              <a:rPr lang="en-US" sz="2800" dirty="0" err="1" smtClean="0">
                <a:solidFill>
                  <a:schemeClr val="tx1">
                    <a:lumMod val="75000"/>
                    <a:lumOff val="25000"/>
                  </a:schemeClr>
                </a:solidFill>
              </a:rPr>
              <a:t>neisseria</a:t>
            </a:r>
            <a:r>
              <a:rPr lang="en-US" sz="2800" dirty="0" smtClean="0">
                <a:solidFill>
                  <a:schemeClr val="tx1">
                    <a:lumMod val="75000"/>
                    <a:lumOff val="25000"/>
                  </a:schemeClr>
                </a:solidFill>
              </a:rPr>
              <a:t> gonorrhea</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-chlamydia trachomatis</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a:t>
            </a:r>
            <a:r>
              <a:rPr lang="en-US" sz="2800" dirty="0" err="1" smtClean="0">
                <a:solidFill>
                  <a:schemeClr val="tx1">
                    <a:lumMod val="75000"/>
                    <a:lumOff val="25000"/>
                  </a:schemeClr>
                </a:solidFill>
              </a:rPr>
              <a:t>treponema</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pallidum</a:t>
            </a:r>
            <a:r>
              <a:rPr lang="en-US" sz="2800" dirty="0" smtClean="0">
                <a:solidFill>
                  <a:schemeClr val="tx1">
                    <a:lumMod val="75000"/>
                    <a:lumOff val="25000"/>
                  </a:schemeClr>
                </a:solidFill>
              </a:rPr>
              <a:t> (syphilis)</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-bacterial </a:t>
            </a:r>
            <a:r>
              <a:rPr lang="en-US" sz="2800" dirty="0" err="1" smtClean="0">
                <a:solidFill>
                  <a:schemeClr val="tx1">
                    <a:lumMod val="75000"/>
                    <a:lumOff val="25000"/>
                  </a:schemeClr>
                </a:solidFill>
              </a:rPr>
              <a:t>vaginosis</a:t>
            </a:r>
            <a:endParaRPr lang="en-US" sz="2800" dirty="0" smtClean="0">
              <a:solidFill>
                <a:schemeClr val="tx1">
                  <a:lumMod val="75000"/>
                  <a:lumOff val="25000"/>
                </a:schemeClr>
              </a:solidFill>
            </a:endParaRP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a:t>
            </a:r>
            <a:r>
              <a:rPr lang="en-US" sz="2800" dirty="0" err="1" smtClean="0">
                <a:solidFill>
                  <a:schemeClr val="tx1">
                    <a:lumMod val="75000"/>
                    <a:lumOff val="25000"/>
                  </a:schemeClr>
                </a:solidFill>
              </a:rPr>
              <a:t>condyloma</a:t>
            </a:r>
            <a:r>
              <a:rPr lang="en-US" sz="2800" dirty="0" smtClean="0">
                <a:solidFill>
                  <a:schemeClr val="tx1">
                    <a:lumMod val="75000"/>
                    <a:lumOff val="25000"/>
                  </a:schemeClr>
                </a:solidFill>
              </a:rPr>
              <a:t> acumination (venereal wart)</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-herpes simplex virus</a:t>
            </a:r>
          </a:p>
          <a:p>
            <a:pPr eaLnBrk="1" fontAlgn="auto" hangingPunct="1">
              <a:buClr>
                <a:schemeClr val="tx1">
                  <a:lumMod val="75000"/>
                  <a:lumOff val="25000"/>
                </a:schemeClr>
              </a:buClr>
              <a:buFontTx/>
              <a:buNone/>
              <a:defRPr/>
            </a:pPr>
            <a:r>
              <a:rPr lang="en-US" sz="2800" dirty="0" smtClean="0">
                <a:solidFill>
                  <a:schemeClr val="tx1">
                    <a:lumMod val="75000"/>
                    <a:lumOff val="25000"/>
                  </a:schemeClr>
                </a:solidFill>
              </a:rPr>
              <a:t>-HIV</a:t>
            </a:r>
          </a:p>
          <a:p>
            <a:pPr eaLnBrk="1" fontAlgn="auto" hangingPunct="1">
              <a:buClr>
                <a:schemeClr val="tx1">
                  <a:lumMod val="75000"/>
                  <a:lumOff val="25000"/>
                </a:schemeClr>
              </a:buClr>
              <a:buFontTx/>
              <a:buNone/>
              <a:defRPr/>
            </a:pPr>
            <a:endParaRPr lang="en-US" sz="2800" dirty="0" smtClean="0">
              <a:solidFill>
                <a:schemeClr val="tx1">
                  <a:lumMod val="75000"/>
                  <a:lumOff val="25000"/>
                </a:schemeClr>
              </a:solidFill>
            </a:endParaRPr>
          </a:p>
        </p:txBody>
      </p:sp>
      <p:sp>
        <p:nvSpPr>
          <p:cNvPr id="2" name="Content Placeholder 1"/>
          <p:cNvSpPr>
            <a:spLocks noGrp="1"/>
          </p:cNvSpPr>
          <p:nvPr>
            <p:ph sz="half" idx="2"/>
          </p:nvPr>
        </p:nvSpPr>
        <p:spPr>
          <a:xfrm>
            <a:off x="4662488" y="1809750"/>
            <a:ext cx="3470275" cy="4051300"/>
          </a:xfrm>
        </p:spPr>
        <p:txBody>
          <a:bodyPr rtlCol="0">
            <a:normAutofit fontScale="70000" lnSpcReduction="20000"/>
          </a:bodyPr>
          <a:lstStyle/>
          <a:p>
            <a:pPr eaLnBrk="1" fontAlgn="auto" hangingPunct="1">
              <a:buClr>
                <a:schemeClr val="tx1">
                  <a:lumMod val="75000"/>
                  <a:lumOff val="25000"/>
                </a:schemeClr>
              </a:buClr>
              <a:buFont typeface="Wingdings 2" charset="2"/>
              <a:buChar char=""/>
              <a:defRPr/>
            </a:pPr>
            <a:endParaRPr lang="en-US">
              <a:solidFill>
                <a:schemeClr val="tx1">
                  <a:lumMod val="75000"/>
                  <a:lumOff val="25000"/>
                </a:schemeClr>
              </a:solidFill>
            </a:endParaRPr>
          </a:p>
        </p:txBody>
      </p:sp>
      <p:sp>
        <p:nvSpPr>
          <p:cNvPr id="542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542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3529013"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endParaRPr lang="en-US" smtClean="0">
              <a:cs typeface="Trebuchet MS" pitchFamily="34" charset="0"/>
            </a:endParaRPr>
          </a:p>
        </p:txBody>
      </p:sp>
      <p:sp>
        <p:nvSpPr>
          <p:cNvPr id="55299" name="Content Placeholder 2"/>
          <p:cNvSpPr>
            <a:spLocks noGrp="1"/>
          </p:cNvSpPr>
          <p:nvPr>
            <p:ph idx="1"/>
          </p:nvPr>
        </p:nvSpPr>
        <p:spPr>
          <a:xfrm>
            <a:off x="609600" y="762000"/>
            <a:ext cx="7924800" cy="5097463"/>
          </a:xfrm>
        </p:spPr>
        <p:txBody>
          <a:bodyPr/>
          <a:lstStyle/>
          <a:p>
            <a:pPr eaLnBrk="1" hangingPunct="1"/>
            <a:endParaRPr lang="en-US" smtClean="0"/>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182880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063" y="835025"/>
            <a:ext cx="2416175"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36838"/>
            <a:ext cx="24860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7025" y="3590925"/>
            <a:ext cx="2362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p:cTn id="7" dur="1000" fill="hold"/>
                                        <p:tgtEl>
                                          <p:spTgt spid="51205"/>
                                        </p:tgtEl>
                                        <p:attrNameLst>
                                          <p:attrName>ppt_w</p:attrName>
                                        </p:attrNameLst>
                                      </p:cBhvr>
                                      <p:tavLst>
                                        <p:tav tm="0">
                                          <p:val>
                                            <p:fltVal val="0"/>
                                          </p:val>
                                        </p:tav>
                                        <p:tav tm="100000">
                                          <p:val>
                                            <p:strVal val="#ppt_w"/>
                                          </p:val>
                                        </p:tav>
                                      </p:tavLst>
                                    </p:anim>
                                    <p:anim calcmode="lin" valueType="num">
                                      <p:cBhvr>
                                        <p:cTn id="8" dur="1000" fill="hold"/>
                                        <p:tgtEl>
                                          <p:spTgt spid="51205"/>
                                        </p:tgtEl>
                                        <p:attrNameLst>
                                          <p:attrName>ppt_h</p:attrName>
                                        </p:attrNameLst>
                                      </p:cBhvr>
                                      <p:tavLst>
                                        <p:tav tm="0">
                                          <p:val>
                                            <p:fltVal val="0"/>
                                          </p:val>
                                        </p:tav>
                                        <p:tav tm="100000">
                                          <p:val>
                                            <p:strVal val="#ppt_h"/>
                                          </p:val>
                                        </p:tav>
                                      </p:tavLst>
                                    </p:anim>
                                    <p:anim calcmode="lin" valueType="num">
                                      <p:cBhvr>
                                        <p:cTn id="9" dur="1000" fill="hold"/>
                                        <p:tgtEl>
                                          <p:spTgt spid="51205"/>
                                        </p:tgtEl>
                                        <p:attrNameLst>
                                          <p:attrName>style.rotation</p:attrName>
                                        </p:attrNameLst>
                                      </p:cBhvr>
                                      <p:tavLst>
                                        <p:tav tm="0">
                                          <p:val>
                                            <p:fltVal val="90"/>
                                          </p:val>
                                        </p:tav>
                                        <p:tav tm="100000">
                                          <p:val>
                                            <p:fltVal val="0"/>
                                          </p:val>
                                        </p:tav>
                                      </p:tavLst>
                                    </p:anim>
                                    <p:animEffect transition="in" filter="fade">
                                      <p:cBhvr>
                                        <p:cTn id="10" dur="1000"/>
                                        <p:tgtEl>
                                          <p:spTgt spid="512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51206"/>
                                        </p:tgtEl>
                                        <p:attrNameLst>
                                          <p:attrName>style.visibility</p:attrName>
                                        </p:attrNameLst>
                                      </p:cBhvr>
                                      <p:to>
                                        <p:strVal val="visible"/>
                                      </p:to>
                                    </p:set>
                                    <p:animEffect transition="in" filter="randombar(horizontal)">
                                      <p:cBhvr>
                                        <p:cTn id="15" dur="500"/>
                                        <p:tgtEl>
                                          <p:spTgt spid="512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51207"/>
                                        </p:tgtEl>
                                        <p:attrNameLst>
                                          <p:attrName>style.visibility</p:attrName>
                                        </p:attrNameLst>
                                      </p:cBhvr>
                                      <p:to>
                                        <p:strVal val="visible"/>
                                      </p:to>
                                    </p:set>
                                    <p:anim calcmode="lin" valueType="num">
                                      <p:cBhvr>
                                        <p:cTn id="20" dur="500" fill="hold"/>
                                        <p:tgtEl>
                                          <p:spTgt spid="51207"/>
                                        </p:tgtEl>
                                        <p:attrNameLst>
                                          <p:attrName>ppt_w</p:attrName>
                                        </p:attrNameLst>
                                      </p:cBhvr>
                                      <p:tavLst>
                                        <p:tav tm="0">
                                          <p:val>
                                            <p:fltVal val="0"/>
                                          </p:val>
                                        </p:tav>
                                        <p:tav tm="100000">
                                          <p:val>
                                            <p:strVal val="#ppt_w"/>
                                          </p:val>
                                        </p:tav>
                                      </p:tavLst>
                                    </p:anim>
                                    <p:anim calcmode="lin" valueType="num">
                                      <p:cBhvr>
                                        <p:cTn id="21" dur="500" fill="hold"/>
                                        <p:tgtEl>
                                          <p:spTgt spid="51207"/>
                                        </p:tgtEl>
                                        <p:attrNameLst>
                                          <p:attrName>ppt_h</p:attrName>
                                        </p:attrNameLst>
                                      </p:cBhvr>
                                      <p:tavLst>
                                        <p:tav tm="0">
                                          <p:val>
                                            <p:fltVal val="0"/>
                                          </p:val>
                                        </p:tav>
                                        <p:tav tm="100000">
                                          <p:val>
                                            <p:strVal val="#ppt_h"/>
                                          </p:val>
                                        </p:tav>
                                      </p:tavLst>
                                    </p:anim>
                                    <p:animEffect transition="in" filter="fade">
                                      <p:cBhvr>
                                        <p:cTn id="22" dur="500"/>
                                        <p:tgtEl>
                                          <p:spTgt spid="51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5" presetClass="entr" presetSubtype="0" fill="hold" nodeType="clickEffect">
                                  <p:stCondLst>
                                    <p:cond delay="0"/>
                                  </p:stCondLst>
                                  <p:childTnLst>
                                    <p:set>
                                      <p:cBhvr>
                                        <p:cTn id="26" dur="1" fill="hold">
                                          <p:stCondLst>
                                            <p:cond delay="0"/>
                                          </p:stCondLst>
                                        </p:cTn>
                                        <p:tgtEl>
                                          <p:spTgt spid="51208"/>
                                        </p:tgtEl>
                                        <p:attrNameLst>
                                          <p:attrName>style.visibility</p:attrName>
                                        </p:attrNameLst>
                                      </p:cBhvr>
                                      <p:to>
                                        <p:strVal val="visible"/>
                                      </p:to>
                                    </p:set>
                                    <p:animEffect transition="in" filter="fade">
                                      <p:cBhvr>
                                        <p:cTn id="27" dur="2000"/>
                                        <p:tgtEl>
                                          <p:spTgt spid="51208"/>
                                        </p:tgtEl>
                                      </p:cBhvr>
                                    </p:animEffect>
                                    <p:anim calcmode="lin" valueType="num">
                                      <p:cBhvr>
                                        <p:cTn id="28" dur="2000" fill="hold"/>
                                        <p:tgtEl>
                                          <p:spTgt spid="51208"/>
                                        </p:tgtEl>
                                        <p:attrNameLst>
                                          <p:attrName>ppt_w</p:attrName>
                                        </p:attrNameLst>
                                      </p:cBhvr>
                                      <p:tavLst>
                                        <p:tav tm="0" fmla="#ppt_w*sin(2.5*pi*$)">
                                          <p:val>
                                            <p:fltVal val="0"/>
                                          </p:val>
                                        </p:tav>
                                        <p:tav tm="100000">
                                          <p:val>
                                            <p:fltVal val="1"/>
                                          </p:val>
                                        </p:tav>
                                      </p:tavLst>
                                    </p:anim>
                                    <p:anim calcmode="lin" valueType="num">
                                      <p:cBhvr>
                                        <p:cTn id="29" dur="2000" fill="hold"/>
                                        <p:tgtEl>
                                          <p:spTgt spid="512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9650" y="304800"/>
            <a:ext cx="7124700" cy="1066800"/>
          </a:xfrm>
        </p:spPr>
        <p:txBody>
          <a:bodyPr/>
          <a:lstStyle/>
          <a:p>
            <a:pPr algn="ctr" eaLnBrk="1" hangingPunct="1"/>
            <a:r>
              <a:rPr lang="en-US" sz="3600" b="1" smtClean="0">
                <a:cs typeface="Trebuchet MS" pitchFamily="34" charset="0"/>
              </a:rPr>
              <a:t>Complications of STI’s</a:t>
            </a:r>
          </a:p>
        </p:txBody>
      </p:sp>
      <p:sp>
        <p:nvSpPr>
          <p:cNvPr id="52227" name="Rectangle 3"/>
          <p:cNvSpPr>
            <a:spLocks noGrp="1" noChangeArrowheads="1"/>
          </p:cNvSpPr>
          <p:nvPr>
            <p:ph idx="1"/>
          </p:nvPr>
        </p:nvSpPr>
        <p:spPr>
          <a:xfrm>
            <a:off x="1009650" y="1447800"/>
            <a:ext cx="7372350" cy="4411663"/>
          </a:xfrm>
        </p:spPr>
        <p:txBody>
          <a:bodyPr rtlCol="0">
            <a:normAutofit fontScale="92500" lnSpcReduction="10000"/>
          </a:bodyPr>
          <a:lstStyle/>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Vaginitis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Cervicitis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PID</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Urethritis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Epididymitis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Pharyngitis</a:t>
            </a:r>
          </a:p>
          <a:p>
            <a:pPr eaLnBrk="1" fontAlgn="auto" hangingPunct="1">
              <a:lnSpc>
                <a:spcPct val="90000"/>
              </a:lnSpc>
              <a:buClr>
                <a:schemeClr val="tx1">
                  <a:lumMod val="75000"/>
                  <a:lumOff val="25000"/>
                </a:schemeClr>
              </a:buClr>
              <a:buFont typeface="Wingdings 2" charset="2"/>
              <a:buChar char=""/>
              <a:defRPr/>
            </a:pPr>
            <a:r>
              <a:rPr lang="en-US" sz="2800" dirty="0" err="1" smtClean="0">
                <a:solidFill>
                  <a:schemeClr val="tx1">
                    <a:lumMod val="75000"/>
                    <a:lumOff val="25000"/>
                  </a:schemeClr>
                </a:solidFill>
              </a:rPr>
              <a:t>Proctitis</a:t>
            </a:r>
            <a:endParaRPr lang="en-US" sz="2800" dirty="0" smtClean="0">
              <a:solidFill>
                <a:schemeClr val="tx1">
                  <a:lumMod val="75000"/>
                  <a:lumOff val="25000"/>
                </a:schemeClr>
              </a:solidFill>
            </a:endParaRP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Skin and mucous membrane lesions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HIV/AIDS</a:t>
            </a:r>
          </a:p>
        </p:txBody>
      </p:sp>
      <p:sp>
        <p:nvSpPr>
          <p:cNvPr id="5632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438" y="1752600"/>
            <a:ext cx="27781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8153400" cy="1600200"/>
          </a:xfrm>
        </p:spPr>
        <p:txBody>
          <a:bodyPr/>
          <a:lstStyle/>
          <a:p>
            <a:pPr algn="ctr" eaLnBrk="1" hangingPunct="1"/>
            <a:r>
              <a:rPr lang="en-US" sz="3600" b="1" dirty="0" smtClean="0">
                <a:solidFill>
                  <a:schemeClr val="bg1"/>
                </a:solidFill>
                <a:cs typeface="Trebuchet MS" pitchFamily="34" charset="0"/>
              </a:rPr>
              <a:t>PID </a:t>
            </a:r>
            <a:r>
              <a:rPr lang="en-US" sz="3600" b="1" dirty="0" smtClean="0">
                <a:solidFill>
                  <a:schemeClr val="bg1"/>
                </a:solidFill>
                <a:cs typeface="Trebuchet MS" pitchFamily="34" charset="0"/>
              </a:rPr>
              <a:t/>
            </a:r>
            <a:br>
              <a:rPr lang="en-US" sz="3600" b="1" dirty="0" smtClean="0">
                <a:solidFill>
                  <a:schemeClr val="bg1"/>
                </a:solidFill>
                <a:cs typeface="Trebuchet MS" pitchFamily="34" charset="0"/>
              </a:rPr>
            </a:br>
            <a:r>
              <a:rPr lang="en-US" sz="3600" b="1" dirty="0" smtClean="0">
                <a:solidFill>
                  <a:schemeClr val="bg1"/>
                </a:solidFill>
                <a:cs typeface="Trebuchet MS" pitchFamily="34" charset="0"/>
              </a:rPr>
              <a:t>(</a:t>
            </a:r>
            <a:r>
              <a:rPr lang="en-US" sz="3600" b="1" dirty="0">
                <a:solidFill>
                  <a:schemeClr val="bg1"/>
                </a:solidFill>
                <a:cs typeface="Trebuchet MS" pitchFamily="34" charset="0"/>
              </a:rPr>
              <a:t>P</a:t>
            </a:r>
            <a:r>
              <a:rPr lang="en-US" sz="3600" b="1" dirty="0" smtClean="0">
                <a:solidFill>
                  <a:schemeClr val="bg1"/>
                </a:solidFill>
                <a:cs typeface="Trebuchet MS" pitchFamily="34" charset="0"/>
              </a:rPr>
              <a:t>elvic </a:t>
            </a:r>
            <a:r>
              <a:rPr lang="en-US" sz="3600" b="1" dirty="0">
                <a:solidFill>
                  <a:schemeClr val="bg1"/>
                </a:solidFill>
                <a:cs typeface="Trebuchet MS" pitchFamily="34" charset="0"/>
              </a:rPr>
              <a:t>I</a:t>
            </a:r>
            <a:r>
              <a:rPr lang="en-US" sz="3600" b="1" dirty="0" smtClean="0">
                <a:solidFill>
                  <a:schemeClr val="bg1"/>
                </a:solidFill>
                <a:cs typeface="Trebuchet MS" pitchFamily="34" charset="0"/>
              </a:rPr>
              <a:t>nflammatory </a:t>
            </a:r>
            <a:r>
              <a:rPr lang="en-US" sz="3600" b="1" dirty="0">
                <a:solidFill>
                  <a:schemeClr val="bg1"/>
                </a:solidFill>
                <a:cs typeface="Trebuchet MS" pitchFamily="34" charset="0"/>
              </a:rPr>
              <a:t>D</a:t>
            </a:r>
            <a:r>
              <a:rPr lang="en-US" sz="3600" b="1" dirty="0" smtClean="0">
                <a:solidFill>
                  <a:schemeClr val="bg1"/>
                </a:solidFill>
                <a:cs typeface="Trebuchet MS" pitchFamily="34" charset="0"/>
              </a:rPr>
              <a:t>isease</a:t>
            </a:r>
            <a:r>
              <a:rPr lang="en-US" sz="3600" b="1" dirty="0" smtClean="0">
                <a:solidFill>
                  <a:schemeClr val="bg1"/>
                </a:solidFill>
                <a:cs typeface="Trebuchet MS" pitchFamily="34" charset="0"/>
              </a:rPr>
              <a:t>)</a:t>
            </a:r>
          </a:p>
        </p:txBody>
      </p:sp>
      <p:sp>
        <p:nvSpPr>
          <p:cNvPr id="57347" name="Rectangle 3"/>
          <p:cNvSpPr>
            <a:spLocks noGrp="1" noChangeArrowheads="1"/>
          </p:cNvSpPr>
          <p:nvPr>
            <p:ph idx="1"/>
          </p:nvPr>
        </p:nvSpPr>
        <p:spPr/>
        <p:txBody>
          <a:bodyPr/>
          <a:lstStyle/>
          <a:p>
            <a:pPr eaLnBrk="1" hangingPunct="1"/>
            <a:r>
              <a:rPr lang="en-US" sz="2800" smtClean="0"/>
              <a:t>Term used to describe an infection of</a:t>
            </a:r>
          </a:p>
          <a:p>
            <a:pPr eaLnBrk="1" hangingPunct="1">
              <a:buFontTx/>
              <a:buNone/>
            </a:pPr>
            <a:r>
              <a:rPr lang="en-US" sz="2800" smtClean="0"/>
              <a:t>-endometrium, fallopian tube, ovaries, pelvic peritoneum, pelvic connective tissue.</a:t>
            </a:r>
          </a:p>
          <a:p>
            <a:pPr eaLnBrk="1" hangingPunct="1">
              <a:buFontTx/>
              <a:buNone/>
            </a:pPr>
            <a:r>
              <a:rPr lang="en-US" sz="2800" smtClean="0"/>
              <a:t>Most common causes-chlamydia and gonorrhea</a:t>
            </a:r>
          </a:p>
        </p:txBody>
      </p:sp>
      <p:sp>
        <p:nvSpPr>
          <p:cNvPr id="5734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eaLnBrk="1" hangingPunct="1"/>
            <a:r>
              <a:rPr lang="en-US" b="1" dirty="0" smtClean="0">
                <a:solidFill>
                  <a:schemeClr val="bg1"/>
                </a:solidFill>
                <a:cs typeface="Trebuchet MS" pitchFamily="34" charset="0"/>
              </a:rPr>
              <a:t>Complications of PID</a:t>
            </a:r>
          </a:p>
        </p:txBody>
      </p:sp>
      <p:sp>
        <p:nvSpPr>
          <p:cNvPr id="58371" name="Rectangle 3"/>
          <p:cNvSpPr>
            <a:spLocks noGrp="1" noChangeArrowheads="1"/>
          </p:cNvSpPr>
          <p:nvPr>
            <p:ph idx="1"/>
          </p:nvPr>
        </p:nvSpPr>
        <p:spPr/>
        <p:txBody>
          <a:bodyPr/>
          <a:lstStyle/>
          <a:p>
            <a:pPr eaLnBrk="1" hangingPunct="1"/>
            <a:r>
              <a:rPr lang="en-US" sz="2800" dirty="0" smtClean="0"/>
              <a:t>Tubal damage resulting in infertility</a:t>
            </a:r>
          </a:p>
          <a:p>
            <a:pPr eaLnBrk="1" hangingPunct="1"/>
            <a:r>
              <a:rPr lang="en-US" sz="2800" dirty="0" smtClean="0"/>
              <a:t>Chronic pelvic pain</a:t>
            </a:r>
          </a:p>
          <a:p>
            <a:pPr eaLnBrk="1" hangingPunct="1"/>
            <a:r>
              <a:rPr lang="en-US" sz="2800" dirty="0" smtClean="0"/>
              <a:t>Dyspareunia</a:t>
            </a:r>
          </a:p>
          <a:p>
            <a:pPr eaLnBrk="1" hangingPunct="1"/>
            <a:r>
              <a:rPr lang="en-US" sz="2800" dirty="0" smtClean="0"/>
              <a:t>Risk for ectopic pregnancy</a:t>
            </a:r>
          </a:p>
          <a:p>
            <a:pPr eaLnBrk="1" hangingPunct="1"/>
            <a:endParaRPr lang="en-US" dirty="0" smtClean="0"/>
          </a:p>
        </p:txBody>
      </p:sp>
      <p:sp>
        <p:nvSpPr>
          <p:cNvPr id="5837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304801"/>
            <a:ext cx="8001000" cy="1295400"/>
          </a:xfrm>
        </p:spPr>
        <p:txBody>
          <a:bodyPr/>
          <a:lstStyle/>
          <a:p>
            <a:pPr algn="ctr" eaLnBrk="1" hangingPunct="1"/>
            <a:r>
              <a:rPr lang="en-US" b="1" dirty="0" smtClean="0">
                <a:solidFill>
                  <a:schemeClr val="bg1"/>
                </a:solidFill>
                <a:cs typeface="Trebuchet MS" pitchFamily="34" charset="0"/>
              </a:rPr>
              <a:t>Predisposing risk factors to PID</a:t>
            </a:r>
          </a:p>
        </p:txBody>
      </p:sp>
      <p:sp>
        <p:nvSpPr>
          <p:cNvPr id="55299" name="Rectangle 3"/>
          <p:cNvSpPr>
            <a:spLocks noGrp="1" noChangeArrowheads="1"/>
          </p:cNvSpPr>
          <p:nvPr>
            <p:ph idx="1"/>
          </p:nvPr>
        </p:nvSpPr>
        <p:spPr/>
        <p:txBody>
          <a:bodyPr rtlCol="0">
            <a:normAutofit fontScale="92500" lnSpcReduction="20000"/>
          </a:bodyPr>
          <a:lstStyle/>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Adolescents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Multiple sexual partners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High frequency of intercourse</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Exposure to STI’s</a:t>
            </a:r>
          </a:p>
          <a:p>
            <a:pPr eaLnBrk="1" fontAlgn="auto" hangingPunct="1">
              <a:lnSpc>
                <a:spcPct val="90000"/>
              </a:lnSpc>
              <a:buClr>
                <a:schemeClr val="tx1">
                  <a:lumMod val="75000"/>
                  <a:lumOff val="25000"/>
                </a:schemeClr>
              </a:buClr>
              <a:buFont typeface="Wingdings 2" charset="2"/>
              <a:buChar char=""/>
              <a:defRPr/>
            </a:pPr>
            <a:r>
              <a:rPr lang="en-US" sz="2800" dirty="0" err="1" smtClean="0">
                <a:solidFill>
                  <a:schemeClr val="tx1">
                    <a:lumMod val="75000"/>
                    <a:lumOff val="25000"/>
                  </a:schemeClr>
                </a:solidFill>
              </a:rPr>
              <a:t>Nonbarrier</a:t>
            </a:r>
            <a:r>
              <a:rPr lang="en-US" sz="2800" dirty="0" smtClean="0">
                <a:solidFill>
                  <a:schemeClr val="tx1">
                    <a:lumMod val="75000"/>
                    <a:lumOff val="25000"/>
                  </a:schemeClr>
                </a:solidFill>
              </a:rPr>
              <a:t> contraception</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IUD’s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Recent gynecological procedures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Douching</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smoking</a:t>
            </a:r>
          </a:p>
        </p:txBody>
      </p:sp>
      <p:sp>
        <p:nvSpPr>
          <p:cNvPr id="5939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9650" y="381001"/>
            <a:ext cx="7124700" cy="1219200"/>
          </a:xfrm>
        </p:spPr>
        <p:txBody>
          <a:bodyPr/>
          <a:lstStyle/>
          <a:p>
            <a:pPr algn="ctr" eaLnBrk="1" hangingPunct="1"/>
            <a:r>
              <a:rPr lang="en-US" sz="3600" b="1" dirty="0" smtClean="0">
                <a:solidFill>
                  <a:schemeClr val="bg1"/>
                </a:solidFill>
                <a:cs typeface="Trebuchet MS" pitchFamily="34" charset="0"/>
              </a:rPr>
              <a:t>Assessments</a:t>
            </a:r>
          </a:p>
        </p:txBody>
      </p:sp>
      <p:sp>
        <p:nvSpPr>
          <p:cNvPr id="60419" name="Rectangle 3"/>
          <p:cNvSpPr>
            <a:spLocks noGrp="1" noChangeArrowheads="1"/>
          </p:cNvSpPr>
          <p:nvPr>
            <p:ph idx="1"/>
          </p:nvPr>
        </p:nvSpPr>
        <p:spPr>
          <a:xfrm>
            <a:off x="457200" y="1447800"/>
            <a:ext cx="7848600" cy="4411663"/>
          </a:xfrm>
        </p:spPr>
        <p:txBody>
          <a:bodyPr/>
          <a:lstStyle/>
          <a:p>
            <a:pPr eaLnBrk="1" hangingPunct="1"/>
            <a:r>
              <a:rPr lang="en-US" sz="2800" smtClean="0"/>
              <a:t>Fever</a:t>
            </a:r>
          </a:p>
          <a:p>
            <a:pPr eaLnBrk="1" hangingPunct="1"/>
            <a:r>
              <a:rPr lang="en-US" sz="2800" smtClean="0"/>
              <a:t>Tachycardia</a:t>
            </a:r>
          </a:p>
          <a:p>
            <a:pPr eaLnBrk="1" hangingPunct="1"/>
            <a:r>
              <a:rPr lang="en-US" sz="2800" smtClean="0"/>
              <a:t>Lower abdo pain, rebound tenderness</a:t>
            </a:r>
          </a:p>
          <a:p>
            <a:pPr eaLnBrk="1" hangingPunct="1"/>
            <a:r>
              <a:rPr lang="en-US" sz="2800" smtClean="0"/>
              <a:t>Pelvic exam: abnormal vaginal discharge, cervical motion tenderness (chandelier sign), adnexal tenderness</a:t>
            </a:r>
          </a:p>
        </p:txBody>
      </p:sp>
      <p:sp>
        <p:nvSpPr>
          <p:cNvPr id="6042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en-US" sz="3600" b="1" dirty="0" smtClean="0">
                <a:solidFill>
                  <a:schemeClr val="bg1"/>
                </a:solidFill>
                <a:cs typeface="Trebuchet MS" pitchFamily="34" charset="0"/>
              </a:rPr>
              <a:t>Diagnostics</a:t>
            </a:r>
          </a:p>
        </p:txBody>
      </p:sp>
      <p:sp>
        <p:nvSpPr>
          <p:cNvPr id="61443" name="Rectangle 3"/>
          <p:cNvSpPr>
            <a:spLocks noGrp="1" noChangeArrowheads="1"/>
          </p:cNvSpPr>
          <p:nvPr>
            <p:ph idx="1"/>
          </p:nvPr>
        </p:nvSpPr>
        <p:spPr>
          <a:xfrm>
            <a:off x="381000" y="1447800"/>
            <a:ext cx="8077200" cy="4572000"/>
          </a:xfrm>
        </p:spPr>
        <p:txBody>
          <a:bodyPr/>
          <a:lstStyle/>
          <a:p>
            <a:pPr eaLnBrk="1" hangingPunct="1"/>
            <a:r>
              <a:rPr lang="en-US" sz="2800" smtClean="0"/>
              <a:t>CBC, ESR (elevated), C-reactive protein (elevated), lytes, blood cultures, BHCG, U/A, cervical cultures and gram stain</a:t>
            </a:r>
          </a:p>
          <a:p>
            <a:pPr eaLnBrk="1" hangingPunct="1"/>
            <a:r>
              <a:rPr lang="en-US" sz="2800" smtClean="0"/>
              <a:t>Pelvic U/S</a:t>
            </a:r>
          </a:p>
          <a:p>
            <a:pPr eaLnBrk="1" hangingPunct="1"/>
            <a:r>
              <a:rPr lang="en-US" sz="2800" smtClean="0"/>
              <a:t>Ct abdomen</a:t>
            </a:r>
          </a:p>
          <a:p>
            <a:pPr eaLnBrk="1" hangingPunct="1"/>
            <a:r>
              <a:rPr lang="en-US" sz="2800" smtClean="0"/>
              <a:t>Diagnostic laparoscopy</a:t>
            </a:r>
          </a:p>
        </p:txBody>
      </p:sp>
      <p:sp>
        <p:nvSpPr>
          <p:cNvPr id="6144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614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810000"/>
            <a:ext cx="26670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9650" y="381000"/>
            <a:ext cx="7124700" cy="990600"/>
          </a:xfrm>
        </p:spPr>
        <p:txBody>
          <a:bodyPr/>
          <a:lstStyle/>
          <a:p>
            <a:pPr algn="ctr" eaLnBrk="1" hangingPunct="1"/>
            <a:r>
              <a:rPr lang="en-US" sz="3600" b="1" smtClean="0">
                <a:cs typeface="Trebuchet MS" pitchFamily="34" charset="0"/>
              </a:rPr>
              <a:t>Sexual Assault</a:t>
            </a:r>
          </a:p>
        </p:txBody>
      </p:sp>
      <p:sp>
        <p:nvSpPr>
          <p:cNvPr id="58371" name="Rectangle 3"/>
          <p:cNvSpPr>
            <a:spLocks noGrp="1" noChangeArrowheads="1"/>
          </p:cNvSpPr>
          <p:nvPr>
            <p:ph idx="1"/>
          </p:nvPr>
        </p:nvSpPr>
        <p:spPr>
          <a:xfrm>
            <a:off x="1009650" y="1447800"/>
            <a:ext cx="7124700" cy="4876800"/>
          </a:xfrm>
        </p:spPr>
        <p:txBody>
          <a:bodyPr rtlCol="0">
            <a:normAutofit/>
          </a:bodyPr>
          <a:lstStyle/>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Common violent crime that can occur to children, women and men</a:t>
            </a:r>
          </a:p>
          <a:p>
            <a:pPr eaLnBrk="1" fontAlgn="auto" hangingPunct="1">
              <a:buClr>
                <a:schemeClr val="tx1">
                  <a:lumMod val="75000"/>
                  <a:lumOff val="25000"/>
                </a:schemeClr>
              </a:buClr>
              <a:buFont typeface="Wingdings 2" charset="2"/>
              <a:buChar char=""/>
              <a:defRPr/>
            </a:pPr>
            <a:endParaRPr lang="en-US" sz="2800" dirty="0">
              <a:solidFill>
                <a:schemeClr val="tx1">
                  <a:lumMod val="75000"/>
                  <a:lumOff val="25000"/>
                </a:schemeClr>
              </a:solidFill>
            </a:endParaRPr>
          </a:p>
          <a:p>
            <a:pPr marL="0" indent="0" eaLnBrk="1" fontAlgn="auto" hangingPunct="1">
              <a:buClr>
                <a:schemeClr val="tx1">
                  <a:lumMod val="75000"/>
                  <a:lumOff val="25000"/>
                </a:schemeClr>
              </a:buClr>
              <a:buFont typeface="Wingdings 2" charset="2"/>
              <a:buNone/>
              <a:defRPr/>
            </a:pPr>
            <a:endParaRPr lang="en-US" sz="2800" dirty="0" smtClean="0">
              <a:solidFill>
                <a:schemeClr val="tx1">
                  <a:lumMod val="75000"/>
                  <a:lumOff val="25000"/>
                </a:schemeClr>
              </a:solidFill>
            </a:endParaRPr>
          </a:p>
          <a:p>
            <a:pPr marL="0" indent="0" eaLnBrk="1" fontAlgn="auto" hangingPunct="1">
              <a:buClr>
                <a:schemeClr val="tx1">
                  <a:lumMod val="75000"/>
                  <a:lumOff val="25000"/>
                </a:schemeClr>
              </a:buClr>
              <a:buFont typeface="Wingdings 2" charset="2"/>
              <a:buNone/>
              <a:defRPr/>
            </a:pPr>
            <a:endParaRPr lang="en-US" sz="2800" dirty="0" smtClean="0">
              <a:solidFill>
                <a:schemeClr val="tx1">
                  <a:lumMod val="75000"/>
                  <a:lumOff val="25000"/>
                </a:schemeClr>
              </a:solidFill>
            </a:endParaRPr>
          </a:p>
          <a:p>
            <a:pPr marL="0" indent="0" eaLnBrk="1" fontAlgn="auto" hangingPunct="1">
              <a:buClr>
                <a:schemeClr val="tx1">
                  <a:lumMod val="75000"/>
                  <a:lumOff val="25000"/>
                </a:schemeClr>
              </a:buClr>
              <a:buFont typeface="Wingdings 2" charset="2"/>
              <a:buNone/>
              <a:defRPr/>
            </a:pPr>
            <a:endParaRPr lang="en-US" sz="28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Estimated 80-90% of all cases go unreported</a:t>
            </a:r>
          </a:p>
          <a:p>
            <a:pPr eaLnBrk="1" fontAlgn="auto" hangingPunct="1">
              <a:buClr>
                <a:schemeClr val="tx1">
                  <a:lumMod val="75000"/>
                  <a:lumOff val="25000"/>
                </a:schemeClr>
              </a:buClr>
              <a:buFontTx/>
              <a:buNone/>
              <a:defRPr/>
            </a:pPr>
            <a:endParaRPr lang="en-US" dirty="0" smtClean="0">
              <a:solidFill>
                <a:schemeClr val="tx1">
                  <a:lumMod val="75000"/>
                  <a:lumOff val="25000"/>
                </a:schemeClr>
              </a:solidFill>
            </a:endParaRPr>
          </a:p>
        </p:txBody>
      </p:sp>
      <p:sp>
        <p:nvSpPr>
          <p:cNvPr id="6246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 name="Picture 1"/>
          <p:cNvPicPr>
            <a:picLocks noChangeAspect="1"/>
          </p:cNvPicPr>
          <p:nvPr/>
        </p:nvPicPr>
        <p:blipFill>
          <a:blip r:embed="rId2"/>
          <a:stretch>
            <a:fillRect/>
          </a:stretch>
        </p:blipFill>
        <p:spPr>
          <a:xfrm>
            <a:off x="2560638" y="2514600"/>
            <a:ext cx="3459162" cy="2293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b="1" smtClean="0">
                <a:cs typeface="Trebuchet MS" pitchFamily="34" charset="0"/>
              </a:rPr>
              <a:t>Assessment</a:t>
            </a:r>
          </a:p>
        </p:txBody>
      </p:sp>
      <p:sp>
        <p:nvSpPr>
          <p:cNvPr id="7171" name="Rectangle 3"/>
          <p:cNvSpPr>
            <a:spLocks noGrp="1" noChangeArrowheads="1"/>
          </p:cNvSpPr>
          <p:nvPr>
            <p:ph idx="1"/>
          </p:nvPr>
        </p:nvSpPr>
        <p:spPr/>
        <p:txBody>
          <a:bodyPr rtlCol="0">
            <a:normAutofit fontScale="92500" lnSpcReduction="20000"/>
          </a:bodyPr>
          <a:lstStyle/>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accent6">
                    <a:lumMod val="75000"/>
                  </a:schemeClr>
                </a:solidFill>
              </a:rPr>
              <a:t>Vital signs- </a:t>
            </a:r>
            <a:r>
              <a:rPr lang="en-US" sz="2800" dirty="0" smtClean="0">
                <a:solidFill>
                  <a:schemeClr val="tx1">
                    <a:lumMod val="75000"/>
                    <a:lumOff val="25000"/>
                  </a:schemeClr>
                </a:solidFill>
              </a:rPr>
              <a:t>including </a:t>
            </a:r>
            <a:r>
              <a:rPr lang="en-US" sz="2800" dirty="0" err="1" smtClean="0">
                <a:solidFill>
                  <a:schemeClr val="tx1">
                    <a:lumMod val="75000"/>
                    <a:lumOff val="25000"/>
                  </a:schemeClr>
                </a:solidFill>
              </a:rPr>
              <a:t>posturals</a:t>
            </a:r>
            <a:endParaRPr lang="en-US" sz="2800" dirty="0" smtClean="0">
              <a:solidFill>
                <a:schemeClr val="tx1">
                  <a:lumMod val="75000"/>
                  <a:lumOff val="25000"/>
                </a:schemeClr>
              </a:solidFill>
            </a:endParaRP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accent6">
                    <a:lumMod val="75000"/>
                  </a:schemeClr>
                </a:solidFill>
              </a:rPr>
              <a:t>FHR</a:t>
            </a:r>
            <a:r>
              <a:rPr lang="en-US" sz="2800" dirty="0" smtClean="0">
                <a:solidFill>
                  <a:schemeClr val="tx1">
                    <a:lumMod val="75000"/>
                    <a:lumOff val="25000"/>
                  </a:schemeClr>
                </a:solidFill>
              </a:rPr>
              <a:t>- can be detected by bedside </a:t>
            </a:r>
            <a:r>
              <a:rPr lang="en-US" sz="2800" dirty="0" err="1" smtClean="0">
                <a:solidFill>
                  <a:schemeClr val="tx1">
                    <a:lumMod val="75000"/>
                    <a:lumOff val="25000"/>
                  </a:schemeClr>
                </a:solidFill>
              </a:rPr>
              <a:t>doppler</a:t>
            </a:r>
            <a:r>
              <a:rPr lang="en-US" sz="2800" dirty="0" smtClean="0">
                <a:solidFill>
                  <a:schemeClr val="tx1">
                    <a:lumMod val="75000"/>
                    <a:lumOff val="25000"/>
                  </a:schemeClr>
                </a:solidFill>
              </a:rPr>
              <a:t> techniques as early as 10 weeks (if you’re really good)</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accent6">
                    <a:lumMod val="75000"/>
                  </a:schemeClr>
                </a:solidFill>
              </a:rPr>
              <a:t>Abdominal</a:t>
            </a:r>
            <a:r>
              <a:rPr lang="en-US" sz="2800" dirty="0" smtClean="0">
                <a:solidFill>
                  <a:schemeClr val="tx1">
                    <a:lumMod val="75000"/>
                    <a:lumOff val="25000"/>
                  </a:schemeClr>
                </a:solidFill>
              </a:rPr>
              <a:t> inspection-inspect, auscultate, palpate, percuss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accent6">
                    <a:lumMod val="75000"/>
                  </a:schemeClr>
                </a:solidFill>
              </a:rPr>
              <a:t>Uterus</a:t>
            </a:r>
            <a:r>
              <a:rPr lang="en-US" sz="2800" dirty="0" smtClean="0">
                <a:solidFill>
                  <a:schemeClr val="tx1">
                    <a:lumMod val="75000"/>
                    <a:lumOff val="25000"/>
                  </a:schemeClr>
                </a:solidFill>
              </a:rPr>
              <a:t> is palpable at the level of the </a:t>
            </a:r>
            <a:r>
              <a:rPr lang="en-US" sz="2800" dirty="0" err="1" smtClean="0">
                <a:solidFill>
                  <a:schemeClr val="tx1">
                    <a:lumMod val="75000"/>
                    <a:lumOff val="25000"/>
                  </a:schemeClr>
                </a:solidFill>
              </a:rPr>
              <a:t>symphysis</a:t>
            </a:r>
            <a:r>
              <a:rPr lang="en-US" sz="2800" dirty="0" smtClean="0">
                <a:solidFill>
                  <a:schemeClr val="tx1">
                    <a:lumMod val="75000"/>
                    <a:lumOff val="25000"/>
                  </a:schemeClr>
                </a:solidFill>
              </a:rPr>
              <a:t> pubis at 12 weeks and at the level of the umbilicus at 20 weeks.</a:t>
            </a:r>
          </a:p>
          <a:p>
            <a:pPr eaLnBrk="1" fontAlgn="auto" hangingPunct="1">
              <a:lnSpc>
                <a:spcPct val="9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Assess for vaginal bleeding- onset, amt., </a:t>
            </a:r>
            <a:r>
              <a:rPr lang="en-US" sz="2800" dirty="0" err="1" smtClean="0">
                <a:solidFill>
                  <a:schemeClr val="tx1">
                    <a:lumMod val="75000"/>
                    <a:lumOff val="25000"/>
                  </a:schemeClr>
                </a:solidFill>
              </a:rPr>
              <a:t>colour</a:t>
            </a:r>
            <a:r>
              <a:rPr lang="en-US" sz="2800" dirty="0" smtClean="0">
                <a:solidFill>
                  <a:schemeClr val="tx1">
                    <a:lumMod val="75000"/>
                    <a:lumOff val="25000"/>
                  </a:schemeClr>
                </a:solidFill>
              </a:rPr>
              <a:t>, clots or tissue.</a:t>
            </a:r>
          </a:p>
        </p:txBody>
      </p:sp>
      <p:sp>
        <p:nvSpPr>
          <p:cNvPr id="819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US" b="1" smtClean="0">
                <a:cs typeface="Trebuchet MS" pitchFamily="34" charset="0"/>
              </a:rPr>
              <a:t>Question</a:t>
            </a:r>
          </a:p>
        </p:txBody>
      </p:sp>
      <p:sp>
        <p:nvSpPr>
          <p:cNvPr id="63491" name="Content Placeholder 2"/>
          <p:cNvSpPr>
            <a:spLocks noGrp="1"/>
          </p:cNvSpPr>
          <p:nvPr>
            <p:ph idx="1"/>
          </p:nvPr>
        </p:nvSpPr>
        <p:spPr>
          <a:xfrm>
            <a:off x="1009650" y="1447800"/>
            <a:ext cx="7124700" cy="4572000"/>
          </a:xfrm>
        </p:spPr>
        <p:txBody>
          <a:bodyPr/>
          <a:lstStyle/>
          <a:p>
            <a:pPr marL="0" indent="0" algn="ctr" eaLnBrk="1" hangingPunct="1">
              <a:buFont typeface="Wingdings 2" pitchFamily="18" charset="2"/>
              <a:buNone/>
            </a:pPr>
            <a:r>
              <a:rPr lang="en-US" sz="4400" smtClean="0"/>
              <a:t>Are you safe at home?</a:t>
            </a:r>
          </a:p>
          <a:p>
            <a:pPr marL="0" indent="0" algn="ctr" eaLnBrk="1" hangingPunct="1">
              <a:buFont typeface="Wingdings 2" pitchFamily="18" charset="2"/>
              <a:buNone/>
            </a:pPr>
            <a:endParaRPr lang="en-US" sz="4400" smtClean="0"/>
          </a:p>
          <a:p>
            <a:pPr marL="0" indent="0" algn="ctr" eaLnBrk="1" hangingPunct="1">
              <a:buFont typeface="Wingdings 2" pitchFamily="18" charset="2"/>
              <a:buNone/>
            </a:pPr>
            <a:r>
              <a:rPr lang="en-US" sz="4400" smtClean="0"/>
              <a:t>Have you ever been slapped, hit, grabbed or threatened?</a:t>
            </a:r>
          </a:p>
        </p:txBody>
      </p:sp>
      <p:sp>
        <p:nvSpPr>
          <p:cNvPr id="4" name="Footer Placeholder 3"/>
          <p:cNvSpPr>
            <a:spLocks noGrp="1"/>
          </p:cNvSpPr>
          <p:nvPr>
            <p:ph type="ftr" sz="quarter" idx="11"/>
          </p:nvPr>
        </p:nvSpPr>
        <p:spPr/>
        <p:txBody>
          <a:bodyPr/>
          <a:lstStyle/>
          <a:p>
            <a:pPr>
              <a:defRPr/>
            </a:pPr>
            <a:r>
              <a:rPr lang="en-US"/>
              <a:t>Citywide Orientation Sept  2014</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9650" y="304800"/>
            <a:ext cx="7124700" cy="990600"/>
          </a:xfrm>
        </p:spPr>
        <p:txBody>
          <a:bodyPr/>
          <a:lstStyle/>
          <a:p>
            <a:pPr algn="ctr" eaLnBrk="1" hangingPunct="1"/>
            <a:r>
              <a:rPr lang="en-US" sz="3600" b="1" smtClean="0">
                <a:cs typeface="Trebuchet MS" pitchFamily="34" charset="0"/>
              </a:rPr>
              <a:t>Assessments</a:t>
            </a:r>
          </a:p>
        </p:txBody>
      </p:sp>
      <p:sp>
        <p:nvSpPr>
          <p:cNvPr id="59395" name="Rectangle 3"/>
          <p:cNvSpPr>
            <a:spLocks noGrp="1" noChangeArrowheads="1"/>
          </p:cNvSpPr>
          <p:nvPr>
            <p:ph idx="1"/>
          </p:nvPr>
        </p:nvSpPr>
        <p:spPr>
          <a:xfrm>
            <a:off x="381000" y="1143000"/>
            <a:ext cx="8305800" cy="4953000"/>
          </a:xfrm>
        </p:spPr>
        <p:txBody>
          <a:bodyPr rtlCol="0">
            <a:normAutofit lnSpcReduction="10000"/>
          </a:bodyPr>
          <a:lstStyle/>
          <a:p>
            <a:pPr eaLnBrk="1" fontAlgn="auto" hangingPunct="1">
              <a:lnSpc>
                <a:spcPct val="80000"/>
              </a:lnSpc>
              <a:buClr>
                <a:schemeClr val="tx1">
                  <a:lumMod val="75000"/>
                  <a:lumOff val="25000"/>
                </a:schemeClr>
              </a:buClr>
              <a:buFont typeface="Wingdings 2" charset="2"/>
              <a:buChar char=""/>
              <a:defRPr/>
            </a:pPr>
            <a:r>
              <a:rPr lang="en-US" sz="2800" dirty="0" smtClean="0">
                <a:solidFill>
                  <a:schemeClr val="tx1">
                    <a:lumMod val="75000"/>
                    <a:lumOff val="25000"/>
                  </a:schemeClr>
                </a:solidFill>
              </a:rPr>
              <a:t>Physical exam and evidence collection should occur within 72 hours ideally but also up to 1 week post assault. </a:t>
            </a:r>
          </a:p>
          <a:p>
            <a:pPr marL="0" indent="0" algn="ctr" eaLnBrk="1" fontAlgn="auto" hangingPunct="1">
              <a:lnSpc>
                <a:spcPct val="80000"/>
              </a:lnSpc>
              <a:buClr>
                <a:schemeClr val="tx1">
                  <a:lumMod val="75000"/>
                  <a:lumOff val="25000"/>
                </a:schemeClr>
              </a:buClr>
              <a:buFont typeface="Wingdings 2" charset="2"/>
              <a:buNone/>
              <a:defRPr/>
            </a:pPr>
            <a:r>
              <a:rPr lang="en-US" sz="2800" b="1" dirty="0" smtClean="0">
                <a:solidFill>
                  <a:schemeClr val="accent6">
                    <a:lumMod val="75000"/>
                  </a:schemeClr>
                </a:solidFill>
              </a:rPr>
              <a:t>St. Joe’s Sexual Assault/DV team</a:t>
            </a:r>
          </a:p>
          <a:p>
            <a:pPr eaLnBrk="1" fontAlgn="auto" hangingPunct="1">
              <a:lnSpc>
                <a:spcPct val="80000"/>
              </a:lnSpc>
              <a:buClr>
                <a:schemeClr val="tx1">
                  <a:lumMod val="75000"/>
                  <a:lumOff val="25000"/>
                </a:schemeClr>
              </a:buClr>
              <a:buFont typeface="Wingdings 2" charset="2"/>
              <a:buChar char=""/>
              <a:defRPr/>
            </a:pPr>
            <a:r>
              <a:rPr lang="en-US" sz="2800" b="1" dirty="0" smtClean="0">
                <a:solidFill>
                  <a:schemeClr val="tx1">
                    <a:lumMod val="75000"/>
                    <a:lumOff val="25000"/>
                  </a:schemeClr>
                </a:solidFill>
              </a:rPr>
              <a:t>History</a:t>
            </a:r>
          </a:p>
          <a:p>
            <a:pPr eaLnBrk="1" fontAlgn="auto" hangingPunct="1">
              <a:lnSpc>
                <a:spcPct val="80000"/>
              </a:lnSpc>
              <a:buClr>
                <a:schemeClr val="tx1">
                  <a:lumMod val="75000"/>
                  <a:lumOff val="25000"/>
                </a:schemeClr>
              </a:buClr>
              <a:buFontTx/>
              <a:buNone/>
              <a:defRPr/>
            </a:pPr>
            <a:r>
              <a:rPr lang="en-US" sz="2800" dirty="0" smtClean="0">
                <a:solidFill>
                  <a:schemeClr val="tx1">
                    <a:lumMod val="75000"/>
                    <a:lumOff val="25000"/>
                  </a:schemeClr>
                </a:solidFill>
              </a:rPr>
              <a:t>-Date, time and place of assault</a:t>
            </a:r>
          </a:p>
          <a:p>
            <a:pPr eaLnBrk="1" fontAlgn="auto" hangingPunct="1">
              <a:lnSpc>
                <a:spcPct val="80000"/>
              </a:lnSpc>
              <a:buClr>
                <a:schemeClr val="tx1">
                  <a:lumMod val="75000"/>
                  <a:lumOff val="25000"/>
                </a:schemeClr>
              </a:buClr>
              <a:buFontTx/>
              <a:buNone/>
              <a:defRPr/>
            </a:pPr>
            <a:r>
              <a:rPr lang="en-US" sz="2800" dirty="0" smtClean="0">
                <a:solidFill>
                  <a:schemeClr val="tx1">
                    <a:lumMod val="75000"/>
                    <a:lumOff val="25000"/>
                  </a:schemeClr>
                </a:solidFill>
              </a:rPr>
              <a:t>-Description of assault, # of assailants, weapons used, type of assault, use of barriers</a:t>
            </a:r>
          </a:p>
          <a:p>
            <a:pPr eaLnBrk="1" fontAlgn="auto" hangingPunct="1">
              <a:lnSpc>
                <a:spcPct val="80000"/>
              </a:lnSpc>
              <a:buClr>
                <a:schemeClr val="tx1">
                  <a:lumMod val="75000"/>
                  <a:lumOff val="25000"/>
                </a:schemeClr>
              </a:buClr>
              <a:buFontTx/>
              <a:buNone/>
              <a:defRPr/>
            </a:pPr>
            <a:r>
              <a:rPr lang="en-US" sz="2800" dirty="0" smtClean="0">
                <a:solidFill>
                  <a:schemeClr val="tx1">
                    <a:lumMod val="75000"/>
                    <a:lumOff val="25000"/>
                  </a:schemeClr>
                </a:solidFill>
              </a:rPr>
              <a:t>-Associated injuries</a:t>
            </a:r>
          </a:p>
          <a:p>
            <a:pPr eaLnBrk="1" fontAlgn="auto" hangingPunct="1">
              <a:lnSpc>
                <a:spcPct val="80000"/>
              </a:lnSpc>
              <a:buClr>
                <a:schemeClr val="tx1">
                  <a:lumMod val="75000"/>
                  <a:lumOff val="25000"/>
                </a:schemeClr>
              </a:buClr>
              <a:buFontTx/>
              <a:buNone/>
              <a:defRPr/>
            </a:pPr>
            <a:r>
              <a:rPr lang="en-US" sz="2800" dirty="0" smtClean="0">
                <a:solidFill>
                  <a:schemeClr val="tx1">
                    <a:lumMod val="75000"/>
                    <a:lumOff val="25000"/>
                  </a:schemeClr>
                </a:solidFill>
              </a:rPr>
              <a:t>-Post assault activity (urination, change of clothing, showering, etc.)</a:t>
            </a:r>
          </a:p>
        </p:txBody>
      </p:sp>
      <p:sp>
        <p:nvSpPr>
          <p:cNvPr id="6451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eaLnBrk="1" hangingPunct="1"/>
            <a:r>
              <a:rPr lang="en-US" sz="3600" b="1" smtClean="0">
                <a:cs typeface="Trebuchet MS" pitchFamily="34" charset="0"/>
              </a:rPr>
              <a:t>Diagnostics</a:t>
            </a:r>
          </a:p>
        </p:txBody>
      </p:sp>
      <p:sp>
        <p:nvSpPr>
          <p:cNvPr id="60419" name="Rectangle 3"/>
          <p:cNvSpPr>
            <a:spLocks noGrp="1" noChangeArrowheads="1"/>
          </p:cNvSpPr>
          <p:nvPr>
            <p:ph idx="1"/>
          </p:nvPr>
        </p:nvSpPr>
        <p:spPr/>
        <p:txBody>
          <a:bodyPr rtlCol="0">
            <a:normAutofit/>
          </a:bodyPr>
          <a:lstStyle/>
          <a:p>
            <a:pPr marL="0" indent="0" algn="ctr" eaLnBrk="1" fontAlgn="auto" hangingPunct="1">
              <a:buClr>
                <a:schemeClr val="tx1">
                  <a:lumMod val="75000"/>
                  <a:lumOff val="25000"/>
                </a:schemeClr>
              </a:buClr>
              <a:buFont typeface="Wingdings 2" charset="2"/>
              <a:buNone/>
              <a:defRPr/>
            </a:pPr>
            <a:r>
              <a:rPr lang="en-US" sz="2800" b="1" dirty="0" smtClean="0">
                <a:solidFill>
                  <a:schemeClr val="tx1">
                    <a:lumMod val="75000"/>
                    <a:lumOff val="25000"/>
                  </a:schemeClr>
                </a:solidFill>
              </a:rPr>
              <a:t>BEST to get the Sex Assault team to the bedside!</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BHCG</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HIV, </a:t>
            </a:r>
            <a:r>
              <a:rPr lang="en-US" sz="2800" dirty="0" err="1" smtClean="0">
                <a:solidFill>
                  <a:schemeClr val="tx1">
                    <a:lumMod val="75000"/>
                    <a:lumOff val="25000"/>
                  </a:schemeClr>
                </a:solidFill>
              </a:rPr>
              <a:t>Hep</a:t>
            </a:r>
            <a:r>
              <a:rPr lang="en-US" sz="2800" dirty="0" smtClean="0">
                <a:solidFill>
                  <a:schemeClr val="tx1">
                    <a:lumMod val="75000"/>
                    <a:lumOff val="25000"/>
                  </a:schemeClr>
                </a:solidFill>
              </a:rPr>
              <a:t> B</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STI screening</a:t>
            </a:r>
          </a:p>
          <a:p>
            <a:pPr eaLnBrk="1" fontAlgn="auto" hangingPunct="1">
              <a:buClr>
                <a:schemeClr val="tx1">
                  <a:lumMod val="75000"/>
                  <a:lumOff val="25000"/>
                </a:schemeClr>
              </a:buClr>
              <a:buFont typeface="Wingdings 2" charset="2"/>
              <a:buChar char=""/>
              <a:defRPr/>
            </a:pPr>
            <a:r>
              <a:rPr lang="en-US" sz="2800" dirty="0" smtClean="0">
                <a:solidFill>
                  <a:schemeClr val="tx1">
                    <a:lumMod val="75000"/>
                    <a:lumOff val="25000"/>
                  </a:schemeClr>
                </a:solidFill>
              </a:rPr>
              <a:t>Other lab/rad studies as indicated</a:t>
            </a:r>
          </a:p>
          <a:p>
            <a:pPr eaLnBrk="1" fontAlgn="auto" hangingPunct="1">
              <a:buClr>
                <a:schemeClr val="tx1">
                  <a:lumMod val="75000"/>
                  <a:lumOff val="25000"/>
                </a:schemeClr>
              </a:buClr>
              <a:buFont typeface="Wingdings 2" charset="2"/>
              <a:buChar char=""/>
              <a:defRPr/>
            </a:pPr>
            <a:endParaRPr lang="en-US" dirty="0" smtClean="0">
              <a:solidFill>
                <a:schemeClr val="tx1">
                  <a:lumMod val="75000"/>
                  <a:lumOff val="25000"/>
                </a:schemeClr>
              </a:solidFill>
            </a:endParaRPr>
          </a:p>
          <a:p>
            <a:pPr eaLnBrk="1" fontAlgn="auto" hangingPunct="1">
              <a:buClr>
                <a:schemeClr val="tx1">
                  <a:lumMod val="75000"/>
                  <a:lumOff val="25000"/>
                </a:schemeClr>
              </a:buClr>
              <a:buFontTx/>
              <a:buNone/>
              <a:defRPr/>
            </a:pPr>
            <a:endParaRPr lang="en-US" dirty="0" smtClean="0">
              <a:solidFill>
                <a:schemeClr val="tx1">
                  <a:lumMod val="75000"/>
                  <a:lumOff val="25000"/>
                </a:schemeClr>
              </a:solidFill>
            </a:endParaRPr>
          </a:p>
        </p:txBody>
      </p:sp>
      <p:sp>
        <p:nvSpPr>
          <p:cNvPr id="6554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eaLnBrk="1" hangingPunct="1"/>
            <a:r>
              <a:rPr lang="en-US" sz="3600" b="1" smtClean="0">
                <a:cs typeface="Trebuchet MS" pitchFamily="34" charset="0"/>
              </a:rPr>
              <a:t>Treatment</a:t>
            </a:r>
          </a:p>
        </p:txBody>
      </p:sp>
      <p:sp>
        <p:nvSpPr>
          <p:cNvPr id="66563" name="Rectangle 3"/>
          <p:cNvSpPr>
            <a:spLocks noGrp="1" noChangeArrowheads="1"/>
          </p:cNvSpPr>
          <p:nvPr>
            <p:ph idx="1"/>
          </p:nvPr>
        </p:nvSpPr>
        <p:spPr>
          <a:xfrm>
            <a:off x="685800" y="1806574"/>
            <a:ext cx="7448550" cy="4365625"/>
          </a:xfrm>
        </p:spPr>
        <p:txBody>
          <a:bodyPr/>
          <a:lstStyle/>
          <a:p>
            <a:pPr eaLnBrk="1" hangingPunct="1"/>
            <a:r>
              <a:rPr lang="en-US" sz="3200" dirty="0" smtClean="0"/>
              <a:t>Prophylactic STI treatment</a:t>
            </a:r>
          </a:p>
          <a:p>
            <a:pPr eaLnBrk="1" hangingPunct="1"/>
            <a:r>
              <a:rPr lang="en-US" sz="3200" dirty="0" smtClean="0"/>
              <a:t>Pregnancy prevention (</a:t>
            </a:r>
            <a:r>
              <a:rPr lang="en-US" sz="3200" dirty="0" err="1" smtClean="0"/>
              <a:t>ovral</a:t>
            </a:r>
            <a:r>
              <a:rPr lang="en-US" sz="3200" dirty="0" smtClean="0"/>
              <a:t>, estradiol)</a:t>
            </a:r>
          </a:p>
          <a:p>
            <a:pPr eaLnBrk="1" hangingPunct="1"/>
            <a:r>
              <a:rPr lang="en-US" sz="3200" dirty="0" smtClean="0"/>
              <a:t>Psychosocial counseling</a:t>
            </a:r>
          </a:p>
          <a:p>
            <a:pPr eaLnBrk="1" hangingPunct="1"/>
            <a:r>
              <a:rPr lang="en-US" sz="3200" dirty="0" smtClean="0"/>
              <a:t>HIV counseling and testing</a:t>
            </a:r>
          </a:p>
        </p:txBody>
      </p:sp>
      <p:sp>
        <p:nvSpPr>
          <p:cNvPr id="6656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9650" y="676275"/>
            <a:ext cx="7123113" cy="923925"/>
          </a:xfrm>
        </p:spPr>
        <p:txBody>
          <a:bodyPr/>
          <a:lstStyle/>
          <a:p>
            <a:pPr algn="ctr" eaLnBrk="1" hangingPunct="1"/>
            <a:r>
              <a:rPr lang="en-US" smtClean="0">
                <a:cs typeface="Trebuchet MS" pitchFamily="34" charset="0"/>
              </a:rPr>
              <a:t>Questions?</a:t>
            </a:r>
          </a:p>
        </p:txBody>
      </p:sp>
      <p:pic>
        <p:nvPicPr>
          <p:cNvPr id="67587" name="Picture 4" descr="j0304311"/>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209800" y="2930525"/>
            <a:ext cx="1071563" cy="1809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Rectangle 9"/>
          <p:cNvSpPr>
            <a:spLocks noGrp="1" noChangeArrowheads="1"/>
          </p:cNvSpPr>
          <p:nvPr>
            <p:ph sz="half" idx="2"/>
          </p:nvPr>
        </p:nvSpPr>
        <p:spPr>
          <a:xfrm>
            <a:off x="4662488" y="1809750"/>
            <a:ext cx="3470275" cy="4051300"/>
          </a:xfrm>
        </p:spPr>
        <p:txBody>
          <a:bodyPr/>
          <a:lstStyle/>
          <a:p>
            <a:pPr eaLnBrk="1" hangingPunct="1"/>
            <a:endParaRPr lang="en-US" smtClean="0"/>
          </a:p>
        </p:txBody>
      </p:sp>
      <p:sp>
        <p:nvSpPr>
          <p:cNvPr id="67589"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smtClean="0">
                <a:cs typeface="Trebuchet MS" pitchFamily="34" charset="0"/>
              </a:rPr>
              <a:t>References</a:t>
            </a:r>
          </a:p>
        </p:txBody>
      </p:sp>
      <p:sp>
        <p:nvSpPr>
          <p:cNvPr id="68611" name="Content Placeholder 5"/>
          <p:cNvSpPr>
            <a:spLocks noGrp="1"/>
          </p:cNvSpPr>
          <p:nvPr>
            <p:ph idx="1"/>
          </p:nvPr>
        </p:nvSpPr>
        <p:spPr>
          <a:xfrm>
            <a:off x="1009650" y="1371600"/>
            <a:ext cx="7124700" cy="4487863"/>
          </a:xfrm>
        </p:spPr>
        <p:txBody>
          <a:bodyPr/>
          <a:lstStyle/>
          <a:p>
            <a:pPr eaLnBrk="1" hangingPunct="1"/>
            <a:r>
              <a:rPr lang="en-US" smtClean="0"/>
              <a:t>EMCRIT website  http://emcrit.org/wee/peri-mortem-c-section/ accessed May 7th, 2014</a:t>
            </a:r>
          </a:p>
          <a:p>
            <a:pPr eaLnBrk="1" hangingPunct="1"/>
            <a:r>
              <a:rPr lang="en-US" smtClean="0"/>
              <a:t>Ross, M., Ramus R. (2013) “Eclampsia” Medscape Online accessed May 7</a:t>
            </a:r>
            <a:r>
              <a:rPr lang="en-US" baseline="30000" smtClean="0"/>
              <a:t>th</a:t>
            </a:r>
            <a:r>
              <a:rPr lang="en-US" smtClean="0"/>
              <a:t>, 2014</a:t>
            </a:r>
          </a:p>
          <a:p>
            <a:pPr eaLnBrk="1" hangingPunct="1"/>
            <a:r>
              <a:rPr lang="en-US" smtClean="0"/>
              <a:t>RNAO http://rnao.ca/sites/rnao-ca/files/BPG_Woman_Abuse_Screening_Identification_and_Initial_Response.pdf</a:t>
            </a:r>
          </a:p>
        </p:txBody>
      </p:sp>
      <p:sp>
        <p:nvSpPr>
          <p:cNvPr id="5" name="Footer Placeholder 4"/>
          <p:cNvSpPr>
            <a:spLocks noGrp="1"/>
          </p:cNvSpPr>
          <p:nvPr>
            <p:ph type="ftr" sz="quarter" idx="11"/>
          </p:nvPr>
        </p:nvSpPr>
        <p:spPr/>
        <p:txBody>
          <a:bodyPr/>
          <a:lstStyle/>
          <a:p>
            <a:pPr>
              <a:defRPr/>
            </a:pPr>
            <a:r>
              <a:rPr lang="en-US"/>
              <a:t>Citywide Orientation Sept  2014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b="1" smtClean="0">
                <a:cs typeface="Trebuchet MS" pitchFamily="34" charset="0"/>
              </a:rPr>
              <a:t>Interventions</a:t>
            </a:r>
          </a:p>
        </p:txBody>
      </p:sp>
      <p:sp>
        <p:nvSpPr>
          <p:cNvPr id="8195" name="Rectangle 3"/>
          <p:cNvSpPr>
            <a:spLocks noGrp="1" noChangeArrowheads="1"/>
          </p:cNvSpPr>
          <p:nvPr>
            <p:ph idx="1"/>
          </p:nvPr>
        </p:nvSpPr>
        <p:spPr/>
        <p:txBody>
          <a:bodyPr rtlCol="0">
            <a:normAutofit/>
          </a:bodyPr>
          <a:lstStyle/>
          <a:p>
            <a:pPr eaLnBrk="1" fontAlgn="auto" hangingPunct="1">
              <a:buClr>
                <a:schemeClr val="tx1">
                  <a:lumMod val="75000"/>
                  <a:lumOff val="25000"/>
                </a:schemeClr>
              </a:buClr>
              <a:buFont typeface="Wingdings 2" charset="2"/>
              <a:buChar char=""/>
              <a:defRPr/>
            </a:pPr>
            <a:r>
              <a:rPr lang="en-CA" sz="2000" dirty="0" smtClean="0">
                <a:solidFill>
                  <a:schemeClr val="tx1">
                    <a:lumMod val="75000"/>
                    <a:lumOff val="25000"/>
                  </a:schemeClr>
                </a:solidFill>
              </a:rPr>
              <a:t>Blood work (CBC, BHCG, Group &amp; Reserve)</a:t>
            </a:r>
          </a:p>
          <a:p>
            <a:pPr marL="0" indent="0" eaLnBrk="1" fontAlgn="auto" hangingPunct="1">
              <a:buClr>
                <a:schemeClr val="tx1">
                  <a:lumMod val="75000"/>
                  <a:lumOff val="25000"/>
                </a:schemeClr>
              </a:buClr>
              <a:buFont typeface="Wingdings 2" charset="2"/>
              <a:buNone/>
              <a:defRPr/>
            </a:pPr>
            <a:endParaRPr lang="en-CA" sz="20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CA" sz="2000" dirty="0" smtClean="0">
                <a:solidFill>
                  <a:schemeClr val="tx1">
                    <a:lumMod val="75000"/>
                    <a:lumOff val="25000"/>
                  </a:schemeClr>
                </a:solidFill>
              </a:rPr>
              <a:t>Intravenous if indicated</a:t>
            </a:r>
          </a:p>
          <a:p>
            <a:pPr marL="0" indent="0" eaLnBrk="1" fontAlgn="auto" hangingPunct="1">
              <a:buClr>
                <a:schemeClr val="tx1">
                  <a:lumMod val="75000"/>
                  <a:lumOff val="25000"/>
                </a:schemeClr>
              </a:buClr>
              <a:buFont typeface="Wingdings 2" charset="2"/>
              <a:buNone/>
              <a:defRPr/>
            </a:pPr>
            <a:endParaRPr lang="en-CA" sz="2000" dirty="0" smtClean="0">
              <a:solidFill>
                <a:schemeClr val="tx1">
                  <a:lumMod val="75000"/>
                  <a:lumOff val="25000"/>
                </a:schemeClr>
              </a:solidFill>
            </a:endParaRPr>
          </a:p>
          <a:p>
            <a:pPr eaLnBrk="1" fontAlgn="auto" hangingPunct="1">
              <a:buClr>
                <a:schemeClr val="tx1">
                  <a:lumMod val="75000"/>
                  <a:lumOff val="25000"/>
                </a:schemeClr>
              </a:buClr>
              <a:buFont typeface="Wingdings 2" charset="2"/>
              <a:buChar char=""/>
              <a:defRPr/>
            </a:pPr>
            <a:r>
              <a:rPr lang="en-CA" sz="2000" dirty="0" smtClean="0">
                <a:solidFill>
                  <a:schemeClr val="tx1">
                    <a:lumMod val="75000"/>
                    <a:lumOff val="25000"/>
                  </a:schemeClr>
                </a:solidFill>
              </a:rPr>
              <a:t>Pelvic Exam- assist MD</a:t>
            </a:r>
            <a:endParaRPr lang="en-US" sz="2000" dirty="0" smtClean="0">
              <a:solidFill>
                <a:schemeClr val="tx1">
                  <a:lumMod val="75000"/>
                  <a:lumOff val="25000"/>
                </a:schemeClr>
              </a:solidFill>
            </a:endParaRPr>
          </a:p>
        </p:txBody>
      </p:sp>
      <p:sp>
        <p:nvSpPr>
          <p:cNvPr id="922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2" name="Picture 1"/>
          <p:cNvPicPr>
            <a:picLocks noChangeAspect="1"/>
          </p:cNvPicPr>
          <p:nvPr/>
        </p:nvPicPr>
        <p:blipFill>
          <a:blip r:embed="rId2"/>
          <a:stretch>
            <a:fillRect/>
          </a:stretch>
        </p:blipFill>
        <p:spPr>
          <a:xfrm>
            <a:off x="4754563" y="3657600"/>
            <a:ext cx="3094037" cy="2114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9650" y="676275"/>
            <a:ext cx="7123113" cy="923925"/>
          </a:xfrm>
        </p:spPr>
        <p:txBody>
          <a:bodyPr/>
          <a:lstStyle/>
          <a:p>
            <a:pPr algn="ctr" eaLnBrk="1" hangingPunct="1"/>
            <a:r>
              <a:rPr lang="en-US" b="1" smtClean="0">
                <a:cs typeface="Trebuchet MS" pitchFamily="34" charset="0"/>
              </a:rPr>
              <a:t>Careful!!!!</a:t>
            </a:r>
          </a:p>
        </p:txBody>
      </p:sp>
      <p:sp>
        <p:nvSpPr>
          <p:cNvPr id="9219" name="Rectangle 3"/>
          <p:cNvSpPr>
            <a:spLocks noGrp="1" noChangeArrowheads="1"/>
          </p:cNvSpPr>
          <p:nvPr>
            <p:ph sz="half" idx="1"/>
          </p:nvPr>
        </p:nvSpPr>
        <p:spPr>
          <a:xfrm>
            <a:off x="457200" y="1447800"/>
            <a:ext cx="4024313" cy="4413250"/>
          </a:xfrm>
        </p:spPr>
        <p:txBody>
          <a:bodyPr rtlCol="0"/>
          <a:lstStyle/>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All female patients between the age of 11-55, presenting with </a:t>
            </a:r>
            <a:r>
              <a:rPr lang="en-US" sz="2000" dirty="0" err="1" smtClean="0">
                <a:solidFill>
                  <a:schemeClr val="tx1">
                    <a:lumMod val="75000"/>
                    <a:lumOff val="25000"/>
                  </a:schemeClr>
                </a:solidFill>
              </a:rPr>
              <a:t>abdo</a:t>
            </a:r>
            <a:r>
              <a:rPr lang="en-US" sz="2000" dirty="0" smtClean="0">
                <a:solidFill>
                  <a:schemeClr val="tx1">
                    <a:lumMod val="75000"/>
                    <a:lumOff val="25000"/>
                  </a:schemeClr>
                </a:solidFill>
              </a:rPr>
              <a:t> pain and/or </a:t>
            </a:r>
            <a:r>
              <a:rPr lang="en-US" sz="2000" dirty="0" err="1" smtClean="0">
                <a:solidFill>
                  <a:schemeClr val="tx1">
                    <a:lumMod val="75000"/>
                    <a:lumOff val="25000"/>
                  </a:schemeClr>
                </a:solidFill>
              </a:rPr>
              <a:t>vag</a:t>
            </a:r>
            <a:r>
              <a:rPr lang="en-US" sz="2000" dirty="0" smtClean="0">
                <a:solidFill>
                  <a:schemeClr val="tx1">
                    <a:lumMod val="75000"/>
                    <a:lumOff val="25000"/>
                  </a:schemeClr>
                </a:solidFill>
              </a:rPr>
              <a:t> bleeding should have a BHCG.</a:t>
            </a:r>
          </a:p>
          <a:p>
            <a:pPr eaLnBrk="1" fontAlgn="auto" hangingPunct="1">
              <a:buClr>
                <a:schemeClr val="tx1">
                  <a:lumMod val="75000"/>
                  <a:lumOff val="25000"/>
                </a:schemeClr>
              </a:buClr>
              <a:buFont typeface="Wingdings 2" charset="2"/>
              <a:buChar char=""/>
              <a:defRPr/>
            </a:pPr>
            <a:r>
              <a:rPr lang="en-US" sz="2000" dirty="0" smtClean="0">
                <a:solidFill>
                  <a:schemeClr val="tx1">
                    <a:lumMod val="75000"/>
                    <a:lumOff val="25000"/>
                  </a:schemeClr>
                </a:solidFill>
              </a:rPr>
              <a:t>In one ED study, 11.5% of women who said there was “</a:t>
            </a:r>
            <a:r>
              <a:rPr lang="en-US" sz="2000" dirty="0" smtClean="0">
                <a:solidFill>
                  <a:schemeClr val="accent6">
                    <a:lumMod val="75000"/>
                  </a:schemeClr>
                </a:solidFill>
              </a:rPr>
              <a:t>no chance </a:t>
            </a:r>
            <a:r>
              <a:rPr lang="en-US" sz="2000" dirty="0">
                <a:solidFill>
                  <a:schemeClr val="accent6">
                    <a:lumMod val="75000"/>
                  </a:schemeClr>
                </a:solidFill>
              </a:rPr>
              <a:t>I</a:t>
            </a:r>
            <a:r>
              <a:rPr lang="en-US" sz="2000" dirty="0" smtClean="0">
                <a:solidFill>
                  <a:schemeClr val="accent6">
                    <a:lumMod val="75000"/>
                  </a:schemeClr>
                </a:solidFill>
              </a:rPr>
              <a:t> could be pregnant</a:t>
            </a:r>
            <a:r>
              <a:rPr lang="en-US" sz="2000" dirty="0" smtClean="0">
                <a:solidFill>
                  <a:schemeClr val="tx1">
                    <a:lumMod val="75000"/>
                    <a:lumOff val="25000"/>
                  </a:schemeClr>
                </a:solidFill>
              </a:rPr>
              <a:t>” had positive pregnancy results.</a:t>
            </a:r>
          </a:p>
        </p:txBody>
      </p:sp>
      <p:sp>
        <p:nvSpPr>
          <p:cNvPr id="10244" name="Content Placeholder 1"/>
          <p:cNvSpPr>
            <a:spLocks noGrp="1"/>
          </p:cNvSpPr>
          <p:nvPr>
            <p:ph sz="half" idx="2"/>
          </p:nvPr>
        </p:nvSpPr>
        <p:spPr>
          <a:xfrm>
            <a:off x="4662488" y="1809750"/>
            <a:ext cx="3470275" cy="4051300"/>
          </a:xfrm>
        </p:spPr>
        <p:txBody>
          <a:bodyPr/>
          <a:lstStyle/>
          <a:p>
            <a:pPr eaLnBrk="1" hangingPunct="1"/>
            <a:endParaRPr lang="en-US" smtClean="0"/>
          </a:p>
        </p:txBody>
      </p:sp>
      <p:sp>
        <p:nvSpPr>
          <p:cNvPr id="10245"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pic>
        <p:nvPicPr>
          <p:cNvPr id="9221" name="Picture 5" descr="C:\Documents and Settings\armstral\Local Settings\Temporary Internet Files\Content.IE5\CVJLC2SQ\MP9001788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28956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ppt_x"/>
                                          </p:val>
                                        </p:tav>
                                        <p:tav tm="100000">
                                          <p:val>
                                            <p:strVal val="#ppt_x"/>
                                          </p:val>
                                        </p:tav>
                                      </p:tavLst>
                                    </p:anim>
                                    <p:anim calcmode="lin" valueType="num">
                                      <p:cBhvr additive="base">
                                        <p:cTn id="20"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b="1" smtClean="0">
                <a:cs typeface="Trebuchet MS" pitchFamily="34" charset="0"/>
              </a:rPr>
              <a:t>Ectopic Pregnancy</a:t>
            </a:r>
          </a:p>
        </p:txBody>
      </p:sp>
      <p:sp>
        <p:nvSpPr>
          <p:cNvPr id="10243" name="Rectangle 3"/>
          <p:cNvSpPr>
            <a:spLocks noGrp="1" noChangeArrowheads="1"/>
          </p:cNvSpPr>
          <p:nvPr>
            <p:ph type="body" sz="half" idx="1"/>
          </p:nvPr>
        </p:nvSpPr>
        <p:spPr>
          <a:xfrm>
            <a:off x="263525" y="1219200"/>
            <a:ext cx="3621088" cy="4953000"/>
          </a:xfrm>
        </p:spPr>
        <p:txBody>
          <a:bodyPr rtlCol="0">
            <a:normAutofit lnSpcReduction="10000"/>
          </a:bodyPr>
          <a:lstStyle/>
          <a:p>
            <a:pPr eaLnBrk="1" fontAlgn="auto" hangingPunct="1">
              <a:lnSpc>
                <a:spcPct val="90000"/>
              </a:lnSpc>
              <a:buClr>
                <a:schemeClr val="tx1">
                  <a:lumMod val="75000"/>
                  <a:lumOff val="25000"/>
                </a:schemeClr>
              </a:buClr>
              <a:buFont typeface="Wingdings 2" charset="2"/>
              <a:buChar char=""/>
              <a:defRPr/>
            </a:pPr>
            <a:r>
              <a:rPr lang="en-CA" sz="2800" dirty="0">
                <a:solidFill>
                  <a:schemeClr val="tx1">
                    <a:lumMod val="75000"/>
                    <a:lumOff val="25000"/>
                  </a:schemeClr>
                </a:solidFill>
              </a:rPr>
              <a:t>I</a:t>
            </a:r>
            <a:r>
              <a:rPr lang="en-CA" sz="2800" dirty="0" smtClean="0">
                <a:solidFill>
                  <a:schemeClr val="tx1">
                    <a:lumMod val="75000"/>
                    <a:lumOff val="25000"/>
                  </a:schemeClr>
                </a:solidFill>
              </a:rPr>
              <a:t>mplantation of a fertilized ovum in any tissue other than the lining of the uterus.  </a:t>
            </a:r>
          </a:p>
          <a:p>
            <a:pPr eaLnBrk="1" fontAlgn="auto" hangingPunct="1">
              <a:lnSpc>
                <a:spcPct val="90000"/>
              </a:lnSpc>
              <a:buClr>
                <a:schemeClr val="tx1">
                  <a:lumMod val="75000"/>
                  <a:lumOff val="25000"/>
                </a:schemeClr>
              </a:buClr>
              <a:buFont typeface="Wingdings 2" charset="2"/>
              <a:buChar char=""/>
              <a:defRPr/>
            </a:pPr>
            <a:r>
              <a:rPr lang="en-CA" sz="2800" dirty="0" smtClean="0">
                <a:solidFill>
                  <a:schemeClr val="tx1">
                    <a:lumMod val="75000"/>
                    <a:lumOff val="25000"/>
                  </a:schemeClr>
                </a:solidFill>
              </a:rPr>
              <a:t>Most common site (90%) is the distal 2/3 of the fallopian tube, frequently on the maternal right side.</a:t>
            </a:r>
            <a:endParaRPr lang="en-US" sz="2800" dirty="0" smtClean="0">
              <a:solidFill>
                <a:schemeClr val="tx1">
                  <a:lumMod val="75000"/>
                  <a:lumOff val="25000"/>
                </a:schemeClr>
              </a:solidFill>
            </a:endParaRPr>
          </a:p>
        </p:txBody>
      </p:sp>
      <p:pic>
        <p:nvPicPr>
          <p:cNvPr id="11268" name="Picture 7" descr="46_0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19600" y="2438400"/>
            <a:ext cx="3617913" cy="28098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Citywide Orientation Sept  2014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Spring</Template>
  <TotalTime>962</TotalTime>
  <Words>2297</Words>
  <Application>Microsoft Office PowerPoint</Application>
  <PresentationFormat>On-screen Show (4:3)</PresentationFormat>
  <Paragraphs>435</Paragraphs>
  <Slides>65</Slides>
  <Notes>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Verdana</vt:lpstr>
      <vt:lpstr>Trebuchet MS</vt:lpstr>
      <vt:lpstr>Wingdings 2</vt:lpstr>
      <vt:lpstr>Times New Roman</vt:lpstr>
      <vt:lpstr>Chiller</vt:lpstr>
      <vt:lpstr>Curlz MT</vt:lpstr>
      <vt:lpstr>Wingdings</vt:lpstr>
      <vt:lpstr>Spring</vt:lpstr>
      <vt:lpstr>Obstetrical and Gynecological Emergencies</vt:lpstr>
      <vt:lpstr>Obstetrical Emergency Patient</vt:lpstr>
      <vt:lpstr>OB-Common Presentations to the ED</vt:lpstr>
      <vt:lpstr>How to take a history?</vt:lpstr>
      <vt:lpstr>History cont’</vt:lpstr>
      <vt:lpstr>Assessment</vt:lpstr>
      <vt:lpstr>Interventions</vt:lpstr>
      <vt:lpstr>Careful!!!!</vt:lpstr>
      <vt:lpstr>Ectopic Pregnancy</vt:lpstr>
      <vt:lpstr>Causes</vt:lpstr>
      <vt:lpstr>PowerPoint Presentation</vt:lpstr>
      <vt:lpstr>Signs and Symptoms</vt:lpstr>
      <vt:lpstr>Diagnosis</vt:lpstr>
      <vt:lpstr>Treatment</vt:lpstr>
      <vt:lpstr>Abortion</vt:lpstr>
      <vt:lpstr>Note</vt:lpstr>
      <vt:lpstr>Causes</vt:lpstr>
      <vt:lpstr>S &amp; S</vt:lpstr>
      <vt:lpstr>Diagnosis</vt:lpstr>
      <vt:lpstr>Abortions</vt:lpstr>
      <vt:lpstr>Treatment for Inevitable, Incomplete or missed abortion</vt:lpstr>
      <vt:lpstr>Treatment for Threatened Abortion</vt:lpstr>
      <vt:lpstr>Discharge Instructions</vt:lpstr>
      <vt:lpstr>Hyperemisis Gravidarum</vt:lpstr>
      <vt:lpstr>Treatment</vt:lpstr>
      <vt:lpstr>EMERGENCY CHILDBIRTH</vt:lpstr>
      <vt:lpstr>EMERGENCY CHILDBIRTH</vt:lpstr>
      <vt:lpstr>Emergency Childbirth</vt:lpstr>
      <vt:lpstr>Emergency Childbirth</vt:lpstr>
      <vt:lpstr>Emergency Childbirth cont’</vt:lpstr>
      <vt:lpstr>Infant Care</vt:lpstr>
      <vt:lpstr>Signs of Placental Separation</vt:lpstr>
      <vt:lpstr>Pregnancy Induced Hypertension (PIH)</vt:lpstr>
      <vt:lpstr>Eclampsia</vt:lpstr>
      <vt:lpstr>Treatment for Eclampsia</vt:lpstr>
      <vt:lpstr>Trauma In Pregnancy</vt:lpstr>
      <vt:lpstr>Trauma and Pregnancy</vt:lpstr>
      <vt:lpstr>PowerPoint Presentation</vt:lpstr>
      <vt:lpstr>Diagnostics</vt:lpstr>
      <vt:lpstr>Plan/Interventions</vt:lpstr>
      <vt:lpstr>PowerPoint Presentation</vt:lpstr>
      <vt:lpstr>Gynecological Presentations</vt:lpstr>
      <vt:lpstr>GYN-common presentations to the ED</vt:lpstr>
      <vt:lpstr>Vaginal Bleeding</vt:lpstr>
      <vt:lpstr>DUB</vt:lpstr>
      <vt:lpstr>Assessments</vt:lpstr>
      <vt:lpstr>Assessment and Diagnostics</vt:lpstr>
      <vt:lpstr>Pelvic Pain</vt:lpstr>
      <vt:lpstr>Diagnostics</vt:lpstr>
      <vt:lpstr>Vaginal Discharge</vt:lpstr>
      <vt:lpstr>STI’s</vt:lpstr>
      <vt:lpstr>PowerPoint Presentation</vt:lpstr>
      <vt:lpstr>Complications of STI’s</vt:lpstr>
      <vt:lpstr>PID  (Pelvic Inflammatory Disease)</vt:lpstr>
      <vt:lpstr>Complications of PID</vt:lpstr>
      <vt:lpstr>Predisposing risk factors to PID</vt:lpstr>
      <vt:lpstr>Assessments</vt:lpstr>
      <vt:lpstr>Diagnostics</vt:lpstr>
      <vt:lpstr>Sexual Assault</vt:lpstr>
      <vt:lpstr>Question</vt:lpstr>
      <vt:lpstr>Assessments</vt:lpstr>
      <vt:lpstr>Diagnostics</vt:lpstr>
      <vt:lpstr>Treatment</vt:lpstr>
      <vt:lpstr>Questions?</vt:lpstr>
      <vt:lpstr>References</vt:lpstr>
    </vt:vector>
  </TitlesOfParts>
  <Company>London Health Sciences Centre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Obstetrical and Gynecological Emergencies</dc:title>
  <dc:creator>DA15</dc:creator>
  <cp:lastModifiedBy>Alison Armstrong</cp:lastModifiedBy>
  <cp:revision>43</cp:revision>
  <dcterms:created xsi:type="dcterms:W3CDTF">2007-04-02T13:33:25Z</dcterms:created>
  <dcterms:modified xsi:type="dcterms:W3CDTF">2015-06-11T12:36:41Z</dcterms:modified>
</cp:coreProperties>
</file>